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56" r:id="rId2"/>
    <p:sldId id="260" r:id="rId3"/>
    <p:sldId id="259" r:id="rId4"/>
    <p:sldId id="334" r:id="rId5"/>
    <p:sldId id="375" r:id="rId6"/>
    <p:sldId id="376" r:id="rId7"/>
    <p:sldId id="263" r:id="rId8"/>
    <p:sldId id="424" r:id="rId9"/>
    <p:sldId id="264" r:id="rId10"/>
    <p:sldId id="423" r:id="rId11"/>
    <p:sldId id="267" r:id="rId12"/>
    <p:sldId id="266" r:id="rId13"/>
    <p:sldId id="268" r:id="rId14"/>
    <p:sldId id="270" r:id="rId15"/>
    <p:sldId id="271" r:id="rId16"/>
    <p:sldId id="425" r:id="rId17"/>
    <p:sldId id="426" r:id="rId18"/>
    <p:sldId id="272" r:id="rId19"/>
    <p:sldId id="273" r:id="rId20"/>
    <p:sldId id="274" r:id="rId21"/>
    <p:sldId id="419" r:id="rId22"/>
    <p:sldId id="381" r:id="rId23"/>
    <p:sldId id="382" r:id="rId24"/>
    <p:sldId id="383" r:id="rId25"/>
    <p:sldId id="275" r:id="rId26"/>
    <p:sldId id="277" r:id="rId27"/>
    <p:sldId id="428" r:id="rId28"/>
    <p:sldId id="278" r:id="rId29"/>
    <p:sldId id="280" r:id="rId30"/>
    <p:sldId id="379" r:id="rId31"/>
    <p:sldId id="380" r:id="rId32"/>
    <p:sldId id="281" r:id="rId33"/>
    <p:sldId id="377" r:id="rId34"/>
    <p:sldId id="378" r:id="rId35"/>
    <p:sldId id="384" r:id="rId36"/>
    <p:sldId id="385" r:id="rId37"/>
    <p:sldId id="389" r:id="rId38"/>
    <p:sldId id="386" r:id="rId39"/>
    <p:sldId id="390" r:id="rId40"/>
    <p:sldId id="387" r:id="rId41"/>
    <p:sldId id="391" r:id="rId42"/>
    <p:sldId id="393" r:id="rId43"/>
    <p:sldId id="392" r:id="rId44"/>
    <p:sldId id="394" r:id="rId45"/>
    <p:sldId id="395" r:id="rId46"/>
    <p:sldId id="397" r:id="rId47"/>
    <p:sldId id="399" r:id="rId48"/>
    <p:sldId id="410" r:id="rId49"/>
    <p:sldId id="403" r:id="rId50"/>
    <p:sldId id="398" r:id="rId51"/>
    <p:sldId id="411" r:id="rId52"/>
    <p:sldId id="400" r:id="rId53"/>
    <p:sldId id="405" r:id="rId54"/>
    <p:sldId id="401" r:id="rId55"/>
    <p:sldId id="406" r:id="rId56"/>
    <p:sldId id="408" r:id="rId57"/>
    <p:sldId id="407" r:id="rId58"/>
    <p:sldId id="402" r:id="rId59"/>
    <p:sldId id="409" r:id="rId60"/>
    <p:sldId id="412" r:id="rId61"/>
    <p:sldId id="413" r:id="rId62"/>
    <p:sldId id="404" r:id="rId63"/>
    <p:sldId id="415" r:id="rId64"/>
    <p:sldId id="414" r:id="rId65"/>
    <p:sldId id="416" r:id="rId66"/>
    <p:sldId id="420" r:id="rId67"/>
    <p:sldId id="417" r:id="rId68"/>
    <p:sldId id="422" r:id="rId69"/>
  </p:sldIdLst>
  <p:sldSz cx="9906000" cy="6858000" type="A4"/>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A9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p:scale>
          <a:sx n="75" d="100"/>
          <a:sy n="75" d="100"/>
        </p:scale>
        <p:origin x="1209" y="-117"/>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78163" cy="512763"/>
          </a:xfrm>
          <a:prstGeom prst="rect">
            <a:avLst/>
          </a:prstGeom>
        </p:spPr>
        <p:txBody>
          <a:bodyPr vert="horz" lIns="91431" tIns="45716" rIns="91431" bIns="45716" rtlCol="0"/>
          <a:lstStyle>
            <a:lvl1pPr algn="l">
              <a:defRPr sz="1200"/>
            </a:lvl1pPr>
          </a:lstStyle>
          <a:p>
            <a:endParaRPr lang="en-US"/>
          </a:p>
        </p:txBody>
      </p:sp>
      <p:sp>
        <p:nvSpPr>
          <p:cNvPr id="3" name="Date Placeholder 2"/>
          <p:cNvSpPr>
            <a:spLocks noGrp="1"/>
          </p:cNvSpPr>
          <p:nvPr>
            <p:ph type="dt" idx="1"/>
          </p:nvPr>
        </p:nvSpPr>
        <p:spPr>
          <a:xfrm>
            <a:off x="4024314" y="2"/>
            <a:ext cx="3078162" cy="512763"/>
          </a:xfrm>
          <a:prstGeom prst="rect">
            <a:avLst/>
          </a:prstGeom>
        </p:spPr>
        <p:txBody>
          <a:bodyPr vert="horz" lIns="91431" tIns="45716" rIns="91431" bIns="45716" rtlCol="0"/>
          <a:lstStyle>
            <a:lvl1pPr algn="r">
              <a:defRPr sz="1200"/>
            </a:lvl1pPr>
          </a:lstStyle>
          <a:p>
            <a:fld id="{9A7A61D7-EA17-4F01-99AA-211DF398C652}" type="datetimeFigureOut">
              <a:rPr lang="en-US" smtClean="0"/>
              <a:t>5/7/2026</a:t>
            </a:fld>
            <a:endParaRPr lang="en-US"/>
          </a:p>
        </p:txBody>
      </p:sp>
      <p:sp>
        <p:nvSpPr>
          <p:cNvPr id="4" name="Slide Image Placeholder 3"/>
          <p:cNvSpPr>
            <a:spLocks noGrp="1" noRot="1" noChangeAspect="1"/>
          </p:cNvSpPr>
          <p:nvPr>
            <p:ph type="sldImg" idx="2"/>
          </p:nvPr>
        </p:nvSpPr>
        <p:spPr>
          <a:xfrm>
            <a:off x="1058863" y="1279525"/>
            <a:ext cx="4987925" cy="3454400"/>
          </a:xfrm>
          <a:prstGeom prst="rect">
            <a:avLst/>
          </a:prstGeom>
          <a:noFill/>
          <a:ln w="12700">
            <a:solidFill>
              <a:prstClr val="black"/>
            </a:solidFill>
          </a:ln>
        </p:spPr>
        <p:txBody>
          <a:bodyPr vert="horz" lIns="91431" tIns="45716" rIns="91431" bIns="45716" rtlCol="0" anchor="ctr"/>
          <a:lstStyle/>
          <a:p>
            <a:endParaRPr lang="en-US"/>
          </a:p>
        </p:txBody>
      </p:sp>
      <p:sp>
        <p:nvSpPr>
          <p:cNvPr id="5" name="Notes Placeholder 4"/>
          <p:cNvSpPr>
            <a:spLocks noGrp="1"/>
          </p:cNvSpPr>
          <p:nvPr>
            <p:ph type="body" sz="quarter" idx="3"/>
          </p:nvPr>
        </p:nvSpPr>
        <p:spPr>
          <a:xfrm>
            <a:off x="711200" y="4926014"/>
            <a:ext cx="5683250" cy="4029075"/>
          </a:xfrm>
          <a:prstGeom prst="rect">
            <a:avLst/>
          </a:prstGeom>
        </p:spPr>
        <p:txBody>
          <a:bodyPr vert="horz" lIns="91431" tIns="45716" rIns="91431"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721851"/>
            <a:ext cx="3078163" cy="512763"/>
          </a:xfrm>
          <a:prstGeom prst="rect">
            <a:avLst/>
          </a:prstGeom>
        </p:spPr>
        <p:txBody>
          <a:bodyPr vert="horz" lIns="91431" tIns="45716" rIns="91431" bIns="45716" rtlCol="0" anchor="b"/>
          <a:lstStyle>
            <a:lvl1pPr algn="l">
              <a:defRPr sz="1200"/>
            </a:lvl1pPr>
          </a:lstStyle>
          <a:p>
            <a:endParaRPr lang="en-US"/>
          </a:p>
        </p:txBody>
      </p:sp>
      <p:sp>
        <p:nvSpPr>
          <p:cNvPr id="7" name="Slide Number Placeholder 6"/>
          <p:cNvSpPr>
            <a:spLocks noGrp="1"/>
          </p:cNvSpPr>
          <p:nvPr>
            <p:ph type="sldNum" sz="quarter" idx="5"/>
          </p:nvPr>
        </p:nvSpPr>
        <p:spPr>
          <a:xfrm>
            <a:off x="4024314" y="9721851"/>
            <a:ext cx="3078162" cy="512763"/>
          </a:xfrm>
          <a:prstGeom prst="rect">
            <a:avLst/>
          </a:prstGeom>
        </p:spPr>
        <p:txBody>
          <a:bodyPr vert="horz" lIns="91431" tIns="45716" rIns="91431" bIns="45716" rtlCol="0" anchor="b"/>
          <a:lstStyle>
            <a:lvl1pPr algn="r">
              <a:defRPr sz="1200"/>
            </a:lvl1pPr>
          </a:lstStyle>
          <a:p>
            <a:fld id="{13A6D3FB-738C-43E5-A8D8-24C7FED0183E}" type="slidenum">
              <a:rPr lang="en-US" smtClean="0"/>
              <a:t>‹#›</a:t>
            </a:fld>
            <a:endParaRPr lang="en-US"/>
          </a:p>
        </p:txBody>
      </p:sp>
    </p:spTree>
    <p:extLst>
      <p:ext uri="{BB962C8B-B14F-4D97-AF65-F5344CB8AC3E}">
        <p14:creationId xmlns:p14="http://schemas.microsoft.com/office/powerpoint/2010/main" val="397937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A6D3FB-738C-43E5-A8D8-24C7FED0183E}" type="slidenum">
              <a:rPr lang="en-US" smtClean="0"/>
              <a:t>40</a:t>
            </a:fld>
            <a:endParaRPr lang="en-US"/>
          </a:p>
        </p:txBody>
      </p:sp>
    </p:spTree>
    <p:extLst>
      <p:ext uri="{BB962C8B-B14F-4D97-AF65-F5344CB8AC3E}">
        <p14:creationId xmlns:p14="http://schemas.microsoft.com/office/powerpoint/2010/main" val="1927865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A541A-760F-02E7-2B52-C6A640F6A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E372F-9637-D18F-1722-36D35FA9C8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7BA2B2-11FB-6735-2F26-11D770F3D0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4FA4FD-26E4-FDB3-A3C9-4989B06E738B}"/>
              </a:ext>
            </a:extLst>
          </p:cNvPr>
          <p:cNvSpPr>
            <a:spLocks noGrp="1"/>
          </p:cNvSpPr>
          <p:nvPr>
            <p:ph type="sldNum" sz="quarter" idx="5"/>
          </p:nvPr>
        </p:nvSpPr>
        <p:spPr/>
        <p:txBody>
          <a:bodyPr/>
          <a:lstStyle/>
          <a:p>
            <a:fld id="{13A6D3FB-738C-43E5-A8D8-24C7FED0183E}" type="slidenum">
              <a:rPr lang="en-US" smtClean="0"/>
              <a:t>52</a:t>
            </a:fld>
            <a:endParaRPr lang="en-US"/>
          </a:p>
        </p:txBody>
      </p:sp>
    </p:spTree>
    <p:extLst>
      <p:ext uri="{BB962C8B-B14F-4D97-AF65-F5344CB8AC3E}">
        <p14:creationId xmlns:p14="http://schemas.microsoft.com/office/powerpoint/2010/main" val="1266172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2145D-6F05-9D81-1565-00650E1EE2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49F1C-4A5C-7ECB-F058-6F8D0BE9A4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E6255A-5422-0724-7C01-A3E385B53B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42F875-B839-83F4-1005-5160A584194B}"/>
              </a:ext>
            </a:extLst>
          </p:cNvPr>
          <p:cNvSpPr>
            <a:spLocks noGrp="1"/>
          </p:cNvSpPr>
          <p:nvPr>
            <p:ph type="sldNum" sz="quarter" idx="5"/>
          </p:nvPr>
        </p:nvSpPr>
        <p:spPr/>
        <p:txBody>
          <a:bodyPr/>
          <a:lstStyle/>
          <a:p>
            <a:fld id="{13A6D3FB-738C-43E5-A8D8-24C7FED0183E}" type="slidenum">
              <a:rPr lang="en-US" smtClean="0"/>
              <a:t>53</a:t>
            </a:fld>
            <a:endParaRPr lang="en-US"/>
          </a:p>
        </p:txBody>
      </p:sp>
    </p:spTree>
    <p:extLst>
      <p:ext uri="{BB962C8B-B14F-4D97-AF65-F5344CB8AC3E}">
        <p14:creationId xmlns:p14="http://schemas.microsoft.com/office/powerpoint/2010/main" val="1459416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93B2F-E8D5-65AA-BDDF-2D244C3C41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AA35B0-64F1-4220-8C06-CB8DC38BF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8348A-CF43-A916-1005-F23AE28C0B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8DB976-4565-AF2A-6C2D-96B8DE21B615}"/>
              </a:ext>
            </a:extLst>
          </p:cNvPr>
          <p:cNvSpPr>
            <a:spLocks noGrp="1"/>
          </p:cNvSpPr>
          <p:nvPr>
            <p:ph type="sldNum" sz="quarter" idx="5"/>
          </p:nvPr>
        </p:nvSpPr>
        <p:spPr/>
        <p:txBody>
          <a:bodyPr/>
          <a:lstStyle/>
          <a:p>
            <a:fld id="{13A6D3FB-738C-43E5-A8D8-24C7FED0183E}" type="slidenum">
              <a:rPr lang="en-US" smtClean="0"/>
              <a:t>54</a:t>
            </a:fld>
            <a:endParaRPr lang="en-US"/>
          </a:p>
        </p:txBody>
      </p:sp>
    </p:spTree>
    <p:extLst>
      <p:ext uri="{BB962C8B-B14F-4D97-AF65-F5344CB8AC3E}">
        <p14:creationId xmlns:p14="http://schemas.microsoft.com/office/powerpoint/2010/main" val="2109545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22990-55D9-4AFF-D5CB-AD7578B32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1C710-AFC5-2CED-272C-230C3D7310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9D051A-A01F-40E8-E80D-CAC6F503DB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94CFA3-3FE2-1CF8-4970-AFEF52067EB2}"/>
              </a:ext>
            </a:extLst>
          </p:cNvPr>
          <p:cNvSpPr>
            <a:spLocks noGrp="1"/>
          </p:cNvSpPr>
          <p:nvPr>
            <p:ph type="sldNum" sz="quarter" idx="5"/>
          </p:nvPr>
        </p:nvSpPr>
        <p:spPr/>
        <p:txBody>
          <a:bodyPr/>
          <a:lstStyle/>
          <a:p>
            <a:fld id="{13A6D3FB-738C-43E5-A8D8-24C7FED0183E}" type="slidenum">
              <a:rPr lang="en-US" smtClean="0"/>
              <a:t>55</a:t>
            </a:fld>
            <a:endParaRPr lang="en-US"/>
          </a:p>
        </p:txBody>
      </p:sp>
    </p:spTree>
    <p:extLst>
      <p:ext uri="{BB962C8B-B14F-4D97-AF65-F5344CB8AC3E}">
        <p14:creationId xmlns:p14="http://schemas.microsoft.com/office/powerpoint/2010/main" val="4033714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A0333-7A4E-FFBC-23EC-8AF9B0111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93B47-F862-D177-8736-A955A3DD62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072AC-2E5A-6CD7-9535-7240823081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84B1A9-B8E4-E1D1-5D02-D101A4568C2D}"/>
              </a:ext>
            </a:extLst>
          </p:cNvPr>
          <p:cNvSpPr>
            <a:spLocks noGrp="1"/>
          </p:cNvSpPr>
          <p:nvPr>
            <p:ph type="sldNum" sz="quarter" idx="5"/>
          </p:nvPr>
        </p:nvSpPr>
        <p:spPr/>
        <p:txBody>
          <a:bodyPr/>
          <a:lstStyle/>
          <a:p>
            <a:fld id="{13A6D3FB-738C-43E5-A8D8-24C7FED0183E}" type="slidenum">
              <a:rPr lang="en-US" smtClean="0"/>
              <a:t>56</a:t>
            </a:fld>
            <a:endParaRPr lang="en-US"/>
          </a:p>
        </p:txBody>
      </p:sp>
    </p:spTree>
    <p:extLst>
      <p:ext uri="{BB962C8B-B14F-4D97-AF65-F5344CB8AC3E}">
        <p14:creationId xmlns:p14="http://schemas.microsoft.com/office/powerpoint/2010/main" val="3566638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4B522-74D9-1158-2C0C-04B8A432C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30B3D3-6EEB-4515-5B4E-541DFF8E32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7AFBE-A118-6429-3986-991C1093B9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7B7DE5-38CA-656C-219B-A31B54F2B52B}"/>
              </a:ext>
            </a:extLst>
          </p:cNvPr>
          <p:cNvSpPr>
            <a:spLocks noGrp="1"/>
          </p:cNvSpPr>
          <p:nvPr>
            <p:ph type="sldNum" sz="quarter" idx="5"/>
          </p:nvPr>
        </p:nvSpPr>
        <p:spPr/>
        <p:txBody>
          <a:bodyPr/>
          <a:lstStyle/>
          <a:p>
            <a:fld id="{13A6D3FB-738C-43E5-A8D8-24C7FED0183E}" type="slidenum">
              <a:rPr lang="en-US" smtClean="0"/>
              <a:t>57</a:t>
            </a:fld>
            <a:endParaRPr lang="en-US"/>
          </a:p>
        </p:txBody>
      </p:sp>
    </p:spTree>
    <p:extLst>
      <p:ext uri="{BB962C8B-B14F-4D97-AF65-F5344CB8AC3E}">
        <p14:creationId xmlns:p14="http://schemas.microsoft.com/office/powerpoint/2010/main" val="2403870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14404-5EB1-443E-BD48-C876AF298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B10C29-E20B-766E-32C9-0FC048BF2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58D2FC-C629-291C-5FA2-72EBFEC5E9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32D37E-C4E6-64DD-CB4B-180671962713}"/>
              </a:ext>
            </a:extLst>
          </p:cNvPr>
          <p:cNvSpPr>
            <a:spLocks noGrp="1"/>
          </p:cNvSpPr>
          <p:nvPr>
            <p:ph type="sldNum" sz="quarter" idx="5"/>
          </p:nvPr>
        </p:nvSpPr>
        <p:spPr/>
        <p:txBody>
          <a:bodyPr/>
          <a:lstStyle/>
          <a:p>
            <a:fld id="{13A6D3FB-738C-43E5-A8D8-24C7FED0183E}" type="slidenum">
              <a:rPr lang="en-US" smtClean="0"/>
              <a:t>58</a:t>
            </a:fld>
            <a:endParaRPr lang="en-US"/>
          </a:p>
        </p:txBody>
      </p:sp>
    </p:spTree>
    <p:extLst>
      <p:ext uri="{BB962C8B-B14F-4D97-AF65-F5344CB8AC3E}">
        <p14:creationId xmlns:p14="http://schemas.microsoft.com/office/powerpoint/2010/main" val="3646303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AE9CA-6BDD-3916-8E19-8D50AB997C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93005D-BA5D-BB4A-6FF0-AA8ED61BF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E96D2F-B4EF-7774-2E4D-B483057FF9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EE4A55-668F-2732-2F11-C8F24BC765FF}"/>
              </a:ext>
            </a:extLst>
          </p:cNvPr>
          <p:cNvSpPr>
            <a:spLocks noGrp="1"/>
          </p:cNvSpPr>
          <p:nvPr>
            <p:ph type="sldNum" sz="quarter" idx="5"/>
          </p:nvPr>
        </p:nvSpPr>
        <p:spPr/>
        <p:txBody>
          <a:bodyPr/>
          <a:lstStyle/>
          <a:p>
            <a:fld id="{13A6D3FB-738C-43E5-A8D8-24C7FED0183E}" type="slidenum">
              <a:rPr lang="en-US" smtClean="0"/>
              <a:t>59</a:t>
            </a:fld>
            <a:endParaRPr lang="en-US"/>
          </a:p>
        </p:txBody>
      </p:sp>
    </p:spTree>
    <p:extLst>
      <p:ext uri="{BB962C8B-B14F-4D97-AF65-F5344CB8AC3E}">
        <p14:creationId xmlns:p14="http://schemas.microsoft.com/office/powerpoint/2010/main" val="3695860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B85AB-9698-B48A-8C79-903EAAEA03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D80581-E5C0-410C-C150-44EE09CF17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F8D38-DA1A-1DDA-2347-EAFCBC0898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7A536F-34C0-DE7B-F7AC-1E4C1095C140}"/>
              </a:ext>
            </a:extLst>
          </p:cNvPr>
          <p:cNvSpPr>
            <a:spLocks noGrp="1"/>
          </p:cNvSpPr>
          <p:nvPr>
            <p:ph type="sldNum" sz="quarter" idx="5"/>
          </p:nvPr>
        </p:nvSpPr>
        <p:spPr/>
        <p:txBody>
          <a:bodyPr/>
          <a:lstStyle/>
          <a:p>
            <a:fld id="{13A6D3FB-738C-43E5-A8D8-24C7FED0183E}" type="slidenum">
              <a:rPr lang="en-US" smtClean="0"/>
              <a:t>60</a:t>
            </a:fld>
            <a:endParaRPr lang="en-US"/>
          </a:p>
        </p:txBody>
      </p:sp>
    </p:spTree>
    <p:extLst>
      <p:ext uri="{BB962C8B-B14F-4D97-AF65-F5344CB8AC3E}">
        <p14:creationId xmlns:p14="http://schemas.microsoft.com/office/powerpoint/2010/main" val="3911539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C32B4-21D8-B890-FE17-14C1AC91E1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758FC-2A38-0500-C8D8-DB81F70469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6164DA-5DD8-ED6B-027F-C81E44B4A2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F55D08-A32D-79F0-5825-7C7FADF45AAF}"/>
              </a:ext>
            </a:extLst>
          </p:cNvPr>
          <p:cNvSpPr>
            <a:spLocks noGrp="1"/>
          </p:cNvSpPr>
          <p:nvPr>
            <p:ph type="sldNum" sz="quarter" idx="5"/>
          </p:nvPr>
        </p:nvSpPr>
        <p:spPr/>
        <p:txBody>
          <a:bodyPr/>
          <a:lstStyle/>
          <a:p>
            <a:fld id="{13A6D3FB-738C-43E5-A8D8-24C7FED0183E}" type="slidenum">
              <a:rPr lang="en-US" smtClean="0"/>
              <a:t>61</a:t>
            </a:fld>
            <a:endParaRPr lang="en-US"/>
          </a:p>
        </p:txBody>
      </p:sp>
    </p:spTree>
    <p:extLst>
      <p:ext uri="{BB962C8B-B14F-4D97-AF65-F5344CB8AC3E}">
        <p14:creationId xmlns:p14="http://schemas.microsoft.com/office/powerpoint/2010/main" val="2437190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6DF6D-31C5-8AD5-C070-48E62CB24E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7D9321-678A-16B9-D39D-671E760CE6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556DCB-C757-8435-3261-4AD9A41C04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FD01E9-2503-3ADA-10D1-A273EEB3277D}"/>
              </a:ext>
            </a:extLst>
          </p:cNvPr>
          <p:cNvSpPr>
            <a:spLocks noGrp="1"/>
          </p:cNvSpPr>
          <p:nvPr>
            <p:ph type="sldNum" sz="quarter" idx="5"/>
          </p:nvPr>
        </p:nvSpPr>
        <p:spPr/>
        <p:txBody>
          <a:bodyPr/>
          <a:lstStyle/>
          <a:p>
            <a:fld id="{13A6D3FB-738C-43E5-A8D8-24C7FED0183E}" type="slidenum">
              <a:rPr lang="en-US" smtClean="0"/>
              <a:t>42</a:t>
            </a:fld>
            <a:endParaRPr lang="en-US"/>
          </a:p>
        </p:txBody>
      </p:sp>
    </p:spTree>
    <p:extLst>
      <p:ext uri="{BB962C8B-B14F-4D97-AF65-F5344CB8AC3E}">
        <p14:creationId xmlns:p14="http://schemas.microsoft.com/office/powerpoint/2010/main" val="14870236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54D9E-2FA2-CA88-FD28-EA5B61F361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585D6B-453A-7022-55D0-E18091FD49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016826-3BFD-136D-FF45-D5459514DF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8B464E-DC30-53FA-1043-5DE7C1C72730}"/>
              </a:ext>
            </a:extLst>
          </p:cNvPr>
          <p:cNvSpPr>
            <a:spLocks noGrp="1"/>
          </p:cNvSpPr>
          <p:nvPr>
            <p:ph type="sldNum" sz="quarter" idx="5"/>
          </p:nvPr>
        </p:nvSpPr>
        <p:spPr/>
        <p:txBody>
          <a:bodyPr/>
          <a:lstStyle/>
          <a:p>
            <a:fld id="{13A6D3FB-738C-43E5-A8D8-24C7FED0183E}" type="slidenum">
              <a:rPr lang="en-US" smtClean="0"/>
              <a:t>62</a:t>
            </a:fld>
            <a:endParaRPr lang="en-US"/>
          </a:p>
        </p:txBody>
      </p:sp>
    </p:spTree>
    <p:extLst>
      <p:ext uri="{BB962C8B-B14F-4D97-AF65-F5344CB8AC3E}">
        <p14:creationId xmlns:p14="http://schemas.microsoft.com/office/powerpoint/2010/main" val="12019646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334AC-BC1A-70E0-A27F-32BEFF39A0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E017BC-9115-EF96-29D2-B9002909D3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24A0D3-659E-3383-ECDA-8FF218345C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053653-04DF-5489-DD95-815868CE3E5B}"/>
              </a:ext>
            </a:extLst>
          </p:cNvPr>
          <p:cNvSpPr>
            <a:spLocks noGrp="1"/>
          </p:cNvSpPr>
          <p:nvPr>
            <p:ph type="sldNum" sz="quarter" idx="5"/>
          </p:nvPr>
        </p:nvSpPr>
        <p:spPr/>
        <p:txBody>
          <a:bodyPr/>
          <a:lstStyle/>
          <a:p>
            <a:fld id="{13A6D3FB-738C-43E5-A8D8-24C7FED0183E}" type="slidenum">
              <a:rPr lang="en-US" smtClean="0"/>
              <a:t>63</a:t>
            </a:fld>
            <a:endParaRPr lang="en-US"/>
          </a:p>
        </p:txBody>
      </p:sp>
    </p:spTree>
    <p:extLst>
      <p:ext uri="{BB962C8B-B14F-4D97-AF65-F5344CB8AC3E}">
        <p14:creationId xmlns:p14="http://schemas.microsoft.com/office/powerpoint/2010/main" val="8818554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BCF22-C74B-B151-E384-849284ADE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7AC7A2-4B46-8CE8-F8C7-E60010535A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1DE1F-2E0E-70EA-2DFE-729BCBD59B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94C9E3-B060-CA41-8C4D-9E01A00F606F}"/>
              </a:ext>
            </a:extLst>
          </p:cNvPr>
          <p:cNvSpPr>
            <a:spLocks noGrp="1"/>
          </p:cNvSpPr>
          <p:nvPr>
            <p:ph type="sldNum" sz="quarter" idx="5"/>
          </p:nvPr>
        </p:nvSpPr>
        <p:spPr/>
        <p:txBody>
          <a:bodyPr/>
          <a:lstStyle/>
          <a:p>
            <a:fld id="{13A6D3FB-738C-43E5-A8D8-24C7FED0183E}" type="slidenum">
              <a:rPr lang="en-US" smtClean="0"/>
              <a:t>64</a:t>
            </a:fld>
            <a:endParaRPr lang="en-US"/>
          </a:p>
        </p:txBody>
      </p:sp>
    </p:spTree>
    <p:extLst>
      <p:ext uri="{BB962C8B-B14F-4D97-AF65-F5344CB8AC3E}">
        <p14:creationId xmlns:p14="http://schemas.microsoft.com/office/powerpoint/2010/main" val="4139512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AE062-34DB-F362-59A0-B3F5A8B37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6AD19E-278E-8C63-DBDC-0154B0E9F6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96CCF8-8D7E-27D2-3D17-127349AFEE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19F00A-86D0-9212-A530-26AEFEB2AA9F}"/>
              </a:ext>
            </a:extLst>
          </p:cNvPr>
          <p:cNvSpPr>
            <a:spLocks noGrp="1"/>
          </p:cNvSpPr>
          <p:nvPr>
            <p:ph type="sldNum" sz="quarter" idx="5"/>
          </p:nvPr>
        </p:nvSpPr>
        <p:spPr/>
        <p:txBody>
          <a:bodyPr/>
          <a:lstStyle/>
          <a:p>
            <a:fld id="{13A6D3FB-738C-43E5-A8D8-24C7FED0183E}" type="slidenum">
              <a:rPr lang="en-US" smtClean="0"/>
              <a:t>65</a:t>
            </a:fld>
            <a:endParaRPr lang="en-US"/>
          </a:p>
        </p:txBody>
      </p:sp>
    </p:spTree>
    <p:extLst>
      <p:ext uri="{BB962C8B-B14F-4D97-AF65-F5344CB8AC3E}">
        <p14:creationId xmlns:p14="http://schemas.microsoft.com/office/powerpoint/2010/main" val="17579278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E9227-B282-74B1-EF5A-288BC227A5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D1A8D8-5932-9744-CFF0-7A49B1EEF6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BA756E-F3DB-50B0-50FA-2863175735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844B33-0DFC-EBB2-86C8-ED55DD26A6AE}"/>
              </a:ext>
            </a:extLst>
          </p:cNvPr>
          <p:cNvSpPr>
            <a:spLocks noGrp="1"/>
          </p:cNvSpPr>
          <p:nvPr>
            <p:ph type="sldNum" sz="quarter" idx="5"/>
          </p:nvPr>
        </p:nvSpPr>
        <p:spPr/>
        <p:txBody>
          <a:bodyPr/>
          <a:lstStyle/>
          <a:p>
            <a:fld id="{13A6D3FB-738C-43E5-A8D8-24C7FED0183E}" type="slidenum">
              <a:rPr lang="en-US" smtClean="0"/>
              <a:t>66</a:t>
            </a:fld>
            <a:endParaRPr lang="en-US"/>
          </a:p>
        </p:txBody>
      </p:sp>
    </p:spTree>
    <p:extLst>
      <p:ext uri="{BB962C8B-B14F-4D97-AF65-F5344CB8AC3E}">
        <p14:creationId xmlns:p14="http://schemas.microsoft.com/office/powerpoint/2010/main" val="2348599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2CB53-30CB-1C4F-40C7-2E703EE64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3CDD74-D2B9-2D9F-693D-68A794663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8DD9D5-57CB-BA4C-24BC-CC39A4A530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037C04-4DF7-50DB-080D-1FCCD21F5E00}"/>
              </a:ext>
            </a:extLst>
          </p:cNvPr>
          <p:cNvSpPr>
            <a:spLocks noGrp="1"/>
          </p:cNvSpPr>
          <p:nvPr>
            <p:ph type="sldNum" sz="quarter" idx="5"/>
          </p:nvPr>
        </p:nvSpPr>
        <p:spPr/>
        <p:txBody>
          <a:bodyPr/>
          <a:lstStyle/>
          <a:p>
            <a:fld id="{13A6D3FB-738C-43E5-A8D8-24C7FED0183E}" type="slidenum">
              <a:rPr lang="en-US" smtClean="0"/>
              <a:t>67</a:t>
            </a:fld>
            <a:endParaRPr lang="en-US"/>
          </a:p>
        </p:txBody>
      </p:sp>
    </p:spTree>
    <p:extLst>
      <p:ext uri="{BB962C8B-B14F-4D97-AF65-F5344CB8AC3E}">
        <p14:creationId xmlns:p14="http://schemas.microsoft.com/office/powerpoint/2010/main" val="15530185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055AB-EAA5-397F-B407-31C01EF6F8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6948E6-4C6F-6576-9B31-C06C54BC4B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3AB1FF-48DA-C8B8-D955-566264197C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A752E4-A670-3530-2320-56C462CDE093}"/>
              </a:ext>
            </a:extLst>
          </p:cNvPr>
          <p:cNvSpPr>
            <a:spLocks noGrp="1"/>
          </p:cNvSpPr>
          <p:nvPr>
            <p:ph type="sldNum" sz="quarter" idx="5"/>
          </p:nvPr>
        </p:nvSpPr>
        <p:spPr/>
        <p:txBody>
          <a:bodyPr/>
          <a:lstStyle/>
          <a:p>
            <a:fld id="{13A6D3FB-738C-43E5-A8D8-24C7FED0183E}" type="slidenum">
              <a:rPr lang="en-US" smtClean="0"/>
              <a:t>68</a:t>
            </a:fld>
            <a:endParaRPr lang="en-US"/>
          </a:p>
        </p:txBody>
      </p:sp>
    </p:spTree>
    <p:extLst>
      <p:ext uri="{BB962C8B-B14F-4D97-AF65-F5344CB8AC3E}">
        <p14:creationId xmlns:p14="http://schemas.microsoft.com/office/powerpoint/2010/main" val="2250908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A9BB3-E50C-C98E-B381-A2AAD554E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0682C8-EFB6-1C6E-C098-A471554709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54D6FF-A98E-E2AC-7009-5E0683B20C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F7FAC0-9376-72DE-C133-1F83F69636CC}"/>
              </a:ext>
            </a:extLst>
          </p:cNvPr>
          <p:cNvSpPr>
            <a:spLocks noGrp="1"/>
          </p:cNvSpPr>
          <p:nvPr>
            <p:ph type="sldNum" sz="quarter" idx="5"/>
          </p:nvPr>
        </p:nvSpPr>
        <p:spPr/>
        <p:txBody>
          <a:bodyPr/>
          <a:lstStyle/>
          <a:p>
            <a:fld id="{13A6D3FB-738C-43E5-A8D8-24C7FED0183E}" type="slidenum">
              <a:rPr lang="en-US" smtClean="0"/>
              <a:t>44</a:t>
            </a:fld>
            <a:endParaRPr lang="en-US"/>
          </a:p>
        </p:txBody>
      </p:sp>
    </p:spTree>
    <p:extLst>
      <p:ext uri="{BB962C8B-B14F-4D97-AF65-F5344CB8AC3E}">
        <p14:creationId xmlns:p14="http://schemas.microsoft.com/office/powerpoint/2010/main" val="3916705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6BE03-AF4F-C398-A4F2-2BF2D15EE6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6027C3-F761-DB58-1DF4-09A9C28AD1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8D5BF8-8E90-631A-E8DA-6D78067EE3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298B8A-75AB-A7F9-0BBB-4631F12DCC6B}"/>
              </a:ext>
            </a:extLst>
          </p:cNvPr>
          <p:cNvSpPr>
            <a:spLocks noGrp="1"/>
          </p:cNvSpPr>
          <p:nvPr>
            <p:ph type="sldNum" sz="quarter" idx="5"/>
          </p:nvPr>
        </p:nvSpPr>
        <p:spPr/>
        <p:txBody>
          <a:bodyPr/>
          <a:lstStyle/>
          <a:p>
            <a:fld id="{13A6D3FB-738C-43E5-A8D8-24C7FED0183E}" type="slidenum">
              <a:rPr lang="en-US" smtClean="0"/>
              <a:t>46</a:t>
            </a:fld>
            <a:endParaRPr lang="en-US"/>
          </a:p>
        </p:txBody>
      </p:sp>
    </p:spTree>
    <p:extLst>
      <p:ext uri="{BB962C8B-B14F-4D97-AF65-F5344CB8AC3E}">
        <p14:creationId xmlns:p14="http://schemas.microsoft.com/office/powerpoint/2010/main" val="3039038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E4EB3-D951-708E-8014-441AC32746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C46F18-85E7-ECB7-0F3E-D2F99D9D80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BA99B3-87A6-F236-808A-395FE5A503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917C91-C3D2-DFCD-10E0-CF98F2D69951}"/>
              </a:ext>
            </a:extLst>
          </p:cNvPr>
          <p:cNvSpPr>
            <a:spLocks noGrp="1"/>
          </p:cNvSpPr>
          <p:nvPr>
            <p:ph type="sldNum" sz="quarter" idx="5"/>
          </p:nvPr>
        </p:nvSpPr>
        <p:spPr/>
        <p:txBody>
          <a:bodyPr/>
          <a:lstStyle/>
          <a:p>
            <a:fld id="{13A6D3FB-738C-43E5-A8D8-24C7FED0183E}" type="slidenum">
              <a:rPr lang="en-US" smtClean="0"/>
              <a:t>47</a:t>
            </a:fld>
            <a:endParaRPr lang="en-US"/>
          </a:p>
        </p:txBody>
      </p:sp>
    </p:spTree>
    <p:extLst>
      <p:ext uri="{BB962C8B-B14F-4D97-AF65-F5344CB8AC3E}">
        <p14:creationId xmlns:p14="http://schemas.microsoft.com/office/powerpoint/2010/main" val="2022993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91362-3796-E7D6-5338-1DD67BC37E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03102D-C296-A577-9664-C78D3F43FD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A9A44-7C8B-C5E4-EFFC-C80AC9F252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48276B-6BE8-1F72-D0B3-D8D6587CF080}"/>
              </a:ext>
            </a:extLst>
          </p:cNvPr>
          <p:cNvSpPr>
            <a:spLocks noGrp="1"/>
          </p:cNvSpPr>
          <p:nvPr>
            <p:ph type="sldNum" sz="quarter" idx="5"/>
          </p:nvPr>
        </p:nvSpPr>
        <p:spPr/>
        <p:txBody>
          <a:bodyPr/>
          <a:lstStyle/>
          <a:p>
            <a:fld id="{13A6D3FB-738C-43E5-A8D8-24C7FED0183E}" type="slidenum">
              <a:rPr lang="en-US" smtClean="0"/>
              <a:t>48</a:t>
            </a:fld>
            <a:endParaRPr lang="en-US"/>
          </a:p>
        </p:txBody>
      </p:sp>
    </p:spTree>
    <p:extLst>
      <p:ext uri="{BB962C8B-B14F-4D97-AF65-F5344CB8AC3E}">
        <p14:creationId xmlns:p14="http://schemas.microsoft.com/office/powerpoint/2010/main" val="1960181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DEE2D-0E9B-5716-7E89-3FE86F56B9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12D16B-0B3F-B1AC-2973-027400CB47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3407BA-E5EA-DAE1-B4B4-ABB983681E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ADF652-5049-8145-6D2B-4A21E2C4C81D}"/>
              </a:ext>
            </a:extLst>
          </p:cNvPr>
          <p:cNvSpPr>
            <a:spLocks noGrp="1"/>
          </p:cNvSpPr>
          <p:nvPr>
            <p:ph type="sldNum" sz="quarter" idx="5"/>
          </p:nvPr>
        </p:nvSpPr>
        <p:spPr/>
        <p:txBody>
          <a:bodyPr/>
          <a:lstStyle/>
          <a:p>
            <a:fld id="{13A6D3FB-738C-43E5-A8D8-24C7FED0183E}" type="slidenum">
              <a:rPr lang="en-US" smtClean="0"/>
              <a:t>49</a:t>
            </a:fld>
            <a:endParaRPr lang="en-US"/>
          </a:p>
        </p:txBody>
      </p:sp>
    </p:spTree>
    <p:extLst>
      <p:ext uri="{BB962C8B-B14F-4D97-AF65-F5344CB8AC3E}">
        <p14:creationId xmlns:p14="http://schemas.microsoft.com/office/powerpoint/2010/main" val="2272734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18025-9102-5DC0-FB58-469D0B8F8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96314B-B0B7-7A38-B499-9F9F8BB98D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4C18C1-A991-E73D-9CA9-FDB77F83BD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39EFDD-D118-3BC5-54CD-BEDEB1097C33}"/>
              </a:ext>
            </a:extLst>
          </p:cNvPr>
          <p:cNvSpPr>
            <a:spLocks noGrp="1"/>
          </p:cNvSpPr>
          <p:nvPr>
            <p:ph type="sldNum" sz="quarter" idx="5"/>
          </p:nvPr>
        </p:nvSpPr>
        <p:spPr/>
        <p:txBody>
          <a:bodyPr/>
          <a:lstStyle/>
          <a:p>
            <a:fld id="{13A6D3FB-738C-43E5-A8D8-24C7FED0183E}" type="slidenum">
              <a:rPr lang="en-US" smtClean="0"/>
              <a:t>50</a:t>
            </a:fld>
            <a:endParaRPr lang="en-US"/>
          </a:p>
        </p:txBody>
      </p:sp>
    </p:spTree>
    <p:extLst>
      <p:ext uri="{BB962C8B-B14F-4D97-AF65-F5344CB8AC3E}">
        <p14:creationId xmlns:p14="http://schemas.microsoft.com/office/powerpoint/2010/main" val="3166788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E255A-86CC-92E8-ADBF-E0A5368FE6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9DB197-866C-6EAF-F998-72901A14E8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D66F4E-D999-0DDD-54F5-D5FE76D39F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CF8BF3-A1D0-8117-ED0F-D3284EB55237}"/>
              </a:ext>
            </a:extLst>
          </p:cNvPr>
          <p:cNvSpPr>
            <a:spLocks noGrp="1"/>
          </p:cNvSpPr>
          <p:nvPr>
            <p:ph type="sldNum" sz="quarter" idx="5"/>
          </p:nvPr>
        </p:nvSpPr>
        <p:spPr/>
        <p:txBody>
          <a:bodyPr/>
          <a:lstStyle/>
          <a:p>
            <a:fld id="{13A6D3FB-738C-43E5-A8D8-24C7FED0183E}" type="slidenum">
              <a:rPr lang="en-US" smtClean="0"/>
              <a:t>51</a:t>
            </a:fld>
            <a:endParaRPr lang="en-US"/>
          </a:p>
        </p:txBody>
      </p:sp>
    </p:spTree>
    <p:extLst>
      <p:ext uri="{BB962C8B-B14F-4D97-AF65-F5344CB8AC3E}">
        <p14:creationId xmlns:p14="http://schemas.microsoft.com/office/powerpoint/2010/main" val="2689585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B55BD0-690D-494E-BDE0-6516470A1BCD}"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7E7DE-9259-41A6-ACE4-0D79D6714DB1}" type="slidenum">
              <a:rPr lang="en-US" smtClean="0"/>
              <a:t>‹#›</a:t>
            </a:fld>
            <a:endParaRPr lang="en-US"/>
          </a:p>
        </p:txBody>
      </p:sp>
    </p:spTree>
    <p:extLst>
      <p:ext uri="{BB962C8B-B14F-4D97-AF65-F5344CB8AC3E}">
        <p14:creationId xmlns:p14="http://schemas.microsoft.com/office/powerpoint/2010/main" val="2510916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B55BD0-690D-494E-BDE0-6516470A1BCD}"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7E7DE-9259-41A6-ACE4-0D79D6714DB1}" type="slidenum">
              <a:rPr lang="en-US" smtClean="0"/>
              <a:t>‹#›</a:t>
            </a:fld>
            <a:endParaRPr lang="en-US"/>
          </a:p>
        </p:txBody>
      </p:sp>
    </p:spTree>
    <p:extLst>
      <p:ext uri="{BB962C8B-B14F-4D97-AF65-F5344CB8AC3E}">
        <p14:creationId xmlns:p14="http://schemas.microsoft.com/office/powerpoint/2010/main" val="3710804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B55BD0-690D-494E-BDE0-6516470A1BCD}"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7E7DE-9259-41A6-ACE4-0D79D6714DB1}" type="slidenum">
              <a:rPr lang="en-US" smtClean="0"/>
              <a:t>‹#›</a:t>
            </a:fld>
            <a:endParaRPr lang="en-US"/>
          </a:p>
        </p:txBody>
      </p:sp>
    </p:spTree>
    <p:extLst>
      <p:ext uri="{BB962C8B-B14F-4D97-AF65-F5344CB8AC3E}">
        <p14:creationId xmlns:p14="http://schemas.microsoft.com/office/powerpoint/2010/main" val="4111189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B55BD0-690D-494E-BDE0-6516470A1BCD}"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7E7DE-9259-41A6-ACE4-0D79D6714DB1}" type="slidenum">
              <a:rPr lang="en-US" smtClean="0"/>
              <a:t>‹#›</a:t>
            </a:fld>
            <a:endParaRPr lang="en-US"/>
          </a:p>
        </p:txBody>
      </p:sp>
    </p:spTree>
    <p:extLst>
      <p:ext uri="{BB962C8B-B14F-4D97-AF65-F5344CB8AC3E}">
        <p14:creationId xmlns:p14="http://schemas.microsoft.com/office/powerpoint/2010/main" val="1317540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B55BD0-690D-494E-BDE0-6516470A1BCD}"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7E7DE-9259-41A6-ACE4-0D79D6714DB1}" type="slidenum">
              <a:rPr lang="en-US" smtClean="0"/>
              <a:t>‹#›</a:t>
            </a:fld>
            <a:endParaRPr lang="en-US"/>
          </a:p>
        </p:txBody>
      </p:sp>
    </p:spTree>
    <p:extLst>
      <p:ext uri="{BB962C8B-B14F-4D97-AF65-F5344CB8AC3E}">
        <p14:creationId xmlns:p14="http://schemas.microsoft.com/office/powerpoint/2010/main" val="1517483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B55BD0-690D-494E-BDE0-6516470A1BCD}"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37E7DE-9259-41A6-ACE4-0D79D6714DB1}" type="slidenum">
              <a:rPr lang="en-US" smtClean="0"/>
              <a:t>‹#›</a:t>
            </a:fld>
            <a:endParaRPr lang="en-US"/>
          </a:p>
        </p:txBody>
      </p:sp>
    </p:spTree>
    <p:extLst>
      <p:ext uri="{BB962C8B-B14F-4D97-AF65-F5344CB8AC3E}">
        <p14:creationId xmlns:p14="http://schemas.microsoft.com/office/powerpoint/2010/main" val="634142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B55BD0-690D-494E-BDE0-6516470A1BCD}" type="datetimeFigureOut">
              <a:rPr lang="en-US" smtClean="0"/>
              <a:t>5/7/2026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37E7DE-9259-41A6-ACE4-0D79D6714DB1}" type="slidenum">
              <a:rPr lang="en-US" smtClean="0"/>
              <a:t>‹#›</a:t>
            </a:fld>
            <a:endParaRPr lang="en-US"/>
          </a:p>
        </p:txBody>
      </p:sp>
    </p:spTree>
    <p:extLst>
      <p:ext uri="{BB962C8B-B14F-4D97-AF65-F5344CB8AC3E}">
        <p14:creationId xmlns:p14="http://schemas.microsoft.com/office/powerpoint/2010/main" val="2992621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B55BD0-690D-494E-BDE0-6516470A1BCD}" type="datetimeFigureOut">
              <a:rPr lang="en-US" smtClean="0"/>
              <a:t>5/7/2026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37E7DE-9259-41A6-ACE4-0D79D6714DB1}" type="slidenum">
              <a:rPr lang="en-US" smtClean="0"/>
              <a:t>‹#›</a:t>
            </a:fld>
            <a:endParaRPr lang="en-US"/>
          </a:p>
        </p:txBody>
      </p:sp>
    </p:spTree>
    <p:extLst>
      <p:ext uri="{BB962C8B-B14F-4D97-AF65-F5344CB8AC3E}">
        <p14:creationId xmlns:p14="http://schemas.microsoft.com/office/powerpoint/2010/main" val="3933623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B55BD0-690D-494E-BDE0-6516470A1BCD}"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37E7DE-9259-41A6-ACE4-0D79D6714DB1}" type="slidenum">
              <a:rPr lang="en-US" smtClean="0"/>
              <a:t>‹#›</a:t>
            </a:fld>
            <a:endParaRPr lang="en-US"/>
          </a:p>
        </p:txBody>
      </p:sp>
    </p:spTree>
    <p:extLst>
      <p:ext uri="{BB962C8B-B14F-4D97-AF65-F5344CB8AC3E}">
        <p14:creationId xmlns:p14="http://schemas.microsoft.com/office/powerpoint/2010/main" val="3382625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B55BD0-690D-494E-BDE0-6516470A1BCD}"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37E7DE-9259-41A6-ACE4-0D79D6714DB1}" type="slidenum">
              <a:rPr lang="en-US" smtClean="0"/>
              <a:t>‹#›</a:t>
            </a:fld>
            <a:endParaRPr lang="en-US"/>
          </a:p>
        </p:txBody>
      </p:sp>
    </p:spTree>
    <p:extLst>
      <p:ext uri="{BB962C8B-B14F-4D97-AF65-F5344CB8AC3E}">
        <p14:creationId xmlns:p14="http://schemas.microsoft.com/office/powerpoint/2010/main" val="682686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B55BD0-690D-494E-BDE0-6516470A1BCD}"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37E7DE-9259-41A6-ACE4-0D79D6714DB1}" type="slidenum">
              <a:rPr lang="en-US" smtClean="0"/>
              <a:t>‹#›</a:t>
            </a:fld>
            <a:endParaRPr lang="en-US"/>
          </a:p>
        </p:txBody>
      </p:sp>
    </p:spTree>
    <p:extLst>
      <p:ext uri="{BB962C8B-B14F-4D97-AF65-F5344CB8AC3E}">
        <p14:creationId xmlns:p14="http://schemas.microsoft.com/office/powerpoint/2010/main" val="505654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B55BD0-690D-494E-BDE0-6516470A1BCD}" type="datetimeFigureOut">
              <a:rPr lang="en-US" smtClean="0"/>
              <a:t>5/7/2026</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7E7DE-9259-41A6-ACE4-0D79D6714DB1}" type="slidenum">
              <a:rPr lang="en-US" smtClean="0"/>
              <a:t>‹#›</a:t>
            </a:fld>
            <a:endParaRPr lang="en-US"/>
          </a:p>
        </p:txBody>
      </p:sp>
    </p:spTree>
    <p:extLst>
      <p:ext uri="{BB962C8B-B14F-4D97-AF65-F5344CB8AC3E}">
        <p14:creationId xmlns:p14="http://schemas.microsoft.com/office/powerpoint/2010/main" val="10743566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oleObject" Target="../embeddings/oleObject11.bin"/><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oleObject" Target="../embeddings/oleObject12.bin"/><Relationship Id="rId1" Type="http://schemas.openxmlformats.org/officeDocument/2006/relationships/slideLayout" Target="../slideLayouts/slideLayout1.xml"/><Relationship Id="rId5" Type="http://schemas.openxmlformats.org/officeDocument/2006/relationships/image" Target="../media/image26.emf"/><Relationship Id="rId4" Type="http://schemas.openxmlformats.org/officeDocument/2006/relationships/oleObject" Target="../embeddings/oleObject13.bin"/></Relationships>
</file>

<file path=ppt/slides/_rels/slide2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oleObject" Target="../embeddings/oleObject14.bin"/><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oleObject" Target="../embeddings/oleObject11.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17.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17.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17.emf"/></Relationships>
</file>

<file path=ppt/slides/_rels/slide2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oleObject" Target="../embeddings/oleObject15.bin"/><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9.emf"/><Relationship Id="rId18" Type="http://schemas.openxmlformats.org/officeDocument/2006/relationships/oleObject" Target="../embeddings/oleObject9.bin"/><Relationship Id="rId3" Type="http://schemas.openxmlformats.org/officeDocument/2006/relationships/image" Target="../media/image4.emf"/><Relationship Id="rId7" Type="http://schemas.openxmlformats.org/officeDocument/2006/relationships/image" Target="../media/image6.emf"/><Relationship Id="rId12" Type="http://schemas.openxmlformats.org/officeDocument/2006/relationships/oleObject" Target="../embeddings/oleObject6.bin"/><Relationship Id="rId17" Type="http://schemas.openxmlformats.org/officeDocument/2006/relationships/image" Target="../media/image11.emf"/><Relationship Id="rId2" Type="http://schemas.openxmlformats.org/officeDocument/2006/relationships/oleObject" Target="../embeddings/oleObject1.bin"/><Relationship Id="rId16" Type="http://schemas.openxmlformats.org/officeDocument/2006/relationships/oleObject" Target="../embeddings/oleObject8.bin"/><Relationship Id="rId1" Type="http://schemas.openxmlformats.org/officeDocument/2006/relationships/slideLayout" Target="../slideLayouts/slideLayout1.xml"/><Relationship Id="rId6" Type="http://schemas.openxmlformats.org/officeDocument/2006/relationships/oleObject" Target="../embeddings/oleObject3.bin"/><Relationship Id="rId11" Type="http://schemas.openxmlformats.org/officeDocument/2006/relationships/image" Target="../media/image8.emf"/><Relationship Id="rId5" Type="http://schemas.openxmlformats.org/officeDocument/2006/relationships/image" Target="../media/image5.emf"/><Relationship Id="rId15" Type="http://schemas.openxmlformats.org/officeDocument/2006/relationships/image" Target="../media/image10.emf"/><Relationship Id="rId10" Type="http://schemas.openxmlformats.org/officeDocument/2006/relationships/oleObject" Target="../embeddings/oleObject5.bin"/><Relationship Id="rId19" Type="http://schemas.openxmlformats.org/officeDocument/2006/relationships/image" Target="../media/image12.emf"/><Relationship Id="rId4" Type="http://schemas.openxmlformats.org/officeDocument/2006/relationships/oleObject" Target="../embeddings/oleObject2.bin"/><Relationship Id="rId9" Type="http://schemas.openxmlformats.org/officeDocument/2006/relationships/image" Target="../media/image7.emf"/><Relationship Id="rId14" Type="http://schemas.openxmlformats.org/officeDocument/2006/relationships/oleObject" Target="../embeddings/oleObject7.bin"/></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oleObject" Target="../embeddings/oleObject11.bin"/><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image" Target="../media/image46.png"/><Relationship Id="rId1" Type="http://schemas.openxmlformats.org/officeDocument/2006/relationships/slideLayout" Target="../slideLayouts/slideLayout1.xml"/><Relationship Id="rId4" Type="http://schemas.openxmlformats.org/officeDocument/2006/relationships/image" Target="../media/image17.emf"/></Relationships>
</file>

<file path=ppt/slides/_rels/slide3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oleObject" Target="../embeddings/oleObject11.bin"/></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xml"/><Relationship Id="rId4" Type="http://schemas.openxmlformats.org/officeDocument/2006/relationships/image" Target="../media/image52.jpg"/></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oleObject" Target="../embeddings/oleObject11.bin"/></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oleObject" Target="../embeddings/oleObject11.bin"/></Relationships>
</file>

<file path=ppt/slides/_rels/slide4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8.jpg"/></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7.emf"/><Relationship Id="rId5" Type="http://schemas.openxmlformats.org/officeDocument/2006/relationships/oleObject" Target="../embeddings/oleObject11.bin"/><Relationship Id="rId4" Type="http://schemas.openxmlformats.org/officeDocument/2006/relationships/image" Target="../media/image59.emf"/></Relationships>
</file>

<file path=ppt/slides/_rels/slide4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oleObject" Target="../embeddings/oleObject11.bin"/></Relationships>
</file>

<file path=ppt/slides/_rels/slide5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3.jpg"/></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17.emf"/></Relationships>
</file>

<file path=ppt/slides/_rels/slide55.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6.jpg"/></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oleObject" Target="../embeddings/oleObject11.bin"/></Relationships>
</file>

<file path=ppt/slides/_rels/slide57.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69.jpg"/></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oleObject" Target="../embeddings/oleObject11.bin"/></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72.jpg"/><Relationship Id="rId4" Type="http://schemas.openxmlformats.org/officeDocument/2006/relationships/image" Target="../media/image7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oleObject" Target="../embeddings/oleObject11.bin"/></Relationships>
</file>

<file path=ppt/slides/_rels/slide6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75.jpg"/></Relationships>
</file>

<file path=ppt/slides/_rels/slide6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oleObject" Target="../embeddings/oleObject11.bin"/></Relationships>
</file>

<file path=ppt/slides/_rels/slide63.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78.jpg"/></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7.emf"/><Relationship Id="rId4" Type="http://schemas.openxmlformats.org/officeDocument/2006/relationships/oleObject" Target="../embeddings/oleObject11.bin"/></Relationships>
</file>

<file path=ppt/slides/_rels/slide65.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81.jp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5.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6F83366-1584-A39C-9E32-F23C9B7F39A2}"/>
              </a:ext>
            </a:extLst>
          </p:cNvPr>
          <p:cNvSpPr txBox="1"/>
          <p:nvPr/>
        </p:nvSpPr>
        <p:spPr>
          <a:xfrm>
            <a:off x="5278587" y="314036"/>
            <a:ext cx="4426528"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معرفی شرکت</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A737959C-D25B-7322-F9DB-FC2C1FE6FE76}"/>
              </a:ext>
            </a:extLst>
          </p:cNvPr>
          <p:cNvSpPr txBox="1"/>
          <p:nvPr/>
        </p:nvSpPr>
        <p:spPr>
          <a:xfrm>
            <a:off x="314035" y="1214179"/>
            <a:ext cx="9277928" cy="4574329"/>
          </a:xfrm>
          <a:prstGeom prst="rect">
            <a:avLst/>
          </a:prstGeom>
          <a:noFill/>
        </p:spPr>
        <p:txBody>
          <a:bodyPr wrap="square">
            <a:spAutoFit/>
          </a:bodyPr>
          <a:lstStyle/>
          <a:p>
            <a:pPr marL="0" marR="0" algn="just" rtl="1">
              <a:lnSpc>
                <a:spcPct val="150000"/>
              </a:lnSpc>
              <a:spcAft>
                <a:spcPts val="800"/>
              </a:spcAft>
              <a:buNone/>
            </a:pPr>
            <a:r>
              <a:rPr lang="fa-IR" sz="1400" kern="100" dirty="0">
                <a:effectLst/>
                <a:latin typeface="Vazir" panose="020B0603030804020204" pitchFamily="34" charset="-78"/>
                <a:ea typeface="Calibri" panose="020F0502020204030204" pitchFamily="34" charset="0"/>
                <a:cs typeface="Vazir" panose="020B0603030804020204" pitchFamily="34" charset="-78"/>
              </a:rPr>
              <a:t>شرکت </a:t>
            </a:r>
            <a:r>
              <a:rPr lang="fa-IR" sz="1400" kern="100" dirty="0">
                <a:latin typeface="Vazir" panose="020B0603030804020204" pitchFamily="34" charset="-78"/>
                <a:ea typeface="Calibri" panose="020F0502020204030204" pitchFamily="34" charset="0"/>
                <a:cs typeface="Vazir" panose="020B0603030804020204" pitchFamily="34" charset="-78"/>
              </a:rPr>
              <a:t>فراز پلیمر راستین</a:t>
            </a:r>
            <a:r>
              <a:rPr lang="fa-IR" sz="1400" kern="100" dirty="0">
                <a:effectLst/>
                <a:latin typeface="Vazir" panose="020B0603030804020204" pitchFamily="34" charset="-78"/>
                <a:ea typeface="Calibri" panose="020F0502020204030204" pitchFamily="34" charset="0"/>
                <a:cs typeface="Vazir" panose="020B0603030804020204" pitchFamily="34" charset="-78"/>
              </a:rPr>
              <a:t> در راستای تحقق بخشیدن به اهداف اقتصادی و توسعه صنعتی در زمینه تولید و اجرای رنگ ها و پوشش های پلیمری نوین تاسیس گردید.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p>
            <a:pPr algn="just" rtl="1">
              <a:lnSpc>
                <a:spcPct val="150000"/>
              </a:lnSpc>
              <a:spcAft>
                <a:spcPts val="800"/>
              </a:spcAft>
            </a:pPr>
            <a:r>
              <a:rPr lang="fa-IR" sz="1400" kern="100" dirty="0">
                <a:effectLst/>
                <a:latin typeface="Vazir" panose="020B0603030804020204" pitchFamily="34" charset="-78"/>
                <a:ea typeface="Calibri" panose="020F0502020204030204" pitchFamily="34" charset="0"/>
                <a:cs typeface="Vazir" panose="020B0603030804020204" pitchFamily="34" charset="-78"/>
              </a:rPr>
              <a:t>هدف این شرکت ازآغاز فعالیت خویش، باتوجه به فعالیت </a:t>
            </a:r>
            <a:r>
              <a:rPr lang="fa-IR" sz="1400" kern="100" dirty="0">
                <a:latin typeface="Vazir" panose="020B0603030804020204" pitchFamily="34" charset="-78"/>
                <a:ea typeface="Calibri" panose="020F0502020204030204" pitchFamily="34" charset="0"/>
                <a:cs typeface="Vazir" panose="020B0603030804020204" pitchFamily="34" charset="-78"/>
              </a:rPr>
              <a:t>اجرایی </a:t>
            </a:r>
            <a:r>
              <a:rPr lang="fa-IR" sz="1400" kern="100" dirty="0">
                <a:effectLst/>
                <a:latin typeface="Vazir" panose="020B0603030804020204" pitchFamily="34" charset="-78"/>
                <a:ea typeface="Calibri" panose="020F0502020204030204" pitchFamily="34" charset="0"/>
                <a:cs typeface="Vazir" panose="020B0603030804020204" pitchFamily="34" charset="-78"/>
              </a:rPr>
              <a:t>بیش از </a:t>
            </a:r>
            <a:r>
              <a:rPr lang="fa-IR" sz="1400" kern="100" dirty="0">
                <a:effectLst/>
                <a:latin typeface="Vazir" panose="020B0603030804020204" pitchFamily="34" charset="-78"/>
                <a:ea typeface="Calibri" panose="020F0502020204030204" pitchFamily="34" charset="0"/>
                <a:cs typeface="Titr" panose="00000700000000000000" pitchFamily="2" charset="-78"/>
              </a:rPr>
              <a:t>20</a:t>
            </a:r>
            <a:r>
              <a:rPr lang="fa-IR" sz="1400" kern="100" dirty="0">
                <a:effectLst/>
                <a:latin typeface="Vazir" panose="020B0603030804020204" pitchFamily="34" charset="-78"/>
                <a:ea typeface="Calibri" panose="020F0502020204030204" pitchFamily="34" charset="0"/>
                <a:cs typeface="Vazir" panose="020B0603030804020204" pitchFamily="34" charset="-78"/>
              </a:rPr>
              <a:t> ساله عوامل شرکت در این حوزه ، توجه کامل به نیازهای صنعت ساختمان،اماکن صنعتی، مراکز نظامی، پتروشیمی ، نیروگاه های برق و سایر صنایع مختلف کشور از لحاظ رنگ ها و پوشش های صنعتی از تولید تا به اجرا بوده است. </a:t>
            </a:r>
          </a:p>
          <a:p>
            <a:pPr algn="just" rtl="1">
              <a:lnSpc>
                <a:spcPct val="150000"/>
              </a:lnSpc>
              <a:spcAft>
                <a:spcPts val="800"/>
              </a:spcAft>
            </a:pPr>
            <a:r>
              <a:rPr lang="fa-IR" sz="1400" kern="100" dirty="0">
                <a:effectLst/>
                <a:latin typeface="Vazir" panose="020B0603030804020204" pitchFamily="34" charset="-78"/>
                <a:ea typeface="Calibri" panose="020F0502020204030204" pitchFamily="34" charset="0"/>
                <a:cs typeface="Vazir" panose="020B0603030804020204" pitchFamily="34" charset="-78"/>
              </a:rPr>
              <a:t>این شرکت با توانمندی بالا در زمینه تحقیقات و خدمات آزمایشگاهی و گردآوری امکانات فنی مناسب، امکان طراحی، ساخت و تولید انواع رنگ ها و پوشش</a:t>
            </a:r>
            <a:r>
              <a:rPr lang="en-US" sz="1400" kern="100" dirty="0">
                <a:effectLst/>
                <a:latin typeface="Vazir" panose="020B0603030804020204" pitchFamily="34" charset="-78"/>
                <a:ea typeface="Calibri" panose="020F0502020204030204" pitchFamily="34" charset="0"/>
                <a:cs typeface="Vazir" panose="020B0603030804020204" pitchFamily="34" charset="-78"/>
              </a:rPr>
              <a:t> </a:t>
            </a:r>
            <a:r>
              <a:rPr lang="fa-IR" sz="1400" kern="100" dirty="0">
                <a:effectLst/>
                <a:latin typeface="Vazir" panose="020B0603030804020204" pitchFamily="34" charset="-78"/>
                <a:ea typeface="Calibri" panose="020F0502020204030204" pitchFamily="34" charset="0"/>
                <a:cs typeface="Vazir" panose="020B0603030804020204" pitchFamily="34" charset="-78"/>
              </a:rPr>
              <a:t>های تخصصی مطابق با نیاز</a:t>
            </a:r>
            <a:r>
              <a:rPr lang="en-US" sz="1400" kern="100" dirty="0">
                <a:effectLst/>
                <a:latin typeface="Vazir" panose="020B0603030804020204" pitchFamily="34" charset="-78"/>
                <a:ea typeface="Calibri" panose="020F0502020204030204" pitchFamily="34" charset="0"/>
                <a:cs typeface="Vazir" panose="020B0603030804020204" pitchFamily="34" charset="-78"/>
              </a:rPr>
              <a:t> </a:t>
            </a:r>
            <a:r>
              <a:rPr lang="fa-IR" sz="1400" kern="100" dirty="0">
                <a:effectLst/>
                <a:latin typeface="Vazir" panose="020B0603030804020204" pitchFamily="34" charset="-78"/>
                <a:ea typeface="Calibri" panose="020F0502020204030204" pitchFamily="34" charset="0"/>
                <a:cs typeface="Vazir" panose="020B0603030804020204" pitchFamily="34" charset="-78"/>
              </a:rPr>
              <a:t>واحدهای صنعتی و ساختمانی را فراهم نموده است. همچنین این واحد آمادگی خود را با توجه به حضور پرسنل فنی مهندسی و آزمایشگاهی با سابقه جهت مشاوره ،آموزش و خدمات مهندسی قبل و بعد از فروش اعلام می دارد.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p>
            <a:pPr marL="0" marR="0" algn="just" rtl="1">
              <a:lnSpc>
                <a:spcPct val="150000"/>
              </a:lnSpc>
              <a:spcAft>
                <a:spcPts val="800"/>
              </a:spcAft>
              <a:buNone/>
            </a:pPr>
            <a:r>
              <a:rPr lang="fa-IR" sz="1400" kern="100" dirty="0">
                <a:effectLst/>
                <a:latin typeface="Vazir" panose="020B0603030804020204" pitchFamily="34" charset="-78"/>
                <a:ea typeface="Calibri" panose="020F0502020204030204" pitchFamily="34" charset="0"/>
                <a:cs typeface="Vazir" panose="020B0603030804020204" pitchFamily="34" charset="-78"/>
              </a:rPr>
              <a:t>رسالت اصلی </a:t>
            </a:r>
            <a:r>
              <a:rPr lang="ar-SA" sz="1400" kern="100" dirty="0">
                <a:effectLst/>
                <a:latin typeface="Vazir" panose="020B0603030804020204" pitchFamily="34" charset="-78"/>
                <a:ea typeface="Calibri" panose="020F0502020204030204" pitchFamily="34" charset="0"/>
                <a:cs typeface="Vazir" panose="020B0603030804020204" pitchFamily="34" charset="-78"/>
              </a:rPr>
              <a:t>این شرکت </a:t>
            </a:r>
            <a:r>
              <a:rPr lang="fa-IR" sz="1400" kern="100" dirty="0">
                <a:effectLst/>
                <a:latin typeface="Vazir" panose="020B0603030804020204" pitchFamily="34" charset="-78"/>
                <a:ea typeface="Calibri" panose="020F0502020204030204" pitchFamily="34" charset="0"/>
                <a:cs typeface="Vazir" panose="020B0603030804020204" pitchFamily="34" charset="-78"/>
              </a:rPr>
              <a:t>باتوجه به</a:t>
            </a:r>
            <a:r>
              <a:rPr lang="ar-SA" sz="1400" kern="100" dirty="0">
                <a:effectLst/>
                <a:latin typeface="Vazir" panose="020B0603030804020204" pitchFamily="34" charset="-78"/>
                <a:ea typeface="Calibri" panose="020F0502020204030204" pitchFamily="34" charset="0"/>
                <a:cs typeface="Vazir" panose="020B0603030804020204" pitchFamily="34" charset="-78"/>
              </a:rPr>
              <a:t> جذب افراد متخصص</a:t>
            </a:r>
            <a:r>
              <a:rPr lang="fa-IR" sz="1400" kern="100" dirty="0">
                <a:effectLst/>
                <a:latin typeface="Vazir" panose="020B0603030804020204" pitchFamily="34" charset="-78"/>
                <a:ea typeface="Calibri" panose="020F0502020204030204" pitchFamily="34" charset="0"/>
                <a:cs typeface="Vazir" panose="020B0603030804020204" pitchFamily="34" charset="-78"/>
              </a:rPr>
              <a:t> و</a:t>
            </a:r>
            <a:r>
              <a:rPr lang="ar-SA" sz="1400" kern="100" dirty="0">
                <a:effectLst/>
                <a:latin typeface="Vazir" panose="020B0603030804020204" pitchFamily="34" charset="-78"/>
                <a:ea typeface="Calibri" panose="020F0502020204030204" pitchFamily="34" charset="0"/>
                <a:cs typeface="Vazir" panose="020B0603030804020204" pitchFamily="34" charset="-78"/>
              </a:rPr>
              <a:t> ارتباط با شرکت بین المللی </a:t>
            </a:r>
            <a:r>
              <a:rPr lang="en-US" sz="1400" kern="100" dirty="0">
                <a:effectLst/>
                <a:latin typeface="Vazir" panose="020B0603030804020204" pitchFamily="34" charset="-78"/>
                <a:ea typeface="Calibri" panose="020F0502020204030204" pitchFamily="34" charset="0"/>
                <a:cs typeface="Vazir" panose="020B0603030804020204" pitchFamily="34" charset="-78"/>
              </a:rPr>
              <a:t>London Protective Coating</a:t>
            </a:r>
            <a:r>
              <a:rPr lang="ar-SA" sz="1400" kern="100" dirty="0">
                <a:effectLst/>
                <a:latin typeface="Vazir" panose="020B0603030804020204" pitchFamily="34" charset="-78"/>
                <a:ea typeface="Calibri" panose="020F0502020204030204" pitchFamily="34" charset="0"/>
                <a:cs typeface="Vazir" panose="020B0603030804020204" pitchFamily="34" charset="-78"/>
              </a:rPr>
              <a:t> جهت مشاوره و همچنین با ارج نهادن به واحد </a:t>
            </a:r>
            <a:r>
              <a:rPr lang="en-US" sz="1400" kern="100" dirty="0">
                <a:latin typeface="Vazir" panose="020B0603030804020204" pitchFamily="34" charset="-78"/>
                <a:ea typeface="Calibri" panose="020F0502020204030204" pitchFamily="34" charset="0"/>
                <a:cs typeface="Vazir" panose="020B0603030804020204" pitchFamily="34" charset="-78"/>
              </a:rPr>
              <a:t> (R&amp;D)</a:t>
            </a:r>
            <a:r>
              <a:rPr lang="fa-IR" sz="1400" kern="100" dirty="0">
                <a:effectLst/>
                <a:latin typeface="Vazir" panose="020B0603030804020204" pitchFamily="34" charset="-78"/>
                <a:ea typeface="Calibri" panose="020F0502020204030204" pitchFamily="34" charset="0"/>
                <a:cs typeface="Vazir" panose="020B0603030804020204" pitchFamily="34" charset="-78"/>
              </a:rPr>
              <a:t>خود که شامل</a:t>
            </a:r>
            <a:r>
              <a:rPr lang="ar-SA" sz="1400" kern="100" dirty="0">
                <a:effectLst/>
                <a:latin typeface="Vazir" panose="020B0603030804020204" pitchFamily="34" charset="-78"/>
                <a:ea typeface="Calibri" panose="020F0502020204030204" pitchFamily="34" charset="0"/>
                <a:cs typeface="Vazir" panose="020B0603030804020204" pitchFamily="34" charset="-78"/>
              </a:rPr>
              <a:t> نیروهای متخصص و فارغ‌التحصیلان رشته‌های مهندسی به‌ویژه در زمینه رنگ و پلیمر </a:t>
            </a:r>
            <a:r>
              <a:rPr lang="fa-IR" sz="1400" kern="100" dirty="0">
                <a:effectLst/>
                <a:latin typeface="Vazir" panose="020B0603030804020204" pitchFamily="34" charset="-78"/>
                <a:ea typeface="Calibri" panose="020F0502020204030204" pitchFamily="34" charset="0"/>
                <a:cs typeface="Vazir" panose="020B0603030804020204" pitchFamily="34" charset="-78"/>
              </a:rPr>
              <a:t>می‌باشند و نیز </a:t>
            </a:r>
            <a:r>
              <a:rPr lang="ar-SA" sz="1400" kern="100" dirty="0">
                <a:effectLst/>
                <a:latin typeface="Vazir" panose="020B0603030804020204" pitchFamily="34" charset="-78"/>
                <a:ea typeface="Calibri" panose="020F0502020204030204" pitchFamily="34" charset="0"/>
                <a:cs typeface="Vazir" panose="020B0603030804020204" pitchFamily="34" charset="-78"/>
              </a:rPr>
              <a:t>فراهم آ‌وردن به روزترین تجهیزات آزمایشگاهی</a:t>
            </a:r>
            <a:r>
              <a:rPr lang="fa-IR" sz="1400" kern="100" dirty="0">
                <a:effectLst/>
                <a:latin typeface="Vazir" panose="020B0603030804020204" pitchFamily="34" charset="-78"/>
                <a:ea typeface="Calibri" panose="020F0502020204030204" pitchFamily="34" charset="0"/>
                <a:cs typeface="Vazir" panose="020B0603030804020204" pitchFamily="34" charset="-78"/>
              </a:rPr>
              <a:t> ، افزایش سطح کیفی محصولات تولیدی و همچنین تولید فرآورده های نوین باتوجه به نیاز صنایع مختلف کشور می‌باشد.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8" name="TextBox 7">
            <a:extLst>
              <a:ext uri="{FF2B5EF4-FFF2-40B4-BE49-F238E27FC236}">
                <a16:creationId xmlns:a16="http://schemas.microsoft.com/office/drawing/2014/main" id="{0C7872E9-61F8-F3DA-85D5-B11F2B2945E8}"/>
              </a:ext>
            </a:extLst>
          </p:cNvPr>
          <p:cNvSpPr txBox="1"/>
          <p:nvPr/>
        </p:nvSpPr>
        <p:spPr>
          <a:xfrm>
            <a:off x="1165512" y="5942474"/>
            <a:ext cx="7574973" cy="430887"/>
          </a:xfrm>
          <a:prstGeom prst="rect">
            <a:avLst/>
          </a:prstGeom>
          <a:noFill/>
        </p:spPr>
        <p:txBody>
          <a:bodyPr wrap="square">
            <a:spAutoFit/>
          </a:bodyPr>
          <a:lstStyle/>
          <a:p>
            <a:pPr marL="0" marR="0" algn="ctr" rtl="1">
              <a:lnSpc>
                <a:spcPct val="150000"/>
              </a:lnSpc>
              <a:spcAft>
                <a:spcPts val="800"/>
              </a:spcAft>
              <a:buNone/>
            </a:pPr>
            <a:r>
              <a:rPr lang="fa-IR" sz="1600" b="1" kern="100" dirty="0">
                <a:effectLst/>
                <a:latin typeface="Calibri" panose="020F0502020204030204" pitchFamily="34" charset="0"/>
                <a:ea typeface="Calibri" panose="020F0502020204030204" pitchFamily="34" charset="0"/>
                <a:cs typeface="2  Zar" panose="00000400000000000000" pitchFamily="2" charset="-78"/>
              </a:rPr>
              <a:t>کلیه محصولات تولیدی این شرکت با برند یونی پینت </a:t>
            </a:r>
            <a:r>
              <a:rPr lang="en-US" sz="1600" b="1" kern="100" dirty="0">
                <a:effectLst/>
                <a:latin typeface="Calibri" panose="020F0502020204030204" pitchFamily="34" charset="0"/>
                <a:ea typeface="Calibri" panose="020F0502020204030204" pitchFamily="34" charset="0"/>
                <a:cs typeface="2  Zar" panose="00000400000000000000" pitchFamily="2" charset="-78"/>
              </a:rPr>
              <a:t>(Uni Paint)</a:t>
            </a:r>
            <a:r>
              <a:rPr lang="fa-IR" sz="1600" b="1" kern="100" dirty="0">
                <a:effectLst/>
                <a:latin typeface="Calibri" panose="020F0502020204030204" pitchFamily="34" charset="0"/>
                <a:ea typeface="Calibri" panose="020F0502020204030204" pitchFamily="34" charset="0"/>
                <a:cs typeface="2  Zar" panose="00000400000000000000" pitchFamily="2" charset="-78"/>
              </a:rPr>
              <a:t> </a:t>
            </a:r>
            <a:r>
              <a:rPr lang="en-US" sz="1600" b="1" kern="100" dirty="0">
                <a:effectLst/>
                <a:latin typeface="Calibri" panose="020F0502020204030204" pitchFamily="34" charset="0"/>
                <a:ea typeface="Calibri" panose="020F0502020204030204" pitchFamily="34" charset="0"/>
                <a:cs typeface="2  Zar" panose="00000400000000000000" pitchFamily="2" charset="-78"/>
              </a:rPr>
              <a:t> </a:t>
            </a:r>
            <a:r>
              <a:rPr lang="fa-IR" sz="1600" b="1" kern="100" dirty="0">
                <a:effectLst/>
                <a:latin typeface="Calibri" panose="020F0502020204030204" pitchFamily="34" charset="0"/>
                <a:ea typeface="Calibri" panose="020F0502020204030204" pitchFamily="34" charset="0"/>
                <a:cs typeface="2  Zar" panose="00000400000000000000" pitchFamily="2" charset="-78"/>
              </a:rPr>
              <a:t>به بازار عرضه می‌گردد.</a:t>
            </a:r>
          </a:p>
        </p:txBody>
      </p:sp>
      <p:pic>
        <p:nvPicPr>
          <p:cNvPr id="3" name="Picture 2">
            <a:extLst>
              <a:ext uri="{FF2B5EF4-FFF2-40B4-BE49-F238E27FC236}">
                <a16:creationId xmlns:a16="http://schemas.microsoft.com/office/drawing/2014/main" id="{41744F2F-89C7-7033-C2D1-0E9C8B5919AC}"/>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129309" y="858982"/>
            <a:ext cx="4130964" cy="5668346"/>
          </a:xfrm>
          <a:prstGeom prst="rect">
            <a:avLst/>
          </a:prstGeom>
        </p:spPr>
      </p:pic>
    </p:spTree>
    <p:extLst>
      <p:ext uri="{BB962C8B-B14F-4D97-AF65-F5344CB8AC3E}">
        <p14:creationId xmlns:p14="http://schemas.microsoft.com/office/powerpoint/2010/main" val="517800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2E9DC-88F3-E4F0-7243-61EBACDE457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FF3ABFE-98C3-2326-9802-C6ED28122DD6}"/>
              </a:ext>
            </a:extLst>
          </p:cNvPr>
          <p:cNvSpPr txBox="1"/>
          <p:nvPr/>
        </p:nvSpPr>
        <p:spPr>
          <a:xfrm>
            <a:off x="4461164" y="306119"/>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پرایمر مخصوص اپوکسی کولتار</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B3052799-FE78-CF58-EBB0-6A593048CDE4}"/>
              </a:ext>
            </a:extLst>
          </p:cNvPr>
          <p:cNvSpPr txBox="1"/>
          <p:nvPr/>
        </p:nvSpPr>
        <p:spPr>
          <a:xfrm>
            <a:off x="2292927" y="812637"/>
            <a:ext cx="7308275" cy="584775"/>
          </a:xfrm>
          <a:prstGeom prst="rect">
            <a:avLst/>
          </a:prstGeom>
          <a:noFill/>
        </p:spPr>
        <p:txBody>
          <a:bodyPr wrap="square" rtlCol="0">
            <a:spAutoFit/>
          </a:bodyPr>
          <a:lstStyle/>
          <a:p>
            <a:pPr algn="just" rtl="1"/>
            <a:endParaRPr lang="en-US" sz="1600" dirty="0">
              <a:latin typeface="Vazir" panose="020B0603030804020204" pitchFamily="34" charset="-78"/>
              <a:cs typeface="Vazir" panose="020B0603030804020204" pitchFamily="34" charset="-78"/>
            </a:endParaRPr>
          </a:p>
          <a:p>
            <a:pPr algn="just" rtl="1"/>
            <a:endParaRPr lang="en-US" sz="1600" dirty="0">
              <a:latin typeface="Vazir" panose="020B0603030804020204" pitchFamily="34" charset="-78"/>
              <a:cs typeface="Vazir" panose="020B0603030804020204" pitchFamily="34" charset="-78"/>
            </a:endParaRPr>
          </a:p>
        </p:txBody>
      </p:sp>
      <p:graphicFrame>
        <p:nvGraphicFramePr>
          <p:cNvPr id="2" name="Table 1">
            <a:extLst>
              <a:ext uri="{FF2B5EF4-FFF2-40B4-BE49-F238E27FC236}">
                <a16:creationId xmlns:a16="http://schemas.microsoft.com/office/drawing/2014/main" id="{1060399E-41AF-5CC5-CAE5-5FE3784B4724}"/>
              </a:ext>
            </a:extLst>
          </p:cNvPr>
          <p:cNvGraphicFramePr>
            <a:graphicFrameLocks noGrp="1"/>
          </p:cNvGraphicFramePr>
          <p:nvPr>
            <p:extLst>
              <p:ext uri="{D42A27DB-BD31-4B8C-83A1-F6EECF244321}">
                <p14:modId xmlns:p14="http://schemas.microsoft.com/office/powerpoint/2010/main" val="3535467429"/>
              </p:ext>
            </p:extLst>
          </p:nvPr>
        </p:nvGraphicFramePr>
        <p:xfrm>
          <a:off x="4311941" y="4270585"/>
          <a:ext cx="5289261" cy="2234916"/>
        </p:xfrm>
        <a:graphic>
          <a:graphicData uri="http://schemas.openxmlformats.org/drawingml/2006/table">
            <a:tbl>
              <a:tblPr rtl="1" firstRow="1" firstCol="1" bandRow="1">
                <a:tableStyleId>{69012ECD-51FC-41F1-AA8D-1B2483CD663E}</a:tableStyleId>
              </a:tblPr>
              <a:tblGrid>
                <a:gridCol w="2176643">
                  <a:extLst>
                    <a:ext uri="{9D8B030D-6E8A-4147-A177-3AD203B41FA5}">
                      <a16:colId xmlns:a16="http://schemas.microsoft.com/office/drawing/2014/main" val="1975929580"/>
                    </a:ext>
                  </a:extLst>
                </a:gridCol>
                <a:gridCol w="3112618">
                  <a:extLst>
                    <a:ext uri="{9D8B030D-6E8A-4147-A177-3AD203B41FA5}">
                      <a16:colId xmlns:a16="http://schemas.microsoft.com/office/drawing/2014/main" val="697148362"/>
                    </a:ext>
                  </a:extLst>
                </a:gridCol>
              </a:tblGrid>
              <a:tr h="248324">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2803423538"/>
                  </a:ext>
                </a:extLst>
              </a:tr>
              <a:tr h="248324">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مشکی / قهوه ای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648763055"/>
                  </a:ext>
                </a:extLst>
              </a:tr>
              <a:tr h="248324">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a:t>
                      </a:r>
                      <a:r>
                        <a:rPr lang="ar-SA" sz="1200" kern="100" dirty="0">
                          <a:effectLst/>
                          <a:latin typeface="Vazir" panose="020B0603030804020204" pitchFamily="34" charset="-78"/>
                          <a:cs typeface="Vazir" panose="020B0603030804020204" pitchFamily="34" charset="-78"/>
                        </a:rPr>
                        <a:t>:1  (</a:t>
                      </a:r>
                      <a:r>
                        <a:rPr lang="en-US"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15</a:t>
                      </a:r>
                      <a:r>
                        <a:rPr lang="ar-SA" sz="1200" kern="100" dirty="0">
                          <a:effectLst/>
                          <a:latin typeface="Vazir" panose="020B0603030804020204" pitchFamily="34" charset="-78"/>
                          <a:cs typeface="Vazir" panose="020B0603030804020204" pitchFamily="34" charset="-78"/>
                        </a:rPr>
                        <a:t>)</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95593714"/>
                  </a:ext>
                </a:extLst>
              </a:tr>
              <a:tr h="248324">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ویسکوزیته</a:t>
                      </a:r>
                      <a:r>
                        <a:rPr lang="en-US"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در دمای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روانی بالا برای نفوذ در بتن</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239481309"/>
                  </a:ext>
                </a:extLst>
              </a:tr>
              <a:tr h="248324">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خشک‌ شدن سطحی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2</a:t>
                      </a:r>
                      <a:r>
                        <a:rPr lang="ar-SA" sz="1200" kern="100" dirty="0">
                          <a:effectLst/>
                          <a:latin typeface="Vazir" panose="020B0603030804020204" pitchFamily="34" charset="-78"/>
                          <a:cs typeface="Vazir" panose="020B0603030804020204" pitchFamily="34" charset="-78"/>
                        </a:rPr>
                        <a:t> تا </a:t>
                      </a:r>
                      <a:r>
                        <a:rPr lang="fa-IR" sz="1200" kern="100" dirty="0">
                          <a:effectLst/>
                          <a:latin typeface="Vazir" panose="020B0603030804020204" pitchFamily="34" charset="-78"/>
                          <a:cs typeface="Vazir" panose="020B0603030804020204" pitchFamily="34" charset="-78"/>
                        </a:rPr>
                        <a:t>4</a:t>
                      </a:r>
                      <a:r>
                        <a:rPr lang="ar-SA" sz="1200" kern="100" dirty="0">
                          <a:effectLst/>
                          <a:latin typeface="Vazir" panose="020B0603030804020204" pitchFamily="34" charset="-78"/>
                          <a:cs typeface="Vazir" panose="020B0603030804020204" pitchFamily="34" charset="-78"/>
                        </a:rPr>
                        <a:t> ساعت در دمای محیط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891919968"/>
                  </a:ext>
                </a:extLst>
              </a:tr>
              <a:tr h="248324">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پخت کامل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5 الی 7 روز</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360643628"/>
                  </a:ext>
                </a:extLst>
              </a:tr>
              <a:tr h="248324">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چگالی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0">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g/cm³</a:t>
                      </a:r>
                      <a:r>
                        <a:rPr lang="ar-SA" sz="1200" kern="100" dirty="0">
                          <a:effectLst/>
                          <a:latin typeface="Vazir" panose="020B0603030804020204" pitchFamily="34" charset="-78"/>
                          <a:cs typeface="Vazir" panose="020B0603030804020204" pitchFamily="34" charset="-78"/>
                        </a:rPr>
                        <a:t>1.</a:t>
                      </a:r>
                      <a:r>
                        <a:rPr lang="fa-IR" sz="1200" kern="100" dirty="0">
                          <a:effectLst/>
                          <a:latin typeface="Vazir" panose="020B0603030804020204" pitchFamily="34" charset="-78"/>
                          <a:cs typeface="Vazir" panose="020B0603030804020204" pitchFamily="34" charset="-78"/>
                        </a:rPr>
                        <a:t>4</a:t>
                      </a:r>
                      <a:r>
                        <a:rPr lang="ar-SA" sz="1200" kern="100" dirty="0">
                          <a:effectLst/>
                          <a:latin typeface="Vazir" panose="020B0603030804020204" pitchFamily="34" charset="-78"/>
                          <a:cs typeface="Vazir" panose="020B0603030804020204" pitchFamily="34" charset="-78"/>
                        </a:rPr>
                        <a:t>5  </a:t>
                      </a:r>
                      <a:r>
                        <a:rPr lang="en-US" sz="1200" kern="100" dirty="0">
                          <a:effectLst/>
                          <a:latin typeface="Vazir" panose="020B0603030804020204" pitchFamily="34" charset="-78"/>
                          <a:cs typeface="Vazir" panose="020B0603030804020204" pitchFamily="34" charset="-78"/>
                        </a:rPr>
                        <a:t>~</a:t>
                      </a:r>
                      <a:r>
                        <a:rPr lang="ar-SA" sz="1200" kern="100" dirty="0">
                          <a:effectLst/>
                          <a:latin typeface="Vazir" panose="020B0603030804020204" pitchFamily="34" charset="-78"/>
                          <a:cs typeface="Vazir" panose="020B0603030804020204" pitchFamily="34" charset="-78"/>
                        </a:rPr>
                        <a:t>1.</a:t>
                      </a:r>
                      <a:r>
                        <a:rPr lang="fa-IR" sz="1200" kern="100" dirty="0">
                          <a:effectLst/>
                          <a:latin typeface="Vazir" panose="020B0603030804020204" pitchFamily="34" charset="-78"/>
                          <a:cs typeface="Vazir" panose="020B0603030804020204" pitchFamily="34" charset="-78"/>
                        </a:rPr>
                        <a:t>3</a:t>
                      </a:r>
                      <a:r>
                        <a:rPr lang="ar-SA" sz="1200" kern="100" dirty="0">
                          <a:effectLst/>
                          <a:latin typeface="Vazir" panose="020B0603030804020204" pitchFamily="34" charset="-78"/>
                          <a:cs typeface="Vazir" panose="020B0603030804020204" pitchFamily="34" charset="-78"/>
                        </a:rPr>
                        <a:t>5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17467921"/>
                  </a:ext>
                </a:extLst>
              </a:tr>
              <a:tr h="248324">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پیشنهادی فیلم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150</a:t>
                      </a:r>
                      <a:r>
                        <a:rPr lang="ar-SA" sz="1200" kern="100" dirty="0">
                          <a:effectLst/>
                          <a:latin typeface="Vazir" panose="020B0603030804020204" pitchFamily="34" charset="-78"/>
                          <a:cs typeface="Vazir" panose="020B0603030804020204" pitchFamily="34" charset="-78"/>
                        </a:rPr>
                        <a:t> تا </a:t>
                      </a:r>
                      <a:r>
                        <a:rPr lang="fa-IR" sz="1200" kern="100" dirty="0">
                          <a:effectLst/>
                          <a:latin typeface="Vazir" panose="020B0603030804020204" pitchFamily="34" charset="-78"/>
                          <a:cs typeface="Vazir" panose="020B0603030804020204" pitchFamily="34" charset="-78"/>
                        </a:rPr>
                        <a:t>30</a:t>
                      </a:r>
                      <a:r>
                        <a:rPr lang="ar-SA" sz="1200" kern="100" dirty="0">
                          <a:effectLst/>
                          <a:latin typeface="Vazir" panose="020B0603030804020204" pitchFamily="34" charset="-78"/>
                          <a:cs typeface="Vazir" panose="020B0603030804020204" pitchFamily="34" charset="-78"/>
                        </a:rPr>
                        <a:t>0 میکرون به‌صورت تک‌لایه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870815218"/>
                  </a:ext>
                </a:extLst>
              </a:tr>
              <a:tr h="248324">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حرارتی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حدود </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80 به صورت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846962259"/>
                  </a:ext>
                </a:extLst>
              </a:tr>
            </a:tbl>
          </a:graphicData>
        </a:graphic>
      </p:graphicFrame>
      <p:sp>
        <p:nvSpPr>
          <p:cNvPr id="7" name="TextBox 6">
            <a:extLst>
              <a:ext uri="{FF2B5EF4-FFF2-40B4-BE49-F238E27FC236}">
                <a16:creationId xmlns:a16="http://schemas.microsoft.com/office/drawing/2014/main" id="{A91A0EFD-5894-25E1-365B-6F92CAE8772F}"/>
              </a:ext>
            </a:extLst>
          </p:cNvPr>
          <p:cNvSpPr txBox="1"/>
          <p:nvPr/>
        </p:nvSpPr>
        <p:spPr>
          <a:xfrm>
            <a:off x="304798" y="1931238"/>
            <a:ext cx="4953000" cy="1731243"/>
          </a:xfrm>
          <a:prstGeom prst="rect">
            <a:avLst/>
          </a:prstGeom>
          <a:noFill/>
        </p:spPr>
        <p:txBody>
          <a:bodyPr wrap="square">
            <a:spAutoFit/>
          </a:bodyPr>
          <a:lstStyle/>
          <a:p>
            <a:pPr algn="just" rtl="1">
              <a:lnSpc>
                <a:spcPct val="150000"/>
              </a:lnSpc>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مزایا</a:t>
            </a:r>
          </a:p>
          <a:p>
            <a:pPr marL="40163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مقاومت عالی در برابر آب، رطوبت و آب دریا</a:t>
            </a:r>
          </a:p>
          <a:p>
            <a:pPr marL="40163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مقاومت شیمیایی مناسب</a:t>
            </a:r>
          </a:p>
          <a:p>
            <a:pPr marL="40163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مقاومت بالا در برابر خاک و محیط‌های مدفون</a:t>
            </a:r>
          </a:p>
          <a:p>
            <a:pPr marL="40163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چسبندگی بسیار خوب به فولاد و بتن</a:t>
            </a:r>
          </a:p>
          <a:p>
            <a:pPr marL="40163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ضخامت‌پذیری بالا</a:t>
            </a:r>
          </a:p>
        </p:txBody>
      </p:sp>
      <p:sp>
        <p:nvSpPr>
          <p:cNvPr id="9" name="TextBox 8">
            <a:extLst>
              <a:ext uri="{FF2B5EF4-FFF2-40B4-BE49-F238E27FC236}">
                <a16:creationId xmlns:a16="http://schemas.microsoft.com/office/drawing/2014/main" id="{5B1E7944-BDA7-96E5-B3E0-AEE72CB8DDD5}"/>
              </a:ext>
            </a:extLst>
          </p:cNvPr>
          <p:cNvSpPr txBox="1"/>
          <p:nvPr/>
        </p:nvSpPr>
        <p:spPr>
          <a:xfrm>
            <a:off x="5257798" y="1930980"/>
            <a:ext cx="4343404" cy="2008242"/>
          </a:xfrm>
          <a:prstGeom prst="rect">
            <a:avLst/>
          </a:prstGeom>
          <a:noFill/>
        </p:spPr>
        <p:txBody>
          <a:bodyPr wrap="square">
            <a:spAutoFit/>
          </a:bodyPr>
          <a:lstStyle/>
          <a:p>
            <a:pPr algn="just" rtl="1">
              <a:lnSpc>
                <a:spcPct val="150000"/>
              </a:lnSpc>
            </a:pPr>
            <a:r>
              <a:rPr lang="en-US" sz="1200"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a:t>
            </a:r>
          </a:p>
          <a:p>
            <a:pPr marL="174625" indent="-115888" algn="just" rtl="1">
              <a:lnSpc>
                <a:spcPct val="150000"/>
              </a:lnSpc>
            </a:pPr>
            <a:r>
              <a:rPr lang="fa-IR" sz="1200" dirty="0">
                <a:latin typeface="Vazir" panose="020B0603030804020204" pitchFamily="34" charset="-78"/>
                <a:cs typeface="Vazir" panose="020B0603030804020204" pitchFamily="34" charset="-78"/>
              </a:rPr>
              <a:t>•	خطوط لوله مدفون در خاک</a:t>
            </a:r>
          </a:p>
          <a:p>
            <a:pPr marL="174625" indent="-115888" algn="just" rtl="1">
              <a:lnSpc>
                <a:spcPct val="150000"/>
              </a:lnSpc>
            </a:pPr>
            <a:r>
              <a:rPr lang="fa-IR" sz="1200" dirty="0">
                <a:latin typeface="Vazir" panose="020B0603030804020204" pitchFamily="34" charset="-78"/>
                <a:cs typeface="Vazir" panose="020B0603030804020204" pitchFamily="34" charset="-78"/>
              </a:rPr>
              <a:t>•	مخازن آب و فاضلاب</a:t>
            </a:r>
          </a:p>
          <a:p>
            <a:pPr marL="174625" indent="-115888" algn="just" rtl="1">
              <a:lnSpc>
                <a:spcPct val="150000"/>
              </a:lnSpc>
            </a:pPr>
            <a:r>
              <a:rPr lang="fa-IR" sz="1200" dirty="0">
                <a:latin typeface="Vazir" panose="020B0603030804020204" pitchFamily="34" charset="-78"/>
                <a:cs typeface="Vazir" panose="020B0603030804020204" pitchFamily="34" charset="-78"/>
              </a:rPr>
              <a:t>•	اسکله‌ها و سازه‌های دریایی</a:t>
            </a:r>
          </a:p>
          <a:p>
            <a:pPr marL="174625" indent="-115888" algn="just" rtl="1">
              <a:lnSpc>
                <a:spcPct val="150000"/>
              </a:lnSpc>
            </a:pPr>
            <a:r>
              <a:rPr lang="fa-IR" sz="1200" dirty="0">
                <a:latin typeface="Vazir" panose="020B0603030804020204" pitchFamily="34" charset="-78"/>
                <a:cs typeface="Vazir" panose="020B0603030804020204" pitchFamily="34" charset="-78"/>
              </a:rPr>
              <a:t>•	سطوح فلزی در تماس با رطوبت دائمی</a:t>
            </a:r>
          </a:p>
          <a:p>
            <a:pPr marL="174625" indent="-115888" algn="just" rtl="1">
              <a:lnSpc>
                <a:spcPct val="150000"/>
              </a:lnSpc>
            </a:pPr>
            <a:r>
              <a:rPr lang="fa-IR" sz="1200" dirty="0">
                <a:latin typeface="Vazir" panose="020B0603030804020204" pitchFamily="34" charset="-78"/>
                <a:cs typeface="Vazir" panose="020B0603030804020204" pitchFamily="34" charset="-78"/>
              </a:rPr>
              <a:t>•	کف مخازن و حوضچه‌ها</a:t>
            </a:r>
          </a:p>
          <a:p>
            <a:pPr marL="174625" indent="-115888" algn="just" rtl="1">
              <a:lnSpc>
                <a:spcPct val="150000"/>
              </a:lnSpc>
            </a:pPr>
            <a:r>
              <a:rPr lang="fa-IR" sz="1200" dirty="0">
                <a:latin typeface="Vazir" panose="020B0603030804020204" pitchFamily="34" charset="-78"/>
                <a:cs typeface="Vazir" panose="020B0603030804020204" pitchFamily="34" charset="-78"/>
              </a:rPr>
              <a:t>•	سازه‌های بتنی در محیط‌های خورنده</a:t>
            </a:r>
          </a:p>
        </p:txBody>
      </p:sp>
      <p:sp>
        <p:nvSpPr>
          <p:cNvPr id="13" name="TextBox 12">
            <a:extLst>
              <a:ext uri="{FF2B5EF4-FFF2-40B4-BE49-F238E27FC236}">
                <a16:creationId xmlns:a16="http://schemas.microsoft.com/office/drawing/2014/main" id="{C4241207-6C50-255B-DB8A-07A717061205}"/>
              </a:ext>
            </a:extLst>
          </p:cNvPr>
          <p:cNvSpPr txBox="1"/>
          <p:nvPr/>
        </p:nvSpPr>
        <p:spPr>
          <a:xfrm>
            <a:off x="242455" y="816710"/>
            <a:ext cx="9462660" cy="1102225"/>
          </a:xfrm>
          <a:prstGeom prst="rect">
            <a:avLst/>
          </a:prstGeom>
          <a:noFill/>
        </p:spPr>
        <p:txBody>
          <a:bodyPr wrap="square">
            <a:spAutoFit/>
          </a:bodyPr>
          <a:lstStyle/>
          <a:p>
            <a:pPr algn="just" rtl="1">
              <a:lnSpc>
                <a:spcPct val="150000"/>
              </a:lnSpc>
            </a:pPr>
            <a:r>
              <a:rPr lang="ar-SA" sz="1500" dirty="0">
                <a:latin typeface="Vazir" panose="020B0603030804020204" pitchFamily="34" charset="-78"/>
                <a:cs typeface="Vazir" panose="020B0603030804020204" pitchFamily="34" charset="-78"/>
              </a:rPr>
              <a:t>پرایمر کولتار اپوکسی از ترکیب رزین اپوکسی </a:t>
            </a:r>
            <a:r>
              <a:rPr lang="fa-IR" sz="1500" dirty="0">
                <a:latin typeface="Vazir" panose="020B0603030804020204" pitchFamily="34" charset="-78"/>
                <a:cs typeface="Vazir" panose="020B0603030804020204" pitchFamily="34" charset="-78"/>
              </a:rPr>
              <a:t>و</a:t>
            </a:r>
            <a:r>
              <a:rPr lang="ar-SA" sz="1500" dirty="0">
                <a:latin typeface="Vazir" panose="020B0603030804020204" pitchFamily="34" charset="-78"/>
                <a:cs typeface="Vazir" panose="020B0603030804020204" pitchFamily="34" charset="-78"/>
              </a:rPr>
              <a:t> هاردنر </a:t>
            </a:r>
            <a:r>
              <a:rPr lang="fa-IR" sz="1500" dirty="0">
                <a:latin typeface="Vazir" panose="020B0603030804020204" pitchFamily="34" charset="-78"/>
                <a:cs typeface="Vazir" panose="020B0603030804020204" pitchFamily="34" charset="-78"/>
              </a:rPr>
              <a:t>و</a:t>
            </a:r>
            <a:r>
              <a:rPr lang="ar-SA" sz="1500" dirty="0">
                <a:latin typeface="Vazir" panose="020B0603030804020204" pitchFamily="34" charset="-78"/>
                <a:cs typeface="Vazir" panose="020B0603030804020204" pitchFamily="34" charset="-78"/>
              </a:rPr>
              <a:t>قطران زغال‌سنگ تولید می‌شود</a:t>
            </a:r>
            <a:r>
              <a:rPr lang="fa-IR" sz="1500" dirty="0">
                <a:latin typeface="Vazir" panose="020B0603030804020204" pitchFamily="34" charset="-78"/>
                <a:cs typeface="Vazir" panose="020B0603030804020204" pitchFamily="34" charset="-78"/>
              </a:rPr>
              <a:t> ،</a:t>
            </a:r>
            <a:r>
              <a:rPr lang="ar-SA" sz="1500" dirty="0">
                <a:latin typeface="Vazir" panose="020B0603030804020204" pitchFamily="34" charset="-78"/>
                <a:cs typeface="Vazir" panose="020B0603030804020204" pitchFamily="34" charset="-78"/>
              </a:rPr>
              <a:t> وجود کولتار باعث ایجاد یک لایه ضخیم و بسیار مقاوم در برابر نفوذ آب و یون‌ها می‌شود</a:t>
            </a:r>
            <a:r>
              <a:rPr lang="en-US" sz="1500" dirty="0">
                <a:latin typeface="Vazir" panose="020B0603030804020204" pitchFamily="34" charset="-78"/>
                <a:cs typeface="Vazir" panose="020B0603030804020204" pitchFamily="34" charset="-78"/>
              </a:rPr>
              <a:t> </a:t>
            </a:r>
            <a:r>
              <a:rPr lang="fa-IR" sz="1500" dirty="0">
                <a:latin typeface="Vazir" panose="020B0603030804020204" pitchFamily="34" charset="-78"/>
                <a:cs typeface="Vazir" panose="020B0603030804020204" pitchFamily="34" charset="-78"/>
              </a:rPr>
              <a:t> ، </a:t>
            </a:r>
            <a:r>
              <a:rPr lang="ar-SA" sz="1500" dirty="0">
                <a:latin typeface="Vazir" panose="020B0603030804020204" pitchFamily="34" charset="-78"/>
                <a:cs typeface="Vazir" panose="020B0603030804020204" pitchFamily="34" charset="-78"/>
              </a:rPr>
              <a:t>این محصول معمولاً به عنوان لایه آستری یا پوشش میانی در سیستم‌های پوششی سنگین استفاده می‌شود.</a:t>
            </a:r>
          </a:p>
        </p:txBody>
      </p:sp>
      <p:sp>
        <p:nvSpPr>
          <p:cNvPr id="5" name="TextBox 4">
            <a:extLst>
              <a:ext uri="{FF2B5EF4-FFF2-40B4-BE49-F238E27FC236}">
                <a16:creationId xmlns:a16="http://schemas.microsoft.com/office/drawing/2014/main" id="{5326F3D1-6505-C5F9-5B79-5A38E8CEAAC0}"/>
              </a:ext>
            </a:extLst>
          </p:cNvPr>
          <p:cNvSpPr txBox="1"/>
          <p:nvPr/>
        </p:nvSpPr>
        <p:spPr>
          <a:xfrm>
            <a:off x="2073457" y="350972"/>
            <a:ext cx="2084885" cy="461665"/>
          </a:xfrm>
          <a:prstGeom prst="rect">
            <a:avLst/>
          </a:prstGeom>
          <a:noFill/>
        </p:spPr>
        <p:txBody>
          <a:bodyPr wrap="square">
            <a:spAutoFit/>
          </a:bodyPr>
          <a:lstStyle/>
          <a:p>
            <a:r>
              <a:rPr lang="en-US" sz="2400" b="1" dirty="0">
                <a:solidFill>
                  <a:schemeClr val="bg1"/>
                </a:solidFill>
                <a:latin typeface="Vazir" panose="020B0603030804020204" pitchFamily="34" charset="-78"/>
                <a:cs typeface="Vazir" panose="020B0603030804020204" pitchFamily="34" charset="-78"/>
              </a:rPr>
              <a:t>UNI-P700</a:t>
            </a:r>
            <a:endParaRPr lang="en-US" sz="2400" dirty="0">
              <a:solidFill>
                <a:schemeClr val="bg1"/>
              </a:solidFill>
            </a:endParaRPr>
          </a:p>
        </p:txBody>
      </p:sp>
      <p:sp>
        <p:nvSpPr>
          <p:cNvPr id="3" name="TextBox 2">
            <a:extLst>
              <a:ext uri="{FF2B5EF4-FFF2-40B4-BE49-F238E27FC236}">
                <a16:creationId xmlns:a16="http://schemas.microsoft.com/office/drawing/2014/main" id="{FED084A2-E352-C817-DF47-D84AC37E9103}"/>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10</a:t>
            </a:fld>
            <a:endParaRPr lang="en-US" sz="1200" dirty="0">
              <a:solidFill>
                <a:schemeClr val="bg1"/>
              </a:solidFill>
              <a:cs typeface="2  Titr" panose="00000700000000000000" pitchFamily="2" charset="-78"/>
            </a:endParaRPr>
          </a:p>
        </p:txBody>
      </p:sp>
      <p:graphicFrame>
        <p:nvGraphicFramePr>
          <p:cNvPr id="8" name="Object 7">
            <a:extLst>
              <a:ext uri="{FF2B5EF4-FFF2-40B4-BE49-F238E27FC236}">
                <a16:creationId xmlns:a16="http://schemas.microsoft.com/office/drawing/2014/main" id="{22D1D92A-3D44-74FE-CB57-AD02CC854615}"/>
              </a:ext>
            </a:extLst>
          </p:cNvPr>
          <p:cNvGraphicFramePr>
            <a:graphicFrameLocks noChangeAspect="1"/>
          </p:cNvGraphicFramePr>
          <p:nvPr>
            <p:extLst>
              <p:ext uri="{D42A27DB-BD31-4B8C-83A1-F6EECF244321}">
                <p14:modId xmlns:p14="http://schemas.microsoft.com/office/powerpoint/2010/main" val="2524504311"/>
              </p:ext>
            </p:extLst>
          </p:nvPr>
        </p:nvGraphicFramePr>
        <p:xfrm>
          <a:off x="2819183" y="5268712"/>
          <a:ext cx="939215" cy="1282345"/>
        </p:xfrm>
        <a:graphic>
          <a:graphicData uri="http://schemas.openxmlformats.org/presentationml/2006/ole">
            <mc:AlternateContent xmlns:mc="http://schemas.openxmlformats.org/markup-compatibility/2006">
              <mc:Choice xmlns:v="urn:schemas-microsoft-com:vml" Requires="v">
                <p:oleObj r:id="rId2" imgW="11363547" imgH="15514811" progId="">
                  <p:embed/>
                </p:oleObj>
              </mc:Choice>
              <mc:Fallback>
                <p:oleObj r:id="rId2" imgW="11363547" imgH="15514811" progId="">
                  <p:embed/>
                  <p:pic>
                    <p:nvPicPr>
                      <p:cNvPr id="10" name="Object 9">
                        <a:extLst>
                          <a:ext uri="{FF2B5EF4-FFF2-40B4-BE49-F238E27FC236}">
                            <a16:creationId xmlns:a16="http://schemas.microsoft.com/office/drawing/2014/main" id="{6CFF1E86-205F-4C17-A13F-8FFFBE7D5A1C}"/>
                          </a:ext>
                        </a:extLst>
                      </p:cNvPr>
                      <p:cNvPicPr/>
                      <p:nvPr/>
                    </p:nvPicPr>
                    <p:blipFill>
                      <a:blip r:embed="rId3"/>
                      <a:stretch>
                        <a:fillRect/>
                      </a:stretch>
                    </p:blipFill>
                    <p:spPr>
                      <a:xfrm>
                        <a:off x="2819183" y="5268712"/>
                        <a:ext cx="939215" cy="1282345"/>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16EAACBB-7302-444D-8ED5-741A7E53A1DC}"/>
              </a:ext>
            </a:extLst>
          </p:cNvPr>
          <p:cNvPicPr>
            <a:picLocks noChangeAspect="1"/>
          </p:cNvPicPr>
          <p:nvPr/>
        </p:nvPicPr>
        <p:blipFill>
          <a:blip r:embed="rId4">
            <a:extLst>
              <a:ext uri="{28A0092B-C50C-407E-A947-70E740481C1C}">
                <a14:useLocalDpi xmlns:a14="http://schemas.microsoft.com/office/drawing/2010/main" val="0"/>
              </a:ext>
            </a:extLst>
          </a:blip>
          <a:srcRect l="28403" t="19394" r="28329" b="17576"/>
          <a:stretch>
            <a:fillRect/>
          </a:stretch>
        </p:blipFill>
        <p:spPr>
          <a:xfrm>
            <a:off x="110837" y="3604329"/>
            <a:ext cx="2772002" cy="2946728"/>
          </a:xfrm>
          <a:prstGeom prst="rect">
            <a:avLst/>
          </a:prstGeom>
        </p:spPr>
      </p:pic>
    </p:spTree>
    <p:extLst>
      <p:ext uri="{BB962C8B-B14F-4D97-AF65-F5344CB8AC3E}">
        <p14:creationId xmlns:p14="http://schemas.microsoft.com/office/powerpoint/2010/main" val="3563090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D6F23-2C65-B43A-0A16-847CA830323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B821562-C16B-5B64-FB75-5C2B6FC5B0BB}"/>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پرایمر مخصوص پایه آب</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44429306-564E-DB17-F783-F09A692874D7}"/>
              </a:ext>
            </a:extLst>
          </p:cNvPr>
          <p:cNvSpPr txBox="1"/>
          <p:nvPr/>
        </p:nvSpPr>
        <p:spPr>
          <a:xfrm>
            <a:off x="2380519" y="321596"/>
            <a:ext cx="1829163" cy="461665"/>
          </a:xfrm>
          <a:prstGeom prst="rect">
            <a:avLst/>
          </a:prstGeom>
          <a:noFill/>
        </p:spPr>
        <p:txBody>
          <a:bodyPr wrap="square" rtlCol="0">
            <a:spAutoFit/>
          </a:bodyPr>
          <a:lstStyle/>
          <a:p>
            <a:pPr algn="just" rtl="1"/>
            <a:r>
              <a:rPr lang="en-US" sz="2400" b="1" dirty="0">
                <a:solidFill>
                  <a:schemeClr val="bg1"/>
                </a:solidFill>
                <a:latin typeface="Vazir" panose="020B0603030804020204" pitchFamily="34" charset="-78"/>
                <a:cs typeface="Vazir" panose="020B0603030804020204" pitchFamily="34" charset="-78"/>
              </a:rPr>
              <a:t>UNI-P100</a:t>
            </a:r>
            <a:endParaRPr lang="en-US" sz="2400" dirty="0">
              <a:solidFill>
                <a:schemeClr val="bg1"/>
              </a:solidFill>
              <a:latin typeface="Vazir" panose="020B0603030804020204" pitchFamily="34" charset="-78"/>
              <a:cs typeface="Vazir" panose="020B0603030804020204" pitchFamily="34" charset="-78"/>
            </a:endParaRPr>
          </a:p>
        </p:txBody>
      </p:sp>
      <p:graphicFrame>
        <p:nvGraphicFramePr>
          <p:cNvPr id="2" name="Table 1">
            <a:extLst>
              <a:ext uri="{FF2B5EF4-FFF2-40B4-BE49-F238E27FC236}">
                <a16:creationId xmlns:a16="http://schemas.microsoft.com/office/drawing/2014/main" id="{21A6B1FD-81B5-2573-F7D7-252894A61720}"/>
              </a:ext>
            </a:extLst>
          </p:cNvPr>
          <p:cNvGraphicFramePr>
            <a:graphicFrameLocks noGrp="1"/>
          </p:cNvGraphicFramePr>
          <p:nvPr>
            <p:extLst>
              <p:ext uri="{D42A27DB-BD31-4B8C-83A1-F6EECF244321}">
                <p14:modId xmlns:p14="http://schemas.microsoft.com/office/powerpoint/2010/main" val="1546973569"/>
              </p:ext>
            </p:extLst>
          </p:nvPr>
        </p:nvGraphicFramePr>
        <p:xfrm>
          <a:off x="4209682" y="3653229"/>
          <a:ext cx="5391520" cy="2428976"/>
        </p:xfrm>
        <a:graphic>
          <a:graphicData uri="http://schemas.openxmlformats.org/drawingml/2006/table">
            <a:tbl>
              <a:tblPr rtl="1" firstRow="1" firstCol="1" bandRow="1">
                <a:tableStyleId>{69012ECD-51FC-41F1-AA8D-1B2483CD663E}</a:tableStyleId>
              </a:tblPr>
              <a:tblGrid>
                <a:gridCol w="2179576">
                  <a:extLst>
                    <a:ext uri="{9D8B030D-6E8A-4147-A177-3AD203B41FA5}">
                      <a16:colId xmlns:a16="http://schemas.microsoft.com/office/drawing/2014/main" val="1975929580"/>
                    </a:ext>
                  </a:extLst>
                </a:gridCol>
                <a:gridCol w="3211944">
                  <a:extLst>
                    <a:ext uri="{9D8B030D-6E8A-4147-A177-3AD203B41FA5}">
                      <a16:colId xmlns:a16="http://schemas.microsoft.com/office/drawing/2014/main" val="697148362"/>
                    </a:ext>
                  </a:extLst>
                </a:gridCol>
              </a:tblGrid>
              <a:tr h="220816">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2803423538"/>
                  </a:ext>
                </a:extLst>
              </a:tr>
              <a:tr h="220816">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نوع ترکیب</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تک </a:t>
                      </a:r>
                      <a:r>
                        <a:rPr lang="fa-IR" sz="1200" kern="100" dirty="0">
                          <a:solidFill>
                            <a:schemeClr val="tx1"/>
                          </a:solidFill>
                          <a:effectLst/>
                          <a:latin typeface="Vazir" panose="020B0603030804020204" pitchFamily="34" charset="-78"/>
                          <a:ea typeface="+mn-ea"/>
                          <a:cs typeface="Vazir" panose="020B0603030804020204" pitchFamily="34" charset="-78"/>
                        </a:rPr>
                        <a:t>جزئی اکریلیک امولسیونی </a:t>
                      </a:r>
                      <a:r>
                        <a:rPr lang="en-US" sz="1200" kern="100" dirty="0">
                          <a:solidFill>
                            <a:schemeClr val="tx1"/>
                          </a:solidFill>
                          <a:effectLst/>
                          <a:latin typeface="Vazir" panose="020B0603030804020204" pitchFamily="34" charset="-78"/>
                          <a:ea typeface="+mn-ea"/>
                          <a:cs typeface="Vazir" panose="020B0603030804020204" pitchFamily="34" charset="-78"/>
                        </a:rPr>
                        <a:t> (Acrylic Emulsion)</a:t>
                      </a:r>
                    </a:p>
                  </a:txBody>
                  <a:tcPr marL="68580" marR="68580" marT="0" marB="0"/>
                </a:tc>
                <a:extLst>
                  <a:ext uri="{0D108BD9-81ED-4DB2-BD59-A6C34878D82A}">
                    <a16:rowId xmlns:a16="http://schemas.microsoft.com/office/drawing/2014/main" val="2105154461"/>
                  </a:ext>
                </a:extLst>
              </a:tr>
              <a:tr h="220816">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سفید شیری - شفاف</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648763055"/>
                  </a:ext>
                </a:extLst>
              </a:tr>
              <a:tr h="220816">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پایه حلال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آب</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95593714"/>
                  </a:ext>
                </a:extLst>
              </a:tr>
              <a:tr h="220816">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ویسکوزیته</a:t>
                      </a:r>
                      <a:r>
                        <a:rPr lang="en-US"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در دمای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4000 الی 6000 </a:t>
                      </a:r>
                      <a:r>
                        <a:rPr lang="en-US" sz="1200" kern="100" dirty="0">
                          <a:effectLst/>
                          <a:latin typeface="Vazir" panose="020B0603030804020204" pitchFamily="34" charset="-78"/>
                          <a:cs typeface="Vazir" panose="020B0603030804020204" pitchFamily="34" charset="-78"/>
                        </a:rPr>
                        <a:t>CP</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239481309"/>
                  </a:ext>
                </a:extLst>
              </a:tr>
              <a:tr h="220816">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خشک‌ شدن سطحی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en-US" sz="1200" kern="100" dirty="0">
                          <a:effectLst/>
                          <a:latin typeface="Vazir" panose="020B0603030804020204" pitchFamily="34" charset="-78"/>
                          <a:cs typeface="Vazir" panose="020B0603030804020204" pitchFamily="34" charset="-78"/>
                        </a:rPr>
                        <a:t>30</a:t>
                      </a:r>
                      <a:r>
                        <a:rPr lang="ar-SA" sz="1200" kern="100" dirty="0">
                          <a:effectLst/>
                          <a:latin typeface="Vazir" panose="020B0603030804020204" pitchFamily="34" charset="-78"/>
                          <a:cs typeface="Vazir" panose="020B0603030804020204" pitchFamily="34" charset="-78"/>
                        </a:rPr>
                        <a:t> تا </a:t>
                      </a:r>
                      <a:r>
                        <a:rPr lang="en-US" sz="1200" kern="100" dirty="0">
                          <a:effectLst/>
                          <a:latin typeface="Vazir" panose="020B0603030804020204" pitchFamily="34" charset="-78"/>
                          <a:cs typeface="Vazir" panose="020B0603030804020204" pitchFamily="34" charset="-78"/>
                        </a:rPr>
                        <a:t>60</a:t>
                      </a: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دقیقه</a:t>
                      </a:r>
                      <a:r>
                        <a:rPr lang="ar-SA" sz="1200" kern="100" dirty="0">
                          <a:effectLst/>
                          <a:latin typeface="Vazir" panose="020B0603030804020204" pitchFamily="34" charset="-78"/>
                          <a:cs typeface="Vazir" panose="020B0603030804020204" pitchFamily="34" charset="-78"/>
                        </a:rPr>
                        <a:t> در دمای محیط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891919968"/>
                  </a:ext>
                </a:extLst>
              </a:tr>
              <a:tr h="220816">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اعمال لایه بعدی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پس از </a:t>
                      </a:r>
                      <a:r>
                        <a:rPr lang="en-US"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 تا</a:t>
                      </a:r>
                      <a:r>
                        <a:rPr lang="en-US" sz="1200" kern="100" dirty="0">
                          <a:effectLst/>
                          <a:latin typeface="Vazir" panose="020B0603030804020204" pitchFamily="34" charset="-78"/>
                          <a:cs typeface="Vazir" panose="020B0603030804020204" pitchFamily="34" charset="-78"/>
                        </a:rPr>
                        <a:t>3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360643628"/>
                  </a:ext>
                </a:extLst>
              </a:tr>
              <a:tr h="220816">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چگالی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0">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g/cm³</a:t>
                      </a:r>
                      <a:r>
                        <a:rPr lang="ar-SA" sz="1200" kern="100" dirty="0">
                          <a:effectLst/>
                          <a:latin typeface="Vazir" panose="020B0603030804020204" pitchFamily="34" charset="-78"/>
                          <a:cs typeface="Vazir" panose="020B0603030804020204" pitchFamily="34" charset="-78"/>
                        </a:rPr>
                        <a:t>1.</a:t>
                      </a:r>
                      <a:r>
                        <a:rPr lang="en-US" sz="1200" kern="100" dirty="0">
                          <a:effectLst/>
                          <a:latin typeface="Vazir" panose="020B0603030804020204" pitchFamily="34" charset="-78"/>
                          <a:cs typeface="Vazir" panose="020B0603030804020204" pitchFamily="34" charset="-78"/>
                        </a:rPr>
                        <a:t>25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a:t>
                      </a:r>
                      <a:r>
                        <a:rPr lang="ar-SA" sz="1200" kern="100" dirty="0">
                          <a:effectLst/>
                          <a:latin typeface="Vazir" panose="020B0603030804020204" pitchFamily="34" charset="-78"/>
                          <a:cs typeface="Vazir" panose="020B0603030804020204" pitchFamily="34" charset="-78"/>
                        </a:rPr>
                        <a:t>1.</a:t>
                      </a:r>
                      <a:r>
                        <a:rPr lang="en-US" sz="1200" kern="100" dirty="0">
                          <a:effectLst/>
                          <a:latin typeface="Vazir" panose="020B0603030804020204" pitchFamily="34" charset="-78"/>
                          <a:cs typeface="Vazir" panose="020B0603030804020204" pitchFamily="34" charset="-78"/>
                        </a:rPr>
                        <a:t>35</a:t>
                      </a:r>
                      <a:r>
                        <a:rPr lang="ar-SA" sz="1200" kern="100" dirty="0">
                          <a:effectLst/>
                          <a:latin typeface="Vazir" panose="020B0603030804020204" pitchFamily="34" charset="-78"/>
                          <a:cs typeface="Vazir" panose="020B0603030804020204" pitchFamily="34" charset="-78"/>
                        </a:rPr>
                        <a:t>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17467921"/>
                  </a:ext>
                </a:extLst>
              </a:tr>
              <a:tr h="220816">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پیشنهادی فیلم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20</a:t>
                      </a:r>
                      <a:r>
                        <a:rPr lang="ar-SA" sz="1200" kern="100" dirty="0">
                          <a:effectLst/>
                          <a:latin typeface="Vazir" panose="020B0603030804020204" pitchFamily="34" charset="-78"/>
                          <a:cs typeface="Vazir" panose="020B0603030804020204" pitchFamily="34" charset="-78"/>
                        </a:rPr>
                        <a:t> تا </a:t>
                      </a:r>
                      <a:r>
                        <a:rPr lang="en-US" sz="1200" kern="100" dirty="0">
                          <a:effectLst/>
                          <a:latin typeface="Vazir" panose="020B0603030804020204" pitchFamily="34" charset="-78"/>
                          <a:cs typeface="Vazir" panose="020B0603030804020204" pitchFamily="34" charset="-78"/>
                        </a:rPr>
                        <a:t>45</a:t>
                      </a:r>
                      <a:r>
                        <a:rPr lang="ar-SA" sz="1200" kern="100" dirty="0">
                          <a:effectLst/>
                          <a:latin typeface="Vazir" panose="020B0603030804020204" pitchFamily="34" charset="-78"/>
                          <a:cs typeface="Vazir" panose="020B0603030804020204" pitchFamily="34" charset="-78"/>
                        </a:rPr>
                        <a:t> میکرون به‌صورت تک‌لایه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870815218"/>
                  </a:ext>
                </a:extLst>
              </a:tr>
              <a:tr h="220816">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مقاومت چسبندگی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بسیار عالی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846962259"/>
                  </a:ext>
                </a:extLst>
              </a:tr>
              <a:tr h="220816">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مقاومت شیمیایی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مقاوم در برابر </a:t>
                      </a:r>
                      <a:r>
                        <a:rPr lang="fa-IR" sz="1200" kern="100" dirty="0">
                          <a:effectLst/>
                          <a:latin typeface="Vazir" panose="020B0603030804020204" pitchFamily="34" charset="-78"/>
                          <a:cs typeface="Vazir" panose="020B0603030804020204" pitchFamily="34" charset="-78"/>
                        </a:rPr>
                        <a:t>قارچ و کپک و شست شو</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16485479"/>
                  </a:ext>
                </a:extLst>
              </a:tr>
            </a:tbl>
          </a:graphicData>
        </a:graphic>
      </p:graphicFrame>
      <p:sp>
        <p:nvSpPr>
          <p:cNvPr id="7" name="TextBox 6">
            <a:extLst>
              <a:ext uri="{FF2B5EF4-FFF2-40B4-BE49-F238E27FC236}">
                <a16:creationId xmlns:a16="http://schemas.microsoft.com/office/drawing/2014/main" id="{19B25101-B4CC-8231-3025-E7CF94326CEE}"/>
              </a:ext>
            </a:extLst>
          </p:cNvPr>
          <p:cNvSpPr txBox="1"/>
          <p:nvPr/>
        </p:nvSpPr>
        <p:spPr>
          <a:xfrm>
            <a:off x="308262" y="1832363"/>
            <a:ext cx="4953000" cy="1408078"/>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نکات اجرایی مهم</a:t>
            </a:r>
            <a:endParaRPr lang="fa-IR" sz="1200" b="1" dirty="0">
              <a:latin typeface="Vazir" panose="020B0603030804020204" pitchFamily="34" charset="-78"/>
              <a:cs typeface="Vazir" panose="020B0603030804020204" pitchFamily="34" charset="-78"/>
            </a:endParaRPr>
          </a:p>
          <a:p>
            <a:pPr marL="285750" indent="-168275"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برای مکان‌های با رطوبت بالا یا چرب مناسب نیست </a:t>
            </a:r>
          </a:p>
          <a:p>
            <a:pPr marL="285750" indent="-168275"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روی سطوح خیلی صیقلی باید قبل از اجرا سنباده سبک زده شود</a:t>
            </a:r>
            <a:endParaRPr lang="en-US" sz="1200" dirty="0">
              <a:latin typeface="Vazir" panose="020B0603030804020204" pitchFamily="34" charset="-78"/>
              <a:cs typeface="Vazir" panose="020B0603030804020204" pitchFamily="34" charset="-78"/>
            </a:endParaRPr>
          </a:p>
          <a:p>
            <a:pPr marL="285750" indent="-168275"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برای کف یا سطوح در تماس مستقیم با آب پیشنهاد نمی‌شود</a:t>
            </a:r>
            <a:endParaRPr lang="en-US" sz="1200" dirty="0">
              <a:latin typeface="Vazir" panose="020B0603030804020204" pitchFamily="34" charset="-78"/>
              <a:cs typeface="Vazir" panose="020B0603030804020204" pitchFamily="34" charset="-78"/>
            </a:endParaRPr>
          </a:p>
        </p:txBody>
      </p:sp>
      <p:sp>
        <p:nvSpPr>
          <p:cNvPr id="9" name="TextBox 8">
            <a:extLst>
              <a:ext uri="{FF2B5EF4-FFF2-40B4-BE49-F238E27FC236}">
                <a16:creationId xmlns:a16="http://schemas.microsoft.com/office/drawing/2014/main" id="{3BEA4FDA-62B2-8EF7-C456-D2A218D55AC7}"/>
              </a:ext>
            </a:extLst>
          </p:cNvPr>
          <p:cNvSpPr txBox="1"/>
          <p:nvPr/>
        </p:nvSpPr>
        <p:spPr>
          <a:xfrm>
            <a:off x="5522686" y="1832363"/>
            <a:ext cx="4078516" cy="1585049"/>
          </a:xfrm>
          <a:prstGeom prst="rect">
            <a:avLst/>
          </a:prstGeom>
          <a:noFill/>
        </p:spPr>
        <p:txBody>
          <a:bodyPr wrap="square">
            <a:spAutoFit/>
          </a:bodyPr>
          <a:lstStyle/>
          <a:p>
            <a:pPr algn="just" rtl="1">
              <a:spcBef>
                <a:spcPts val="600"/>
              </a:spcBef>
            </a:pPr>
            <a:r>
              <a:rPr lang="en-US" sz="1200"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مزایا</a:t>
            </a:r>
            <a:endParaRPr lang="fa-IR" sz="1200" b="1" dirty="0">
              <a:latin typeface="Vazir" panose="020B0603030804020204" pitchFamily="34" charset="-78"/>
              <a:cs typeface="Vazir" panose="020B0603030804020204" pitchFamily="34" charset="-78"/>
            </a:endParaRPr>
          </a:p>
          <a:p>
            <a:pPr marL="285750" indent="-168275"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بدون بو و کاملاً سازگار با محیط زیست</a:t>
            </a:r>
            <a:endParaRPr lang="en-US" sz="1200" dirty="0">
              <a:latin typeface="Vazir" panose="020B0603030804020204" pitchFamily="34" charset="-78"/>
              <a:cs typeface="Vazir" panose="020B0603030804020204" pitchFamily="34" charset="-78"/>
            </a:endParaRPr>
          </a:p>
          <a:p>
            <a:pPr marL="285750" indent="-168275"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جلوگیری از جذب بیش‌ازحد رنگ در گچ و سیمان</a:t>
            </a:r>
            <a:endParaRPr lang="en-US" sz="1200" dirty="0">
              <a:latin typeface="Vazir" panose="020B0603030804020204" pitchFamily="34" charset="-78"/>
              <a:cs typeface="Vazir" panose="020B0603030804020204" pitchFamily="34" charset="-78"/>
            </a:endParaRPr>
          </a:p>
          <a:p>
            <a:pPr marL="285750" indent="-168275"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افزایش چسبندگی رنگ‌های آکریلیک و پلاستیک</a:t>
            </a:r>
            <a:endParaRPr lang="en-US" sz="1200" dirty="0">
              <a:latin typeface="Vazir" panose="020B0603030804020204" pitchFamily="34" charset="-78"/>
              <a:cs typeface="Vazir" panose="020B0603030804020204" pitchFamily="34" charset="-78"/>
            </a:endParaRPr>
          </a:p>
          <a:p>
            <a:pPr marL="285750" indent="-168275"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جلوگیری از ترک‌خوردن و پوسته‌کردن رنگ</a:t>
            </a:r>
            <a:endParaRPr lang="en-US" sz="1200" dirty="0">
              <a:latin typeface="Vazir" panose="020B0603030804020204" pitchFamily="34" charset="-78"/>
              <a:cs typeface="Vazir" panose="020B0603030804020204" pitchFamily="34" charset="-78"/>
            </a:endParaRPr>
          </a:p>
          <a:p>
            <a:pPr marL="285750" indent="-168275"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خشک شدن سریع</a:t>
            </a:r>
            <a:endParaRPr lang="en-US" sz="1200" dirty="0">
              <a:latin typeface="Vazir" panose="020B0603030804020204" pitchFamily="34" charset="-78"/>
              <a:cs typeface="Vazir" panose="020B0603030804020204" pitchFamily="34" charset="-78"/>
            </a:endParaRPr>
          </a:p>
        </p:txBody>
      </p:sp>
      <p:sp>
        <p:nvSpPr>
          <p:cNvPr id="11" name="TextBox 10">
            <a:extLst>
              <a:ext uri="{FF2B5EF4-FFF2-40B4-BE49-F238E27FC236}">
                <a16:creationId xmlns:a16="http://schemas.microsoft.com/office/drawing/2014/main" id="{4A6C7C4D-E178-BC6B-5ABD-77753D537250}"/>
              </a:ext>
            </a:extLst>
          </p:cNvPr>
          <p:cNvSpPr txBox="1"/>
          <p:nvPr/>
        </p:nvSpPr>
        <p:spPr>
          <a:xfrm>
            <a:off x="2218463" y="6278419"/>
            <a:ext cx="7486652"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اسپری</a:t>
            </a:r>
            <a:r>
              <a:rPr lang="fa-IR" sz="1600" b="1" dirty="0">
                <a:latin typeface="Vazir" panose="020B0603030804020204" pitchFamily="34" charset="-78"/>
                <a:cs typeface="Vazir" panose="020B0603030804020204" pitchFamily="34" charset="-78"/>
              </a:rPr>
              <a:t>      حداکثر برابر 12% وزن با آب تمیز رقیق سازی گردد</a:t>
            </a:r>
            <a:endParaRPr lang="en-US" sz="1600" b="1" dirty="0"/>
          </a:p>
        </p:txBody>
      </p:sp>
      <p:sp>
        <p:nvSpPr>
          <p:cNvPr id="13" name="TextBox 12">
            <a:extLst>
              <a:ext uri="{FF2B5EF4-FFF2-40B4-BE49-F238E27FC236}">
                <a16:creationId xmlns:a16="http://schemas.microsoft.com/office/drawing/2014/main" id="{EFEA9D63-7CAE-1D1E-A08A-EE43E7E09378}"/>
              </a:ext>
            </a:extLst>
          </p:cNvPr>
          <p:cNvSpPr txBox="1"/>
          <p:nvPr/>
        </p:nvSpPr>
        <p:spPr>
          <a:xfrm>
            <a:off x="196851" y="930517"/>
            <a:ext cx="9404352" cy="711733"/>
          </a:xfrm>
          <a:prstGeom prst="rect">
            <a:avLst/>
          </a:prstGeom>
          <a:noFill/>
        </p:spPr>
        <p:txBody>
          <a:bodyPr wrap="square">
            <a:spAutoFit/>
          </a:bodyPr>
          <a:lstStyle/>
          <a:p>
            <a:pPr algn="just" rtl="1">
              <a:lnSpc>
                <a:spcPct val="150000"/>
              </a:lnSpc>
            </a:pPr>
            <a:r>
              <a:rPr lang="fa-IR" sz="1400" dirty="0">
                <a:latin typeface="Vazir" panose="020B0603030804020204" pitchFamily="34" charset="-78"/>
                <a:cs typeface="Vazir" panose="020B0603030804020204" pitchFamily="34" charset="-78"/>
              </a:rPr>
              <a:t>این نوع پرایمر برای گچ، سیمان، بتن دیوار، آجر و سطوح قدیمی رنگ‌شده کاربرد دارد و هدف</a:t>
            </a:r>
            <a:r>
              <a:rPr lang="en-US" sz="1400" dirty="0">
                <a:latin typeface="Vazir" panose="020B0603030804020204" pitchFamily="34" charset="-78"/>
                <a:cs typeface="Vazir" panose="020B0603030804020204" pitchFamily="34" charset="-78"/>
              </a:rPr>
              <a:t> </a:t>
            </a:r>
            <a:r>
              <a:rPr lang="fa-IR" sz="1400" dirty="0">
                <a:latin typeface="Vazir" panose="020B0603030804020204" pitchFamily="34" charset="-78"/>
                <a:cs typeface="Vazir" panose="020B0603030804020204" pitchFamily="34" charset="-78"/>
              </a:rPr>
              <a:t>آن یکنواخت‌سازی جذب، افزایش چسبندگی و جلوگیری از پوسته شدن رنگ است</a:t>
            </a:r>
            <a:r>
              <a:rPr lang="en-US" sz="1400" dirty="0">
                <a:latin typeface="Vazir" panose="020B0603030804020204" pitchFamily="34" charset="-78"/>
                <a:cs typeface="Vazir" panose="020B0603030804020204" pitchFamily="34" charset="-78"/>
              </a:rPr>
              <a:t>.</a:t>
            </a:r>
          </a:p>
        </p:txBody>
      </p:sp>
      <p:pic>
        <p:nvPicPr>
          <p:cNvPr id="10" name="Picture 9">
            <a:extLst>
              <a:ext uri="{FF2B5EF4-FFF2-40B4-BE49-F238E27FC236}">
                <a16:creationId xmlns:a16="http://schemas.microsoft.com/office/drawing/2014/main" id="{DE5092DE-86CB-1535-A714-22B60B8F7207}"/>
              </a:ext>
            </a:extLst>
          </p:cNvPr>
          <p:cNvPicPr>
            <a:picLocks noChangeAspect="1"/>
          </p:cNvPicPr>
          <p:nvPr/>
        </p:nvPicPr>
        <p:blipFill>
          <a:blip r:embed="rId2">
            <a:extLst>
              <a:ext uri="{28A0092B-C50C-407E-A947-70E740481C1C}">
                <a14:useLocalDpi xmlns:a14="http://schemas.microsoft.com/office/drawing/2010/main" val="0"/>
              </a:ext>
            </a:extLst>
          </a:blip>
          <a:srcRect l="22645" t="7778" r="24930" b="10971"/>
          <a:stretch>
            <a:fillRect/>
          </a:stretch>
        </p:blipFill>
        <p:spPr>
          <a:xfrm>
            <a:off x="0" y="3865169"/>
            <a:ext cx="2433079" cy="2751804"/>
          </a:xfrm>
          <a:prstGeom prst="rect">
            <a:avLst/>
          </a:prstGeom>
        </p:spPr>
      </p:pic>
      <p:sp>
        <p:nvSpPr>
          <p:cNvPr id="5" name="TextBox 4">
            <a:extLst>
              <a:ext uri="{FF2B5EF4-FFF2-40B4-BE49-F238E27FC236}">
                <a16:creationId xmlns:a16="http://schemas.microsoft.com/office/drawing/2014/main" id="{5283D022-9ECA-A1B5-A0D5-37C64D30629C}"/>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11</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6875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D5F84-B596-8C7C-4160-CEFC256DB50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EB392C-D7EC-D397-26BD-7B383F164195}"/>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زینک ریچ  اپوکسی (ضد زنگ)</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9030CC3E-1721-F1C1-F151-CC1BF8CDA20F}"/>
              </a:ext>
            </a:extLst>
          </p:cNvPr>
          <p:cNvSpPr txBox="1"/>
          <p:nvPr/>
        </p:nvSpPr>
        <p:spPr>
          <a:xfrm>
            <a:off x="2648855" y="327542"/>
            <a:ext cx="1546311" cy="461665"/>
          </a:xfrm>
          <a:prstGeom prst="rect">
            <a:avLst/>
          </a:prstGeom>
          <a:noFill/>
        </p:spPr>
        <p:txBody>
          <a:bodyPr wrap="square" rtlCol="0">
            <a:spAutoFit/>
          </a:bodyPr>
          <a:lstStyle/>
          <a:p>
            <a:pPr algn="just" rtl="1"/>
            <a:r>
              <a:rPr lang="en-US" sz="2400" b="1" dirty="0">
                <a:solidFill>
                  <a:schemeClr val="bg1"/>
                </a:solidFill>
                <a:latin typeface="Vazir" panose="020B0603030804020204" pitchFamily="34" charset="-78"/>
                <a:cs typeface="Vazir" panose="020B0603030804020204" pitchFamily="34" charset="-78"/>
              </a:rPr>
              <a:t>UNI-Z100</a:t>
            </a:r>
          </a:p>
        </p:txBody>
      </p:sp>
      <p:sp>
        <p:nvSpPr>
          <p:cNvPr id="11" name="TextBox 10">
            <a:extLst>
              <a:ext uri="{FF2B5EF4-FFF2-40B4-BE49-F238E27FC236}">
                <a16:creationId xmlns:a16="http://schemas.microsoft.com/office/drawing/2014/main" id="{B8E83698-A1FB-05F1-F4B5-23357E916E26}"/>
              </a:ext>
            </a:extLst>
          </p:cNvPr>
          <p:cNvSpPr txBox="1"/>
          <p:nvPr/>
        </p:nvSpPr>
        <p:spPr>
          <a:xfrm>
            <a:off x="2446020" y="6202072"/>
            <a:ext cx="7155182"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اسپری</a:t>
            </a:r>
            <a:r>
              <a:rPr lang="fa-IR" sz="1600" b="1" dirty="0">
                <a:latin typeface="Vazir" panose="020B0603030804020204" pitchFamily="34" charset="-78"/>
                <a:cs typeface="Vazir" panose="020B0603030804020204" pitchFamily="34" charset="-78"/>
              </a:rPr>
              <a:t> بدون هوا</a:t>
            </a:r>
            <a:endParaRPr lang="en-US" sz="1600" b="1" dirty="0"/>
          </a:p>
        </p:txBody>
      </p:sp>
      <p:sp>
        <p:nvSpPr>
          <p:cNvPr id="13" name="TextBox 12">
            <a:extLst>
              <a:ext uri="{FF2B5EF4-FFF2-40B4-BE49-F238E27FC236}">
                <a16:creationId xmlns:a16="http://schemas.microsoft.com/office/drawing/2014/main" id="{F5275F16-CA78-69D0-376A-3DE4DCB40481}"/>
              </a:ext>
            </a:extLst>
          </p:cNvPr>
          <p:cNvSpPr txBox="1"/>
          <p:nvPr/>
        </p:nvSpPr>
        <p:spPr>
          <a:xfrm>
            <a:off x="162510" y="947813"/>
            <a:ext cx="9542605" cy="5062924"/>
          </a:xfrm>
          <a:prstGeom prst="rect">
            <a:avLst/>
          </a:prstGeom>
          <a:noFill/>
        </p:spPr>
        <p:txBody>
          <a:bodyPr wrap="square">
            <a:spAutoFit/>
          </a:bodyPr>
          <a:lstStyle/>
          <a:p>
            <a:pPr algn="just" rtl="1">
              <a:lnSpc>
                <a:spcPct val="150000"/>
              </a:lnSpc>
              <a:spcBef>
                <a:spcPts val="600"/>
              </a:spcBef>
            </a:pPr>
            <a:r>
              <a:rPr lang="fa-IR" sz="1400" dirty="0">
                <a:latin typeface="Vazir" panose="020B0603030804020204" pitchFamily="34" charset="-78"/>
                <a:cs typeface="Vazir" panose="020B0603030804020204" pitchFamily="34" charset="-78"/>
              </a:rPr>
              <a:t>پرایمر</a:t>
            </a:r>
            <a:r>
              <a:rPr lang="ar-SA" sz="1400" dirty="0">
                <a:latin typeface="Vazir" panose="020B0603030804020204" pitchFamily="34" charset="-78"/>
                <a:cs typeface="Vazir" panose="020B0603030804020204" pitchFamily="34" charset="-78"/>
              </a:rPr>
              <a:t> زینک ریچ یک پوشش ضدخوردگی پیشرفته و پایه حلال است که بر پایه رزین اپوکسی و غلظت بسیار بالایی از پودر روی (زینک) خالص طراحی شده است.</a:t>
            </a:r>
            <a:r>
              <a:rPr lang="en-US"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این محصول با مکانیزم حفاظت کاتدی از سطح فلزات آهنی محافظت می</a:t>
            </a:r>
            <a:r>
              <a:rPr lang="en-US"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کند. ذرات روی موجود در فیلم خشک شده، نسبت به آهن دارای پتانسیل الکتریکی منفی تر هستند و درمواجهه با رطوبت و الکترولیت، به عنوان آند عمل کرده </a:t>
            </a:r>
            <a:r>
              <a:rPr lang="fa-IR" sz="1400" dirty="0">
                <a:latin typeface="Vazir" panose="020B0603030804020204" pitchFamily="34" charset="-78"/>
                <a:cs typeface="Vazir" panose="020B0603030804020204" pitchFamily="34" charset="-78"/>
              </a:rPr>
              <a:t>و</a:t>
            </a:r>
            <a:r>
              <a:rPr lang="ar-SA" sz="1400" dirty="0">
                <a:latin typeface="Vazir" panose="020B0603030804020204" pitchFamily="34" charset="-78"/>
                <a:cs typeface="Vazir" panose="020B0603030804020204" pitchFamily="34" charset="-78"/>
              </a:rPr>
              <a:t> از خوردگی جلوگیری می</a:t>
            </a:r>
            <a:r>
              <a:rPr lang="en-US"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کند</a:t>
            </a:r>
            <a:r>
              <a:rPr lang="en-US" sz="1400" dirty="0">
                <a:latin typeface="Vazir" panose="020B0603030804020204" pitchFamily="34" charset="-78"/>
                <a:cs typeface="Vazir" panose="020B0603030804020204" pitchFamily="34" charset="-78"/>
              </a:rPr>
              <a:t>.</a:t>
            </a:r>
          </a:p>
          <a:p>
            <a:pPr algn="just" rtl="1">
              <a:lnSpc>
                <a:spcPct val="150000"/>
              </a:lnSpc>
              <a:spcBef>
                <a:spcPts val="600"/>
              </a:spcBef>
            </a:pPr>
            <a:r>
              <a:rPr lang="ar-SA" sz="1400" dirty="0">
                <a:latin typeface="Vazir" panose="020B0603030804020204" pitchFamily="34" charset="-78"/>
                <a:cs typeface="Vazir" panose="020B0603030804020204" pitchFamily="34" charset="-78"/>
              </a:rPr>
              <a:t>این سیستم معمولا به عنوان پوشش در سیستم های دو یا چند لایه بر روی آستری فولاد استفاده میشود و با ایجاد چسبندگی عالی و سدی مستحکم، پایه ای بسیارعالی برای لایه های بعدی (میانی و نهایی) فراهم می آورد. مقاومت عالی در برابر آب، نمک ها و بسیاری از موادشیمیایی از دیگر ویژگی‌های برجسته این محصول می باشد</a:t>
            </a:r>
            <a:r>
              <a:rPr lang="en-US" sz="1400" dirty="0">
                <a:latin typeface="Vazir" panose="020B0603030804020204" pitchFamily="34" charset="-78"/>
                <a:cs typeface="Vazir" panose="020B0603030804020204" pitchFamily="34" charset="-78"/>
              </a:rPr>
              <a:t>.</a:t>
            </a:r>
          </a:p>
          <a:p>
            <a:pPr algn="just" rtl="1">
              <a:spcBef>
                <a:spcPts val="600"/>
              </a:spcBef>
            </a:pPr>
            <a:endParaRPr lang="en-US" sz="1400" dirty="0">
              <a:latin typeface="Vazir" panose="020B0603030804020204" pitchFamily="34" charset="-78"/>
              <a:cs typeface="Vazir" panose="020B0603030804020204" pitchFamily="34" charset="-78"/>
            </a:endParaRPr>
          </a:p>
          <a:p>
            <a:pPr algn="just" rtl="1">
              <a:spcBef>
                <a:spcPts val="600"/>
              </a:spcBef>
            </a:pPr>
            <a:r>
              <a:rPr lang="en-US" sz="1400" dirty="0">
                <a:latin typeface="Vazir" panose="020B0603030804020204" pitchFamily="34" charset="-78"/>
                <a:cs typeface="Vazir" panose="020B0603030804020204" pitchFamily="34" charset="-78"/>
              </a:rPr>
              <a:t> </a:t>
            </a:r>
            <a:r>
              <a:rPr lang="ar-SA" sz="1400" b="1" dirty="0">
                <a:latin typeface="Vazir" panose="020B0603030804020204" pitchFamily="34" charset="-78"/>
                <a:cs typeface="Vazir" panose="020B0603030804020204" pitchFamily="34" charset="-78"/>
              </a:rPr>
              <a:t>کاربردهای صنعتی</a:t>
            </a:r>
            <a:endParaRPr lang="en-US" sz="1400" dirty="0">
              <a:latin typeface="Vazir" panose="020B0603030804020204" pitchFamily="34" charset="-78"/>
              <a:cs typeface="Vazir" panose="020B0603030804020204" pitchFamily="34" charset="-78"/>
            </a:endParaRP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مخازن ذخیره سازی:  آب </a:t>
            </a:r>
            <a:r>
              <a:rPr lang="fa-IR" sz="1400" dirty="0">
                <a:latin typeface="Vazir" panose="020B0603030804020204" pitchFamily="34" charset="-78"/>
                <a:cs typeface="Vazir" panose="020B0603030804020204" pitchFamily="34" charset="-78"/>
              </a:rPr>
              <a:t>-</a:t>
            </a:r>
            <a:r>
              <a:rPr lang="ar-SA" sz="1400" dirty="0">
                <a:latin typeface="Vazir" panose="020B0603030804020204" pitchFamily="34" charset="-78"/>
                <a:cs typeface="Vazir" panose="020B0603030804020204" pitchFamily="34" charset="-78"/>
              </a:rPr>
              <a:t> نفت</a:t>
            </a:r>
            <a:r>
              <a:rPr lang="fa-IR" sz="1400" dirty="0">
                <a:latin typeface="Vazir" panose="020B0603030804020204" pitchFamily="34" charset="-78"/>
                <a:cs typeface="Vazir" panose="020B0603030804020204" pitchFamily="34" charset="-78"/>
              </a:rPr>
              <a:t> - </a:t>
            </a:r>
            <a:r>
              <a:rPr lang="ar-SA" sz="1400" dirty="0">
                <a:latin typeface="Vazir" panose="020B0603030804020204" pitchFamily="34" charset="-78"/>
                <a:cs typeface="Vazir" panose="020B0603030804020204" pitchFamily="34" charset="-78"/>
              </a:rPr>
              <a:t>مواد شیمیایی.</a:t>
            </a:r>
            <a:endParaRPr lang="en-US" sz="1400" dirty="0">
              <a:latin typeface="Vazir" panose="020B0603030804020204" pitchFamily="34" charset="-78"/>
              <a:cs typeface="Vazir" panose="020B0603030804020204" pitchFamily="34" charset="-78"/>
            </a:endParaRP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 خطوط لوله: صنایع نفت، گاز و پتروشیمی زیرزمینی و سطحی</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تجهیزات پالایشگاهی</a:t>
            </a:r>
            <a:r>
              <a:rPr lang="en-US" sz="1400" dirty="0">
                <a:latin typeface="Vazir" panose="020B0603030804020204" pitchFamily="34" charset="-78"/>
                <a:cs typeface="Vazir" panose="020B0603030804020204" pitchFamily="34" charset="-78"/>
              </a:rPr>
              <a:t>.</a:t>
            </a: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صنایع نیروگاهی و پایدار: سازه ها و دکل های انتقال نیرو - تابلوهای برق - تجهیزات - ژنراتورها</a:t>
            </a:r>
            <a:r>
              <a:rPr lang="en-US" sz="1400" dirty="0">
                <a:latin typeface="Vazir" panose="020B0603030804020204" pitchFamily="34" charset="-78"/>
                <a:cs typeface="Vazir" panose="020B0603030804020204" pitchFamily="34" charset="-78"/>
              </a:rPr>
              <a:t>.</a:t>
            </a: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پل ها و سازه های فلزی: پله </a:t>
            </a:r>
            <a:r>
              <a:rPr lang="fa-IR" sz="1400" dirty="0">
                <a:latin typeface="Vazir" panose="020B0603030804020204" pitchFamily="34" charset="-78"/>
                <a:cs typeface="Vazir" panose="020B0603030804020204" pitchFamily="34" charset="-78"/>
              </a:rPr>
              <a:t>ه</a:t>
            </a:r>
            <a:r>
              <a:rPr lang="ar-SA" sz="1400" dirty="0">
                <a:latin typeface="Vazir" panose="020B0603030804020204" pitchFamily="34" charset="-78"/>
                <a:cs typeface="Vazir" panose="020B0603030804020204" pitchFamily="34" charset="-78"/>
              </a:rPr>
              <a:t>ای عابر پیاده -  سازه های راه آهن و جاده ای</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سازه های فولادی و  ساختمانی.</a:t>
            </a:r>
            <a:endParaRPr lang="en-US" sz="1400" dirty="0">
              <a:latin typeface="Vazir" panose="020B0603030804020204" pitchFamily="34" charset="-78"/>
              <a:cs typeface="Vazir" panose="020B0603030804020204" pitchFamily="34" charset="-78"/>
            </a:endParaRP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صنایع دریایی و کشتی سازی: بدنه کشتی ها - مخازن قسمت های داخلی و خارجی شناورها</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اسکله ها</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سکوهای دریایی</a:t>
            </a:r>
            <a:r>
              <a:rPr lang="fa-IR" sz="1400" dirty="0">
                <a:latin typeface="Vazir" panose="020B0603030804020204" pitchFamily="34" charset="-78"/>
                <a:cs typeface="Vazir" panose="020B0603030804020204" pitchFamily="34" charset="-78"/>
              </a:rPr>
              <a:t>.</a:t>
            </a:r>
            <a:endParaRPr lang="en-US" sz="1400" dirty="0">
              <a:latin typeface="Vazir" panose="020B0603030804020204" pitchFamily="34" charset="-78"/>
              <a:cs typeface="Vazir" panose="020B0603030804020204" pitchFamily="34" charset="-78"/>
            </a:endParaRP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تأسیسات صنعتی</a:t>
            </a:r>
            <a:r>
              <a:rPr lang="en-US" sz="1400" dirty="0">
                <a:latin typeface="Vazir" panose="020B0603030804020204" pitchFamily="34" charset="-78"/>
                <a:cs typeface="Vazir" panose="020B0603030804020204" pitchFamily="34" charset="-78"/>
              </a:rPr>
              <a:t>:</a:t>
            </a:r>
            <a:r>
              <a:rPr lang="ar-SA" sz="1400" dirty="0">
                <a:latin typeface="Vazir" panose="020B0603030804020204" pitchFamily="34" charset="-78"/>
                <a:cs typeface="Vazir" panose="020B0603030804020204" pitchFamily="34" charset="-78"/>
              </a:rPr>
              <a:t> گاردریل ها - نرده های حفاظتی</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انبارهای فلزی</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چارچوب های </a:t>
            </a:r>
            <a:r>
              <a:rPr lang="fa-IR" sz="1400" dirty="0">
                <a:latin typeface="Vazir" panose="020B0603030804020204" pitchFamily="34" charset="-78"/>
                <a:cs typeface="Vazir" panose="020B0603030804020204" pitchFamily="34" charset="-78"/>
              </a:rPr>
              <a:t>-</a:t>
            </a:r>
            <a:r>
              <a:rPr lang="ar-SA" sz="1400" dirty="0">
                <a:latin typeface="Vazir" panose="020B0603030804020204" pitchFamily="34" charset="-78"/>
                <a:cs typeface="Vazir" panose="020B0603030804020204" pitchFamily="34" charset="-78"/>
              </a:rPr>
              <a:t> ماشین آلات</a:t>
            </a:r>
            <a:r>
              <a:rPr lang="en-US" sz="1400" dirty="0">
                <a:latin typeface="Vazir" panose="020B0603030804020204" pitchFamily="34" charset="-78"/>
                <a:cs typeface="Vazir" panose="020B0603030804020204" pitchFamily="34" charset="-78"/>
              </a:rPr>
              <a:t>.</a:t>
            </a:r>
          </a:p>
          <a:p>
            <a:pPr algn="just" rtl="1">
              <a:spcBef>
                <a:spcPts val="600"/>
              </a:spcBef>
            </a:pPr>
            <a:endParaRPr lang="en-US" sz="1400" dirty="0">
              <a:latin typeface="Vazir" panose="020B0603030804020204" pitchFamily="34" charset="-78"/>
              <a:cs typeface="Vazir" panose="020B0603030804020204" pitchFamily="34" charset="-78"/>
            </a:endParaRPr>
          </a:p>
        </p:txBody>
      </p:sp>
      <p:sp>
        <p:nvSpPr>
          <p:cNvPr id="3" name="TextBox 2">
            <a:extLst>
              <a:ext uri="{FF2B5EF4-FFF2-40B4-BE49-F238E27FC236}">
                <a16:creationId xmlns:a16="http://schemas.microsoft.com/office/drawing/2014/main" id="{56D49164-B9E6-980A-7BB4-30103F5231DC}"/>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12</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447090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7FB06-6264-40DA-AB07-A35E669EFE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9B89739-A6FC-76FB-EA67-56B01B100EDF}"/>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زینک ریچ  اپوکسی (ضد زنگ)</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947EADB0-40FC-1CBA-AA46-46989B7A8ECD}"/>
              </a:ext>
            </a:extLst>
          </p:cNvPr>
          <p:cNvSpPr txBox="1"/>
          <p:nvPr/>
        </p:nvSpPr>
        <p:spPr>
          <a:xfrm>
            <a:off x="2648855" y="359292"/>
            <a:ext cx="1546311" cy="461665"/>
          </a:xfrm>
          <a:prstGeom prst="rect">
            <a:avLst/>
          </a:prstGeom>
          <a:noFill/>
        </p:spPr>
        <p:txBody>
          <a:bodyPr wrap="square" rtlCol="0">
            <a:spAutoFit/>
          </a:bodyPr>
          <a:lstStyle/>
          <a:p>
            <a:pPr algn="just" rtl="1"/>
            <a:r>
              <a:rPr lang="en-US" sz="2400" b="1" dirty="0">
                <a:solidFill>
                  <a:schemeClr val="bg1"/>
                </a:solidFill>
                <a:latin typeface="Vazir" panose="020B0603030804020204" pitchFamily="34" charset="-78"/>
                <a:cs typeface="Vazir" panose="020B0603030804020204" pitchFamily="34" charset="-78"/>
              </a:rPr>
              <a:t>UNI-Z100</a:t>
            </a:r>
          </a:p>
        </p:txBody>
      </p:sp>
      <p:sp>
        <p:nvSpPr>
          <p:cNvPr id="7" name="TextBox 6">
            <a:extLst>
              <a:ext uri="{FF2B5EF4-FFF2-40B4-BE49-F238E27FC236}">
                <a16:creationId xmlns:a16="http://schemas.microsoft.com/office/drawing/2014/main" id="{EE8CBBED-25E8-5355-B814-67AFCD138B63}"/>
              </a:ext>
            </a:extLst>
          </p:cNvPr>
          <p:cNvSpPr txBox="1"/>
          <p:nvPr/>
        </p:nvSpPr>
        <p:spPr>
          <a:xfrm>
            <a:off x="50800" y="963694"/>
            <a:ext cx="5391520" cy="2046714"/>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نکات اجرایی مهم</a:t>
            </a:r>
            <a:endParaRPr lang="fa-IR" sz="1200" b="1" dirty="0">
              <a:latin typeface="Vazir" panose="020B0603030804020204" pitchFamily="34" charset="-78"/>
              <a:cs typeface="Vazir" panose="020B0603030804020204" pitchFamily="34" charset="-78"/>
            </a:endParaRPr>
          </a:p>
          <a:p>
            <a:pPr marL="285750" lvl="0" indent="-111125" algn="just" rtl="1">
              <a:spcBef>
                <a:spcPts val="600"/>
              </a:spcBef>
              <a:buFontTx/>
              <a:buChar char="-"/>
            </a:pPr>
            <a:r>
              <a:rPr lang="ar-SA" sz="1200" dirty="0">
                <a:latin typeface="Vazir" panose="020B0603030804020204" pitchFamily="34" charset="-78"/>
                <a:cs typeface="Vazir" panose="020B0603030804020204" pitchFamily="34" charset="-78"/>
              </a:rPr>
              <a:t>سطح باید عاری از هرگونه گردوغبار، گریس، روغن و آلودگی باشد</a:t>
            </a:r>
            <a:endParaRPr lang="fa-IR" sz="1200" dirty="0">
              <a:latin typeface="Vazir" panose="020B0603030804020204" pitchFamily="34" charset="-78"/>
              <a:cs typeface="Vazir" panose="020B0603030804020204" pitchFamily="34" charset="-78"/>
            </a:endParaRPr>
          </a:p>
          <a:p>
            <a:pPr marL="285750" lvl="0" indent="-111125" algn="just" rtl="1">
              <a:spcBef>
                <a:spcPts val="600"/>
              </a:spcBef>
              <a:buFontTx/>
              <a:buChar char="-"/>
            </a:pPr>
            <a:r>
              <a:rPr lang="ar-SA" sz="1200" dirty="0">
                <a:latin typeface="Vazir" panose="020B0603030804020204" pitchFamily="34" charset="-78"/>
                <a:cs typeface="Vazir" panose="020B0603030804020204" pitchFamily="34" charset="-78"/>
              </a:rPr>
              <a:t> درجه آماده سازی باید حداقل 10 درجه سانتیگراد باشد</a:t>
            </a:r>
            <a:endParaRPr lang="fa-IR" sz="1200" dirty="0">
              <a:latin typeface="Vazir" panose="020B0603030804020204" pitchFamily="34" charset="-78"/>
              <a:cs typeface="Vazir" panose="020B0603030804020204" pitchFamily="34" charset="-78"/>
            </a:endParaRPr>
          </a:p>
          <a:p>
            <a:pPr marL="285750" lvl="0" indent="-111125" algn="just" rtl="1">
              <a:spcBef>
                <a:spcPts val="600"/>
              </a:spcBef>
              <a:buFontTx/>
              <a:buChar char="-"/>
            </a:pPr>
            <a:r>
              <a:rPr lang="ar-SA" sz="1200" dirty="0">
                <a:latin typeface="Vazir" panose="020B0603030804020204" pitchFamily="34" charset="-78"/>
                <a:cs typeface="Vazir" panose="020B0603030804020204" pitchFamily="34" charset="-78"/>
              </a:rPr>
              <a:t>از اعمال  رنگ در شرایط بارندگی ، وجود شبنم در سطح خودداری گردد</a:t>
            </a:r>
            <a:endParaRPr lang="fa-IR" sz="1200" dirty="0">
              <a:latin typeface="Vazir" panose="020B0603030804020204" pitchFamily="34" charset="-78"/>
              <a:cs typeface="Vazir" panose="020B0603030804020204" pitchFamily="34" charset="-78"/>
            </a:endParaRPr>
          </a:p>
          <a:p>
            <a:pPr marL="285750" lvl="0" indent="-111125" algn="just" rtl="1">
              <a:spcBef>
                <a:spcPts val="600"/>
              </a:spcBef>
              <a:buFontTx/>
              <a:buChar char="-"/>
            </a:pPr>
            <a:r>
              <a:rPr lang="ar-SA" sz="1200" dirty="0">
                <a:latin typeface="Vazir" panose="020B0603030804020204" pitchFamily="34" charset="-78"/>
                <a:cs typeface="Vazir" panose="020B0603030804020204" pitchFamily="34" charset="-78"/>
              </a:rPr>
              <a:t>حداکثر رطوبت مجاز جهت اعمال </a:t>
            </a:r>
            <a:r>
              <a:rPr lang="fa-IR" sz="1200" dirty="0">
                <a:latin typeface="Vazir" panose="020B0603030804020204" pitchFamily="34" charset="-78"/>
                <a:cs typeface="Vazir" panose="020B0603030804020204" pitchFamily="34" charset="-78"/>
              </a:rPr>
              <a:t>%</a:t>
            </a:r>
            <a:r>
              <a:rPr lang="en-US" sz="1200" dirty="0">
                <a:latin typeface="Vazir" panose="020B0603030804020204" pitchFamily="34" charset="-78"/>
                <a:cs typeface="Vazir" panose="020B0603030804020204" pitchFamily="34" charset="-78"/>
              </a:rPr>
              <a:t>30</a:t>
            </a:r>
            <a:r>
              <a:rPr lang="ar-SA" sz="1200" dirty="0">
                <a:latin typeface="Vazir" panose="020B0603030804020204" pitchFamily="34" charset="-78"/>
                <a:cs typeface="Vazir" panose="020B0603030804020204" pitchFamily="34" charset="-78"/>
              </a:rPr>
              <a:t> می‌باشد. </a:t>
            </a:r>
            <a:endParaRPr lang="fa-IR" sz="1200" dirty="0">
              <a:latin typeface="Vazir" panose="020B0603030804020204" pitchFamily="34" charset="-78"/>
              <a:cs typeface="Vazir" panose="020B0603030804020204" pitchFamily="34" charset="-78"/>
            </a:endParaRPr>
          </a:p>
          <a:p>
            <a:pPr marL="285750" lvl="0" indent="-111125" algn="just" rtl="1">
              <a:spcBef>
                <a:spcPts val="600"/>
              </a:spcBef>
              <a:buFontTx/>
              <a:buChar char="-"/>
            </a:pPr>
            <a:r>
              <a:rPr lang="ar-SA" sz="1200" dirty="0">
                <a:latin typeface="Vazir" panose="020B0603030804020204" pitchFamily="34" charset="-78"/>
                <a:cs typeface="Vazir" panose="020B0603030804020204" pitchFamily="34" charset="-78"/>
              </a:rPr>
              <a:t>جهت سطوح رنگ شده قدیمی تمامی لایه‌های شکننده، پوسته شده و نامناسب باید به طور کامل با روش‌های مکانیکی حذف شوند. سطح باقی‌مانده باید س</a:t>
            </a:r>
            <a:r>
              <a:rPr lang="fa-IR" sz="1200" dirty="0">
                <a:latin typeface="Vazir" panose="020B0603030804020204" pitchFamily="34" charset="-78"/>
                <a:cs typeface="Vazir" panose="020B0603030804020204" pitchFamily="34" charset="-78"/>
              </a:rPr>
              <a:t>ن</a:t>
            </a:r>
            <a:r>
              <a:rPr lang="ar-SA" sz="1200" dirty="0">
                <a:latin typeface="Vazir" panose="020B0603030804020204" pitchFamily="34" charset="-78"/>
                <a:cs typeface="Vazir" panose="020B0603030804020204" pitchFamily="34" charset="-78"/>
              </a:rPr>
              <a:t>باده زده، تمیز و عاری از آلودگی شود</a:t>
            </a:r>
            <a:r>
              <a:rPr lang="en-US" sz="1200" dirty="0">
                <a:latin typeface="Vazir" panose="020B0603030804020204" pitchFamily="34" charset="-78"/>
                <a:cs typeface="Vazir" panose="020B0603030804020204" pitchFamily="34" charset="-78"/>
              </a:rPr>
              <a:t>.</a:t>
            </a:r>
          </a:p>
        </p:txBody>
      </p:sp>
      <p:sp>
        <p:nvSpPr>
          <p:cNvPr id="9" name="TextBox 8">
            <a:extLst>
              <a:ext uri="{FF2B5EF4-FFF2-40B4-BE49-F238E27FC236}">
                <a16:creationId xmlns:a16="http://schemas.microsoft.com/office/drawing/2014/main" id="{FA3CDF43-558E-3BFB-DAE2-2144CB792C34}"/>
              </a:ext>
            </a:extLst>
          </p:cNvPr>
          <p:cNvSpPr txBox="1"/>
          <p:nvPr/>
        </p:nvSpPr>
        <p:spPr>
          <a:xfrm>
            <a:off x="5270501" y="968102"/>
            <a:ext cx="4513038" cy="1846659"/>
          </a:xfrm>
          <a:prstGeom prst="rect">
            <a:avLst/>
          </a:prstGeom>
          <a:noFill/>
        </p:spPr>
        <p:txBody>
          <a:bodyPr wrap="square">
            <a:spAutoFit/>
          </a:bodyPr>
          <a:lstStyle/>
          <a:p>
            <a:pPr algn="r" rtl="1">
              <a:spcBef>
                <a:spcPts val="600"/>
              </a:spcBef>
            </a:pPr>
            <a:r>
              <a:rPr lang="en-US" sz="1200"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مزایا</a:t>
            </a:r>
            <a:endParaRPr lang="fa-IR" sz="1200" b="1"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 بسیار بالا در برابر خوردگی</a:t>
            </a:r>
            <a:endParaRPr lang="en-US" sz="1200"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چسبندگی عالی به فلز (توسط لایه زینک و اپوکسی)</a:t>
            </a:r>
            <a:endParaRPr lang="en-US" sz="1200"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ایجاد حفاظت کاتدی (</a:t>
            </a:r>
            <a:r>
              <a:rPr lang="en-US" sz="1200" dirty="0">
                <a:latin typeface="Vazir" panose="020B0603030804020204" pitchFamily="34" charset="-78"/>
                <a:cs typeface="Vazir" panose="020B0603030804020204" pitchFamily="34" charset="-78"/>
              </a:rPr>
              <a:t>Galvanic Protection</a:t>
            </a:r>
            <a:r>
              <a:rPr lang="fa-IR" sz="1200" dirty="0">
                <a:latin typeface="Vazir" panose="020B0603030804020204" pitchFamily="34" charset="-78"/>
                <a:cs typeface="Vazir" panose="020B0603030804020204" pitchFamily="34" charset="-78"/>
              </a:rPr>
              <a:t>)</a:t>
            </a:r>
            <a:endParaRPr lang="en-US" sz="1200"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 در برابر شرایط جوی و صنعتی سخت</a:t>
            </a:r>
            <a:endParaRPr lang="en-US" sz="1200"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سازگار با انواع تاپ‌کوت‌ها (</a:t>
            </a:r>
            <a:r>
              <a:rPr lang="en-US" sz="1200" dirty="0">
                <a:latin typeface="Vazir" panose="020B0603030804020204" pitchFamily="34" charset="-78"/>
                <a:cs typeface="Vazir" panose="020B0603030804020204" pitchFamily="34" charset="-78"/>
              </a:rPr>
              <a:t>Epoxy, PU, Alkyd, </a:t>
            </a:r>
            <a:r>
              <a:rPr lang="en-US" sz="1200" dirty="0" err="1">
                <a:latin typeface="Vazir" panose="020B0603030804020204" pitchFamily="34" charset="-78"/>
                <a:cs typeface="Vazir" panose="020B0603030804020204" pitchFamily="34" charset="-78"/>
              </a:rPr>
              <a:t>etc</a:t>
            </a:r>
            <a:r>
              <a:rPr lang="fa-IR" sz="1200" dirty="0">
                <a:latin typeface="Vazir" panose="020B0603030804020204" pitchFamily="34" charset="-78"/>
                <a:cs typeface="Vazir" panose="020B0603030804020204" pitchFamily="34" charset="-78"/>
              </a:rPr>
              <a:t>)</a:t>
            </a:r>
            <a:endParaRPr lang="en-US" sz="1200"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 عالی در برابر نفت، سوخت و مواد شیمیایی ملایم</a:t>
            </a:r>
            <a:endParaRPr lang="en-US" sz="1200" dirty="0">
              <a:latin typeface="Vazir" panose="020B0603030804020204" pitchFamily="34" charset="-78"/>
              <a:cs typeface="Vazir" panose="020B0603030804020204" pitchFamily="34" charset="-78"/>
            </a:endParaRPr>
          </a:p>
        </p:txBody>
      </p:sp>
      <p:sp>
        <p:nvSpPr>
          <p:cNvPr id="11" name="TextBox 10">
            <a:extLst>
              <a:ext uri="{FF2B5EF4-FFF2-40B4-BE49-F238E27FC236}">
                <a16:creationId xmlns:a16="http://schemas.microsoft.com/office/drawing/2014/main" id="{4AEBFF48-DF35-FAA2-8CA0-A4A33529E6A4}"/>
              </a:ext>
            </a:extLst>
          </p:cNvPr>
          <p:cNvSpPr txBox="1"/>
          <p:nvPr/>
        </p:nvSpPr>
        <p:spPr>
          <a:xfrm>
            <a:off x="2364241" y="6278606"/>
            <a:ext cx="7155182" cy="338554"/>
          </a:xfrm>
          <a:prstGeom prst="rect">
            <a:avLst/>
          </a:prstGeom>
          <a:noFill/>
        </p:spPr>
        <p:txBody>
          <a:bodyPr wrap="square">
            <a:spAutoFit/>
          </a:bodyPr>
          <a:lstStyle/>
          <a:p>
            <a:pPr algn="just" rtl="1"/>
            <a:r>
              <a:rPr lang="fa-IR" sz="1600" b="1" dirty="0">
                <a:latin typeface="Vazir" panose="020B0603030804020204" pitchFamily="34" charset="-78"/>
                <a:cs typeface="Vazir" panose="020B0603030804020204" pitchFamily="34" charset="-78"/>
              </a:rPr>
              <a:t>در صورت درخواست مشتری به نسبت اختلاط 13 الی 60 درصد قابل تولید می باشد</a:t>
            </a:r>
            <a:endParaRPr lang="en-US" sz="1600" b="1" dirty="0"/>
          </a:p>
        </p:txBody>
      </p:sp>
      <p:graphicFrame>
        <p:nvGraphicFramePr>
          <p:cNvPr id="5" name="Table 4">
            <a:extLst>
              <a:ext uri="{FF2B5EF4-FFF2-40B4-BE49-F238E27FC236}">
                <a16:creationId xmlns:a16="http://schemas.microsoft.com/office/drawing/2014/main" id="{D1B1DE2B-DE25-EDA3-B4C9-CFD3DD373E30}"/>
              </a:ext>
            </a:extLst>
          </p:cNvPr>
          <p:cNvGraphicFramePr>
            <a:graphicFrameLocks noGrp="1"/>
          </p:cNvGraphicFramePr>
          <p:nvPr>
            <p:extLst>
              <p:ext uri="{D42A27DB-BD31-4B8C-83A1-F6EECF244321}">
                <p14:modId xmlns:p14="http://schemas.microsoft.com/office/powerpoint/2010/main" val="2573857339"/>
              </p:ext>
            </p:extLst>
          </p:nvPr>
        </p:nvGraphicFramePr>
        <p:xfrm>
          <a:off x="3824514" y="3372016"/>
          <a:ext cx="5694909" cy="2734056"/>
        </p:xfrm>
        <a:graphic>
          <a:graphicData uri="http://schemas.openxmlformats.org/drawingml/2006/table">
            <a:tbl>
              <a:tblPr rtl="1" firstRow="1" firstCol="1" bandRow="1">
                <a:tableStyleId>{69012ECD-51FC-41F1-AA8D-1B2483CD663E}</a:tableStyleId>
              </a:tblPr>
              <a:tblGrid>
                <a:gridCol w="2574337">
                  <a:extLst>
                    <a:ext uri="{9D8B030D-6E8A-4147-A177-3AD203B41FA5}">
                      <a16:colId xmlns:a16="http://schemas.microsoft.com/office/drawing/2014/main" val="22310531"/>
                    </a:ext>
                  </a:extLst>
                </a:gridCol>
                <a:gridCol w="3120572">
                  <a:extLst>
                    <a:ext uri="{9D8B030D-6E8A-4147-A177-3AD203B41FA5}">
                      <a16:colId xmlns:a16="http://schemas.microsoft.com/office/drawing/2014/main" val="833398089"/>
                    </a:ext>
                  </a:extLst>
                </a:gridCol>
              </a:tblGrid>
              <a:tr h="216726">
                <a:tc>
                  <a:txBody>
                    <a:bodyPr/>
                    <a:lstStyle/>
                    <a:p>
                      <a:pPr algn="ctr" rtl="1">
                        <a:lnSpc>
                          <a:spcPct val="115000"/>
                        </a:lnSpc>
                        <a:spcAft>
                          <a:spcPts val="1000"/>
                        </a:spcAft>
                        <a:buNone/>
                      </a:pPr>
                      <a:r>
                        <a:rPr lang="fa-IR" sz="1300" dirty="0">
                          <a:effectLst/>
                          <a:latin typeface="Vazir" panose="020B0603030804020204" pitchFamily="34" charset="-78"/>
                          <a:cs typeface="Vazir" panose="020B0603030804020204" pitchFamily="34" charset="-78"/>
                        </a:rPr>
                        <a:t>ویژگی</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solidFill>
                      <a:srgbClr val="96A9B8"/>
                    </a:solidFill>
                  </a:tcPr>
                </a:tc>
                <a:tc>
                  <a:txBody>
                    <a:bodyPr/>
                    <a:lstStyle/>
                    <a:p>
                      <a:pPr algn="ctr" rtl="1">
                        <a:lnSpc>
                          <a:spcPct val="115000"/>
                        </a:lnSpc>
                        <a:spcAft>
                          <a:spcPts val="1000"/>
                        </a:spcAft>
                        <a:buNone/>
                      </a:pPr>
                      <a:r>
                        <a:rPr lang="fa-IR" sz="1300" dirty="0">
                          <a:effectLst/>
                          <a:latin typeface="Vazir" panose="020B0603030804020204" pitchFamily="34" charset="-78"/>
                          <a:cs typeface="Vazir" panose="020B0603030804020204" pitchFamily="34" charset="-78"/>
                        </a:rPr>
                        <a:t>توضحیات</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solidFill>
                      <a:srgbClr val="96A9B8"/>
                    </a:solidFill>
                  </a:tcPr>
                </a:tc>
                <a:extLst>
                  <a:ext uri="{0D108BD9-81ED-4DB2-BD59-A6C34878D82A}">
                    <a16:rowId xmlns:a16="http://schemas.microsoft.com/office/drawing/2014/main" val="1538233604"/>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نوع رزین</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اپوکسی دو جزئی با سخت‌کننده پلی‌آمید</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100691297"/>
                  </a:ext>
                </a:extLst>
              </a:tr>
              <a:tr h="216726">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فام</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خاکستری تا نقره‌ای</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46290545"/>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نسبت اختلاط (</a:t>
                      </a:r>
                      <a:r>
                        <a:rPr lang="en-US" sz="1300">
                          <a:effectLst/>
                          <a:latin typeface="Vazir" panose="020B0603030804020204" pitchFamily="34" charset="-78"/>
                          <a:cs typeface="Vazir" panose="020B0603030804020204" pitchFamily="34" charset="-78"/>
                        </a:rPr>
                        <a:t>A:B</a:t>
                      </a:r>
                      <a:r>
                        <a:rPr lang="fa-IR" sz="1300">
                          <a:effectLst/>
                          <a:latin typeface="Vazir" panose="020B0603030804020204" pitchFamily="34" charset="-78"/>
                          <a:cs typeface="Vazir" panose="020B0603030804020204" pitchFamily="34" charset="-78"/>
                        </a:rPr>
                        <a:t> وزنی)</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100/30 </a:t>
                      </a:r>
                      <a:r>
                        <a:rPr lang="en-US" sz="1300" dirty="0">
                          <a:effectLst/>
                          <a:latin typeface="Vazir" panose="020B0603030804020204" pitchFamily="34" charset="-78"/>
                          <a:cs typeface="Vazir" panose="020B0603030804020204" pitchFamily="34" charset="-78"/>
                        </a:rPr>
                        <a:t> </a:t>
                      </a:r>
                      <a:r>
                        <a:rPr lang="fa-IR" sz="1300" dirty="0">
                          <a:effectLst/>
                          <a:latin typeface="Vazir" panose="020B0603030804020204" pitchFamily="34" charset="-78"/>
                          <a:cs typeface="Vazir" panose="020B0603030804020204" pitchFamily="34" charset="-78"/>
                        </a:rPr>
                        <a:t>قابل سفارشی سازی برحسب نیاز</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3557262"/>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درصد جامد حجمی</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حدود 60 ± 3 %</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929403245"/>
                  </a:ext>
                </a:extLst>
              </a:tr>
              <a:tr h="216726">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وزن مخصوص مخلوط</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حدود 2.4 ± 0.1 </a:t>
                      </a:r>
                      <a:r>
                        <a:rPr lang="en-US" sz="1300">
                          <a:effectLst/>
                          <a:latin typeface="Vazir" panose="020B0603030804020204" pitchFamily="34" charset="-78"/>
                          <a:cs typeface="Vazir" panose="020B0603030804020204" pitchFamily="34" charset="-78"/>
                        </a:rPr>
                        <a:t>g/cm³</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760298021"/>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زمان کارپذیری (</a:t>
                      </a:r>
                      <a:r>
                        <a:rPr lang="en-US" sz="1300">
                          <a:effectLst/>
                          <a:latin typeface="Vazir" panose="020B0603030804020204" pitchFamily="34" charset="-78"/>
                          <a:cs typeface="Vazir" panose="020B0603030804020204" pitchFamily="34" charset="-78"/>
                        </a:rPr>
                        <a:t>Pot Life</a:t>
                      </a:r>
                      <a:r>
                        <a:rPr lang="fa-IR" sz="1300">
                          <a:effectLst/>
                          <a:latin typeface="Vazir" panose="020B0603030804020204" pitchFamily="34" charset="-78"/>
                          <a:cs typeface="Vazir" panose="020B0603030804020204" pitchFamily="34" charset="-78"/>
                        </a:rPr>
                        <a:t> در 25°</a:t>
                      </a:r>
                      <a:r>
                        <a:rPr lang="en-US" sz="1300">
                          <a:effectLst/>
                          <a:latin typeface="Vazir" panose="020B0603030804020204" pitchFamily="34" charset="-78"/>
                          <a:cs typeface="Vazir" panose="020B0603030804020204" pitchFamily="34" charset="-78"/>
                        </a:rPr>
                        <a:t>C</a:t>
                      </a:r>
                      <a:r>
                        <a:rPr lang="fa-IR" sz="1300">
                          <a:effectLst/>
                          <a:latin typeface="Vazir" panose="020B0603030804020204" pitchFamily="34" charset="-78"/>
                          <a:cs typeface="Vazir" panose="020B0603030804020204" pitchFamily="34" charset="-78"/>
                        </a:rPr>
                        <a:t>)</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حدود 6 ساعت</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709252"/>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زمان خشک در دمای 25°</a:t>
                      </a:r>
                      <a:r>
                        <a:rPr lang="en-US" sz="1300">
                          <a:effectLst/>
                          <a:latin typeface="Vazir" panose="020B0603030804020204" pitchFamily="34" charset="-78"/>
                          <a:cs typeface="Vazir" panose="020B0603030804020204" pitchFamily="34" charset="-78"/>
                        </a:rPr>
                        <a:t>C</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سطحی: 1 ساعت / عمقی: 6 ساعت</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290499753"/>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زمان قابل رویه‌گذاری</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6 تا 24 ساعت</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380089740"/>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ضخامت فیلم خشک پیشنهادی</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60–80 میکرون در هر لایه</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954988918"/>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درخشندگی (</a:t>
                      </a:r>
                      <a:r>
                        <a:rPr lang="en-US" sz="1300">
                          <a:effectLst/>
                          <a:latin typeface="Vazir" panose="020B0603030804020204" pitchFamily="34" charset="-78"/>
                          <a:cs typeface="Vazir" panose="020B0603030804020204" pitchFamily="34" charset="-78"/>
                        </a:rPr>
                        <a:t>Gloss</a:t>
                      </a:r>
                      <a:r>
                        <a:rPr lang="fa-IR" sz="1300">
                          <a:effectLst/>
                          <a:latin typeface="Vazir" panose="020B0603030804020204" pitchFamily="34" charset="-78"/>
                          <a:cs typeface="Vazir" panose="020B0603030804020204" pitchFamily="34" charset="-78"/>
                        </a:rPr>
                        <a:t>)</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نیمه‌مات تا مات</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930105428"/>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مقاومت دما</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تا</a:t>
                      </a:r>
                      <a:r>
                        <a:rPr lang="en-US" sz="1300" dirty="0">
                          <a:effectLst/>
                          <a:latin typeface="Vazir" panose="020B0603030804020204" pitchFamily="34" charset="-78"/>
                          <a:cs typeface="Vazir" panose="020B0603030804020204" pitchFamily="34" charset="-78"/>
                        </a:rPr>
                        <a:t> </a:t>
                      </a:r>
                      <a:r>
                        <a:rPr lang="fa-IR" sz="1300" dirty="0">
                          <a:effectLst/>
                          <a:latin typeface="Vazir" panose="020B0603030804020204" pitchFamily="34" charset="-78"/>
                          <a:cs typeface="Vazir" panose="020B0603030804020204" pitchFamily="34" charset="-78"/>
                        </a:rPr>
                        <a:t>°</a:t>
                      </a:r>
                      <a:r>
                        <a:rPr lang="en-US" sz="1300" dirty="0">
                          <a:effectLst/>
                          <a:latin typeface="Vazir" panose="020B0603030804020204" pitchFamily="34" charset="-78"/>
                          <a:cs typeface="Vazir" panose="020B0603030804020204" pitchFamily="34" charset="-78"/>
                        </a:rPr>
                        <a:t> C</a:t>
                      </a:r>
                      <a:r>
                        <a:rPr lang="fa-IR" sz="1300" dirty="0">
                          <a:effectLst/>
                          <a:latin typeface="Vazir" panose="020B0603030804020204" pitchFamily="34" charset="-78"/>
                          <a:cs typeface="Vazir" panose="020B0603030804020204" pitchFamily="34" charset="-78"/>
                        </a:rPr>
                        <a:t>120 مداوم</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255317105"/>
                  </a:ext>
                </a:extLst>
              </a:tr>
            </a:tbl>
          </a:graphicData>
        </a:graphic>
      </p:graphicFrame>
      <p:pic>
        <p:nvPicPr>
          <p:cNvPr id="3" name="Picture 2">
            <a:extLst>
              <a:ext uri="{FF2B5EF4-FFF2-40B4-BE49-F238E27FC236}">
                <a16:creationId xmlns:a16="http://schemas.microsoft.com/office/drawing/2014/main" id="{65BB86D6-AAB6-C723-5C3E-CDB60519B8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577" y="3372015"/>
            <a:ext cx="2895179" cy="2895179"/>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2E469515-43BE-4695-1308-FAB6D4DA71AC}"/>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13</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3399000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40AF6-B323-18AF-373B-D2372B3FB0E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7973A4D-5067-B504-D7DD-5BF4E9C2600E}"/>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زینک فسفات اپوکسی (ضد زنگ)</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F1758543-C1B9-DB8B-4834-937A294853AB}"/>
              </a:ext>
            </a:extLst>
          </p:cNvPr>
          <p:cNvSpPr txBox="1"/>
          <p:nvPr/>
        </p:nvSpPr>
        <p:spPr>
          <a:xfrm>
            <a:off x="2648855" y="327542"/>
            <a:ext cx="1546311" cy="461665"/>
          </a:xfrm>
          <a:prstGeom prst="rect">
            <a:avLst/>
          </a:prstGeom>
          <a:noFill/>
        </p:spPr>
        <p:txBody>
          <a:bodyPr wrap="square" rtlCol="0">
            <a:spAutoFit/>
          </a:bodyPr>
          <a:lstStyle/>
          <a:p>
            <a:pPr algn="just" rtl="1"/>
            <a:r>
              <a:rPr lang="en-US" sz="2400" b="1" dirty="0">
                <a:solidFill>
                  <a:schemeClr val="bg1"/>
                </a:solidFill>
                <a:latin typeface="Vazir" panose="020B0603030804020204" pitchFamily="34" charset="-78"/>
                <a:cs typeface="Vazir" panose="020B0603030804020204" pitchFamily="34" charset="-78"/>
              </a:rPr>
              <a:t>UNI-Z200</a:t>
            </a:r>
          </a:p>
        </p:txBody>
      </p:sp>
      <p:sp>
        <p:nvSpPr>
          <p:cNvPr id="11" name="TextBox 10">
            <a:extLst>
              <a:ext uri="{FF2B5EF4-FFF2-40B4-BE49-F238E27FC236}">
                <a16:creationId xmlns:a16="http://schemas.microsoft.com/office/drawing/2014/main" id="{D5DA7E6A-FA19-AAFC-9428-CD2567199E04}"/>
              </a:ext>
            </a:extLst>
          </p:cNvPr>
          <p:cNvSpPr txBox="1"/>
          <p:nvPr/>
        </p:nvSpPr>
        <p:spPr>
          <a:xfrm>
            <a:off x="2446020" y="6202072"/>
            <a:ext cx="7155182"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اسپری</a:t>
            </a:r>
            <a:r>
              <a:rPr lang="fa-IR" sz="1600" b="1" dirty="0">
                <a:latin typeface="Vazir" panose="020B0603030804020204" pitchFamily="34" charset="-78"/>
                <a:cs typeface="Vazir" panose="020B0603030804020204" pitchFamily="34" charset="-78"/>
              </a:rPr>
              <a:t> بدون هوا</a:t>
            </a:r>
            <a:endParaRPr lang="en-US" sz="1600" b="1" dirty="0"/>
          </a:p>
        </p:txBody>
      </p:sp>
      <p:sp>
        <p:nvSpPr>
          <p:cNvPr id="13" name="TextBox 12">
            <a:extLst>
              <a:ext uri="{FF2B5EF4-FFF2-40B4-BE49-F238E27FC236}">
                <a16:creationId xmlns:a16="http://schemas.microsoft.com/office/drawing/2014/main" id="{CF2F61A2-C7DB-3891-B47B-34CB02954992}"/>
              </a:ext>
            </a:extLst>
          </p:cNvPr>
          <p:cNvSpPr txBox="1"/>
          <p:nvPr/>
        </p:nvSpPr>
        <p:spPr>
          <a:xfrm>
            <a:off x="162510" y="947813"/>
            <a:ext cx="9542605" cy="3970318"/>
          </a:xfrm>
          <a:prstGeom prst="rect">
            <a:avLst/>
          </a:prstGeom>
          <a:noFill/>
        </p:spPr>
        <p:txBody>
          <a:bodyPr wrap="square">
            <a:spAutoFit/>
          </a:bodyPr>
          <a:lstStyle/>
          <a:p>
            <a:pPr algn="just" rtl="1"/>
            <a:r>
              <a:rPr lang="fa-IR" sz="1400" dirty="0">
                <a:latin typeface="Vazir" panose="020B0603030804020204" pitchFamily="34" charset="-78"/>
                <a:cs typeface="Vazir" panose="020B0603030804020204" pitchFamily="34" charset="-78"/>
              </a:rPr>
              <a:t>پرایمر زینک فسفات اپوکسی (</a:t>
            </a:r>
            <a:r>
              <a:rPr lang="en-US" sz="1400" dirty="0">
                <a:latin typeface="Vazir" panose="020B0603030804020204" pitchFamily="34" charset="-78"/>
                <a:cs typeface="Vazir" panose="020B0603030804020204" pitchFamily="34" charset="-78"/>
              </a:rPr>
              <a:t>Epoxy Zinc Phosphate Primer</a:t>
            </a:r>
            <a:r>
              <a:rPr lang="fa-IR" sz="1400" dirty="0">
                <a:latin typeface="Vazir" panose="020B0603030804020204" pitchFamily="34" charset="-78"/>
                <a:cs typeface="Vazir" panose="020B0603030804020204" pitchFamily="34" charset="-78"/>
              </a:rPr>
              <a:t>) یکی از بهترین و پرکاربردترین پوشش‌های حفاظتی برای فلزات است. ترکیب رزین اپوکسی با پودر زینک فسفات، مقاومت فوق‌العاده‌ای در برابر خوردگی، مواد شیمیایی و سایش ایجاد می‌کند</a:t>
            </a:r>
            <a:r>
              <a:rPr lang="fa-IR" dirty="0"/>
              <a:t>.</a:t>
            </a:r>
            <a:endParaRPr lang="en-US" dirty="0"/>
          </a:p>
          <a:p>
            <a:pPr algn="just" rtl="1">
              <a:lnSpc>
                <a:spcPct val="150000"/>
              </a:lnSpc>
              <a:spcBef>
                <a:spcPts val="600"/>
              </a:spcBef>
            </a:pPr>
            <a:r>
              <a:rPr lang="ar-SA" sz="1400" dirty="0">
                <a:latin typeface="Vazir" panose="020B0603030804020204" pitchFamily="34" charset="-78"/>
                <a:cs typeface="Vazir" panose="020B0603030804020204" pitchFamily="34" charset="-78"/>
              </a:rPr>
              <a:t>این سیستم معمولا به عنوان پوشش در سیستم های دو یا چند لایه بر روی آستری فولاد استفاده میشود و با ایجاد چسبندگی عالی و سدی مستحکم، پایه ای بسیارعالی برای لایه های بعدی (میانی و نهایی) فراهم می آورد. مقاومت عالی در برابر آب، نمک ها و بسیاری از موادشیمیایی از دیگر ویژگی‌ها ی برجسته این محصول می باشد</a:t>
            </a:r>
            <a:r>
              <a:rPr lang="en-US" sz="1400" dirty="0">
                <a:latin typeface="Vazir" panose="020B0603030804020204" pitchFamily="34" charset="-78"/>
                <a:cs typeface="Vazir" panose="020B0603030804020204" pitchFamily="34" charset="-78"/>
              </a:rPr>
              <a:t>.</a:t>
            </a:r>
          </a:p>
          <a:p>
            <a:pPr algn="just" rtl="1">
              <a:spcBef>
                <a:spcPts val="600"/>
              </a:spcBef>
            </a:pPr>
            <a:r>
              <a:rPr lang="en-US" sz="1400" dirty="0">
                <a:latin typeface="Vazir" panose="020B0603030804020204" pitchFamily="34" charset="-78"/>
                <a:cs typeface="Vazir" panose="020B0603030804020204" pitchFamily="34" charset="-78"/>
              </a:rPr>
              <a:t> </a:t>
            </a:r>
            <a:r>
              <a:rPr lang="ar-SA" sz="1400" b="1" dirty="0">
                <a:latin typeface="Vazir" panose="020B0603030804020204" pitchFamily="34" charset="-78"/>
                <a:cs typeface="Vazir" panose="020B0603030804020204" pitchFamily="34" charset="-78"/>
              </a:rPr>
              <a:t>کاربردهای صنعتی</a:t>
            </a:r>
            <a:endParaRPr lang="en-US" sz="1400" dirty="0">
              <a:latin typeface="Vazir" panose="020B0603030804020204" pitchFamily="34" charset="-78"/>
              <a:cs typeface="Vazir" panose="020B0603030804020204" pitchFamily="34" charset="-78"/>
            </a:endParaRP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مخازن ذخیره سازی:  آب </a:t>
            </a:r>
            <a:r>
              <a:rPr lang="fa-IR" sz="1400" dirty="0">
                <a:latin typeface="Vazir" panose="020B0603030804020204" pitchFamily="34" charset="-78"/>
                <a:cs typeface="Vazir" panose="020B0603030804020204" pitchFamily="34" charset="-78"/>
              </a:rPr>
              <a:t>-</a:t>
            </a:r>
            <a:r>
              <a:rPr lang="ar-SA" sz="1400" dirty="0">
                <a:latin typeface="Vazir" panose="020B0603030804020204" pitchFamily="34" charset="-78"/>
                <a:cs typeface="Vazir" panose="020B0603030804020204" pitchFamily="34" charset="-78"/>
              </a:rPr>
              <a:t> نفت - مواد شیمیایی.</a:t>
            </a:r>
            <a:endParaRPr lang="en-US" sz="1400" dirty="0">
              <a:latin typeface="Vazir" panose="020B0603030804020204" pitchFamily="34" charset="-78"/>
              <a:cs typeface="Vazir" panose="020B0603030804020204" pitchFamily="34" charset="-78"/>
            </a:endParaRP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خطوط لوله: صنایع نفت، گاز و پتروشیمی زیرزمینی و سطحی- تجهیزات پالایشگاهی</a:t>
            </a:r>
            <a:r>
              <a:rPr lang="en-US" sz="1400" dirty="0">
                <a:latin typeface="Vazir" panose="020B0603030804020204" pitchFamily="34" charset="-78"/>
                <a:cs typeface="Vazir" panose="020B0603030804020204" pitchFamily="34" charset="-78"/>
              </a:rPr>
              <a:t>.</a:t>
            </a: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صنایع نیروگاهی و پایدار: سازه ها و دکل های انتقال نیرو - تابلوهای برق - تجهیزات - ژنراتورها</a:t>
            </a:r>
            <a:r>
              <a:rPr lang="en-US" sz="1400" dirty="0">
                <a:latin typeface="Vazir" panose="020B0603030804020204" pitchFamily="34" charset="-78"/>
                <a:cs typeface="Vazir" panose="020B0603030804020204" pitchFamily="34" charset="-78"/>
              </a:rPr>
              <a:t>.</a:t>
            </a: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پل ها و سازه های فلزی: پله </a:t>
            </a:r>
            <a:r>
              <a:rPr lang="fa-IR" sz="1400" dirty="0">
                <a:latin typeface="Vazir" panose="020B0603030804020204" pitchFamily="34" charset="-78"/>
                <a:cs typeface="Vazir" panose="020B0603030804020204" pitchFamily="34" charset="-78"/>
              </a:rPr>
              <a:t>ه</a:t>
            </a:r>
            <a:r>
              <a:rPr lang="ar-SA" sz="1400" dirty="0">
                <a:latin typeface="Vazir" panose="020B0603030804020204" pitchFamily="34" charset="-78"/>
                <a:cs typeface="Vazir" panose="020B0603030804020204" pitchFamily="34" charset="-78"/>
              </a:rPr>
              <a:t>ای عابر پیاده -  سازه های راه آهن و جاده ای</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سازه های فولادی و  ساختمانی.</a:t>
            </a:r>
            <a:endParaRPr lang="en-US" sz="1400" dirty="0">
              <a:latin typeface="Vazir" panose="020B0603030804020204" pitchFamily="34" charset="-78"/>
              <a:cs typeface="Vazir" panose="020B0603030804020204" pitchFamily="34" charset="-78"/>
            </a:endParaRP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صنایع دریایی و کشتی سازی: بدنه کشتی ها - مخازن قسمت های داخلی و خارجی شناورها</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اسکله ها</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سکوهای دریایی</a:t>
            </a:r>
            <a:endParaRPr lang="en-US" sz="1400" dirty="0">
              <a:latin typeface="Vazir" panose="020B0603030804020204" pitchFamily="34" charset="-78"/>
              <a:cs typeface="Vazir" panose="020B0603030804020204" pitchFamily="34" charset="-78"/>
            </a:endParaRPr>
          </a:p>
          <a:p>
            <a:pPr marL="285750" lvl="0" indent="-285750" algn="just" rtl="1">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تأسیسات صنعتی</a:t>
            </a:r>
            <a:r>
              <a:rPr lang="en-US" sz="1400" dirty="0">
                <a:latin typeface="Vazir" panose="020B0603030804020204" pitchFamily="34" charset="-78"/>
                <a:cs typeface="Vazir" panose="020B0603030804020204" pitchFamily="34" charset="-78"/>
              </a:rPr>
              <a:t>:</a:t>
            </a:r>
            <a:r>
              <a:rPr lang="ar-SA" sz="1400" dirty="0">
                <a:latin typeface="Vazir" panose="020B0603030804020204" pitchFamily="34" charset="-78"/>
                <a:cs typeface="Vazir" panose="020B0603030804020204" pitchFamily="34" charset="-78"/>
              </a:rPr>
              <a:t> گاردریل ها - نرده های حفاظتی</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انبارهای فلزی</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چارچوب ها </a:t>
            </a:r>
            <a:r>
              <a:rPr lang="fa-IR" sz="1400" dirty="0">
                <a:latin typeface="Vazir" panose="020B0603030804020204" pitchFamily="34" charset="-78"/>
                <a:cs typeface="Vazir" panose="020B0603030804020204" pitchFamily="34" charset="-78"/>
              </a:rPr>
              <a:t>-</a:t>
            </a:r>
            <a:r>
              <a:rPr lang="ar-SA" sz="1400" dirty="0">
                <a:latin typeface="Vazir" panose="020B0603030804020204" pitchFamily="34" charset="-78"/>
                <a:cs typeface="Vazir" panose="020B0603030804020204" pitchFamily="34" charset="-78"/>
              </a:rPr>
              <a:t> ماشین آلات</a:t>
            </a:r>
            <a:r>
              <a:rPr lang="en-US" sz="1400" dirty="0">
                <a:latin typeface="Vazir" panose="020B0603030804020204" pitchFamily="34" charset="-78"/>
                <a:cs typeface="Vazir" panose="020B0603030804020204" pitchFamily="34" charset="-78"/>
              </a:rPr>
              <a:t>.</a:t>
            </a:r>
          </a:p>
          <a:p>
            <a:pPr algn="just" rtl="1">
              <a:spcBef>
                <a:spcPts val="600"/>
              </a:spcBef>
            </a:pPr>
            <a:endParaRPr lang="en-US" sz="1400" dirty="0">
              <a:latin typeface="Vazir" panose="020B0603030804020204" pitchFamily="34" charset="-78"/>
              <a:cs typeface="Vazir" panose="020B0603030804020204" pitchFamily="34" charset="-78"/>
            </a:endParaRPr>
          </a:p>
        </p:txBody>
      </p:sp>
      <p:sp>
        <p:nvSpPr>
          <p:cNvPr id="3" name="TextBox 2">
            <a:extLst>
              <a:ext uri="{FF2B5EF4-FFF2-40B4-BE49-F238E27FC236}">
                <a16:creationId xmlns:a16="http://schemas.microsoft.com/office/drawing/2014/main" id="{281A73C4-6ECC-3B45-CAAC-6B3C3D54E189}"/>
              </a:ext>
            </a:extLst>
          </p:cNvPr>
          <p:cNvSpPr txBox="1"/>
          <p:nvPr/>
        </p:nvSpPr>
        <p:spPr>
          <a:xfrm>
            <a:off x="162510" y="4825082"/>
            <a:ext cx="9542605" cy="1185966"/>
          </a:xfrm>
          <a:prstGeom prst="rect">
            <a:avLst/>
          </a:prstGeom>
          <a:noFill/>
        </p:spPr>
        <p:txBody>
          <a:bodyPr wrap="square">
            <a:spAutoFit/>
          </a:bodyPr>
          <a:lstStyle/>
          <a:p>
            <a:pPr lvl="0" algn="just" rtl="1">
              <a:lnSpc>
                <a:spcPct val="115000"/>
              </a:lnSpc>
              <a:spcAft>
                <a:spcPts val="800"/>
              </a:spcAft>
              <a:tabLst>
                <a:tab pos="457200" algn="l"/>
              </a:tabLst>
            </a:pPr>
            <a:r>
              <a:rPr lang="fa-IR" sz="1400" b="1" kern="100" dirty="0">
                <a:effectLst/>
                <a:latin typeface="Vazir" panose="020B0603030804020204" pitchFamily="34" charset="-78"/>
                <a:ea typeface="Calibri" panose="020F0502020204030204" pitchFamily="34" charset="0"/>
                <a:cs typeface="Vazir" panose="020B0603030804020204" pitchFamily="34" charset="-78"/>
              </a:rPr>
              <a:t>آماده‌سازی سطح</a:t>
            </a:r>
            <a:r>
              <a:rPr lang="fa-IR" sz="1400" kern="100" dirty="0">
                <a:effectLst/>
                <a:latin typeface="Vazir" panose="020B0603030804020204" pitchFamily="34" charset="-78"/>
                <a:ea typeface="Calibri" panose="020F0502020204030204" pitchFamily="34" charset="0"/>
                <a:cs typeface="Vazir" panose="020B0603030804020204" pitchFamily="34" charset="-78"/>
              </a:rPr>
              <a:t> </a:t>
            </a:r>
            <a:r>
              <a:rPr lang="en-US" sz="1400" kern="100" dirty="0">
                <a:effectLst/>
                <a:latin typeface="Vazir" panose="020B0603030804020204" pitchFamily="34" charset="-78"/>
                <a:ea typeface="Calibri" panose="020F0502020204030204" pitchFamily="34" charset="0"/>
                <a:cs typeface="Vazir" panose="020B0603030804020204" pitchFamily="34" charset="-78"/>
              </a:rPr>
              <a:t>)</a:t>
            </a:r>
            <a:r>
              <a:rPr lang="fa-IR" sz="1400" b="1" kern="100" dirty="0">
                <a:effectLst/>
                <a:latin typeface="Vazir" panose="020B0603030804020204" pitchFamily="34" charset="-78"/>
                <a:ea typeface="Calibri" panose="020F0502020204030204" pitchFamily="34" charset="0"/>
                <a:cs typeface="Vazir" panose="020B0603030804020204" pitchFamily="34" charset="-78"/>
              </a:rPr>
              <a:t>حیاتی‌ترین مرحله</a:t>
            </a:r>
            <a:r>
              <a:rPr lang="en-US" sz="1400" b="1" kern="100" dirty="0">
                <a:latin typeface="Vazir" panose="020B0603030804020204" pitchFamily="34" charset="-78"/>
                <a:ea typeface="Calibri" panose="020F0502020204030204" pitchFamily="34" charset="0"/>
                <a:cs typeface="Vazir" panose="020B0603030804020204" pitchFamily="34" charset="-78"/>
              </a:rPr>
              <a:t>(</a:t>
            </a:r>
            <a:r>
              <a:rPr lang="fa-IR" sz="1400" kern="100" dirty="0">
                <a:effectLst/>
                <a:latin typeface="Vazir" panose="020B0603030804020204" pitchFamily="34" charset="-78"/>
                <a:ea typeface="Calibri" panose="020F0502020204030204" pitchFamily="34" charset="0"/>
                <a:cs typeface="Vazir" panose="020B0603030804020204" pitchFamily="34" charset="-78"/>
              </a:rPr>
              <a:t> :سطح فلز باید با سندبلاست یا شات بلاست تا درجه </a:t>
            </a:r>
            <a:r>
              <a:rPr lang="en-US" sz="1400" kern="100" dirty="0">
                <a:effectLst/>
                <a:latin typeface="Vazir" panose="020B0603030804020204" pitchFamily="34" charset="-78"/>
                <a:ea typeface="Calibri" panose="020F0502020204030204" pitchFamily="34" charset="0"/>
                <a:cs typeface="Vazir" panose="020B0603030804020204" pitchFamily="34" charset="-78"/>
              </a:rPr>
              <a:t>Sa 2</a:t>
            </a:r>
            <a:r>
              <a:rPr lang="fa-IR" sz="1400" kern="100" dirty="0">
                <a:effectLst/>
                <a:latin typeface="Vazir" panose="020B0603030804020204" pitchFamily="34" charset="-78"/>
                <a:ea typeface="Calibri" panose="020F0502020204030204" pitchFamily="34" charset="0"/>
                <a:cs typeface="Vazir" panose="020B0603030804020204" pitchFamily="34" charset="-78"/>
              </a:rPr>
              <a:t> (نزدیک به سفید) تمیز شود و عاری از هرگونه چربی، گرد و غبار، رطوبت و زنگ‌زدگی باشد. پروفایل سطح (</a:t>
            </a:r>
            <a:r>
              <a:rPr lang="en-US" sz="1400" kern="100" dirty="0">
                <a:effectLst/>
                <a:latin typeface="Vazir" panose="020B0603030804020204" pitchFamily="34" charset="-78"/>
                <a:ea typeface="Calibri" panose="020F0502020204030204" pitchFamily="34" charset="0"/>
                <a:cs typeface="Vazir" panose="020B0603030804020204" pitchFamily="34" charset="-78"/>
              </a:rPr>
              <a:t>Roughness</a:t>
            </a:r>
            <a:r>
              <a:rPr lang="fa-IR" sz="1400" kern="100" dirty="0">
                <a:effectLst/>
                <a:latin typeface="Vazir" panose="020B0603030804020204" pitchFamily="34" charset="-78"/>
                <a:ea typeface="Calibri" panose="020F0502020204030204" pitchFamily="34" charset="0"/>
                <a:cs typeface="Vazir" panose="020B0603030804020204" pitchFamily="34" charset="-78"/>
              </a:rPr>
              <a:t>) باید مناسب باشد (حدود 40-60 میکرون).</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p>
            <a:pPr lvl="0" algn="just" rtl="1">
              <a:lnSpc>
                <a:spcPct val="115000"/>
              </a:lnSpc>
              <a:spcAft>
                <a:spcPts val="800"/>
              </a:spcAft>
              <a:tabLst>
                <a:tab pos="457200" algn="l"/>
              </a:tabLst>
            </a:pPr>
            <a:r>
              <a:rPr lang="fa-IR" sz="1400" b="1" kern="100" dirty="0">
                <a:effectLst/>
                <a:latin typeface="Vazir" panose="020B0603030804020204" pitchFamily="34" charset="-78"/>
                <a:ea typeface="Calibri" panose="020F0502020204030204" pitchFamily="34" charset="0"/>
                <a:cs typeface="Vazir" panose="020B0603030804020204" pitchFamily="34" charset="-78"/>
              </a:rPr>
              <a:t>اختلاط دقیق:</a:t>
            </a:r>
            <a:r>
              <a:rPr lang="fa-IR" sz="1400" kern="100" dirty="0">
                <a:effectLst/>
                <a:latin typeface="Vazir" panose="020B0603030804020204" pitchFamily="34" charset="-78"/>
                <a:ea typeface="Calibri" panose="020F0502020204030204" pitchFamily="34" charset="0"/>
                <a:cs typeface="Vazir" panose="020B0603030804020204" pitchFamily="34" charset="-78"/>
              </a:rPr>
              <a:t> نسبت اختلاط رزین و هاردنر باید دقیقاً طبق دستورالعمل رعایت شود. عدم رعایت این نسبت باعث عدم پخت صحیح و کاهش کارایی می‌شود.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5" name="TextBox 4">
            <a:extLst>
              <a:ext uri="{FF2B5EF4-FFF2-40B4-BE49-F238E27FC236}">
                <a16:creationId xmlns:a16="http://schemas.microsoft.com/office/drawing/2014/main" id="{F9444D00-8AC1-3470-62D8-1C3D597FC72B}"/>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14</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3439016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0C656-66DF-E797-1AC2-5F198A5315A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AB1500D-50F4-AF5E-BE81-3CD168D58CBD}"/>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زینک فسفات اپوکسی (ضد زنگ)</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AFA63BBD-3832-9CAE-8AAF-F548E59898BF}"/>
              </a:ext>
            </a:extLst>
          </p:cNvPr>
          <p:cNvSpPr txBox="1"/>
          <p:nvPr/>
        </p:nvSpPr>
        <p:spPr>
          <a:xfrm>
            <a:off x="2648855" y="359292"/>
            <a:ext cx="1546311" cy="461665"/>
          </a:xfrm>
          <a:prstGeom prst="rect">
            <a:avLst/>
          </a:prstGeom>
          <a:noFill/>
        </p:spPr>
        <p:txBody>
          <a:bodyPr wrap="square" rtlCol="0">
            <a:spAutoFit/>
          </a:bodyPr>
          <a:lstStyle/>
          <a:p>
            <a:pPr algn="just" rtl="1"/>
            <a:r>
              <a:rPr lang="en-US" sz="2400" b="1" dirty="0">
                <a:solidFill>
                  <a:schemeClr val="bg1"/>
                </a:solidFill>
                <a:latin typeface="Vazir" panose="020B0603030804020204" pitchFamily="34" charset="-78"/>
                <a:cs typeface="Vazir" panose="020B0603030804020204" pitchFamily="34" charset="-78"/>
              </a:rPr>
              <a:t>UNI-Z200</a:t>
            </a:r>
          </a:p>
        </p:txBody>
      </p:sp>
      <p:sp>
        <p:nvSpPr>
          <p:cNvPr id="7" name="TextBox 6">
            <a:extLst>
              <a:ext uri="{FF2B5EF4-FFF2-40B4-BE49-F238E27FC236}">
                <a16:creationId xmlns:a16="http://schemas.microsoft.com/office/drawing/2014/main" id="{BDC68A9B-082C-0B7A-6363-85F3D83A28D2}"/>
              </a:ext>
            </a:extLst>
          </p:cNvPr>
          <p:cNvSpPr txBox="1"/>
          <p:nvPr/>
        </p:nvSpPr>
        <p:spPr>
          <a:xfrm>
            <a:off x="284978" y="917302"/>
            <a:ext cx="5157342" cy="2046714"/>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نکات اجرایی مهم</a:t>
            </a:r>
            <a:endParaRPr lang="fa-IR" sz="1200" b="1" dirty="0">
              <a:latin typeface="Vazir" panose="020B0603030804020204" pitchFamily="34" charset="-78"/>
              <a:cs typeface="Vazir" panose="020B0603030804020204" pitchFamily="34" charset="-78"/>
            </a:endParaRPr>
          </a:p>
          <a:p>
            <a:pPr marL="284163" lvl="0" indent="-176213" algn="just" rtl="1">
              <a:spcBef>
                <a:spcPts val="600"/>
              </a:spcBef>
              <a:buFont typeface="Arial" panose="020B0604020202020204" pitchFamily="34" charset="0"/>
              <a:buChar char="•"/>
            </a:pPr>
            <a:r>
              <a:rPr lang="ar-SA" sz="1200" dirty="0">
                <a:latin typeface="Vazir" panose="020B0603030804020204" pitchFamily="34" charset="-78"/>
                <a:cs typeface="Vazir" panose="020B0603030804020204" pitchFamily="34" charset="-78"/>
              </a:rPr>
              <a:t>سطح باید عاری از هرگونه گردوغبار، گریس، روغن و آلودگی باشد</a:t>
            </a:r>
            <a:endParaRPr lang="fa-IR" sz="1200" dirty="0">
              <a:latin typeface="Vazir" panose="020B0603030804020204" pitchFamily="34" charset="-78"/>
              <a:cs typeface="Vazir" panose="020B0603030804020204" pitchFamily="34" charset="-78"/>
            </a:endParaRPr>
          </a:p>
          <a:p>
            <a:pPr marL="284163" lvl="0" indent="-176213" algn="just" rtl="1">
              <a:spcBef>
                <a:spcPts val="600"/>
              </a:spcBef>
              <a:buFont typeface="Arial" panose="020B0604020202020204" pitchFamily="34" charset="0"/>
              <a:buChar char="•"/>
            </a:pPr>
            <a:r>
              <a:rPr lang="ar-SA" sz="1200" dirty="0">
                <a:latin typeface="Vazir" panose="020B0603030804020204" pitchFamily="34" charset="-78"/>
                <a:cs typeface="Vazir" panose="020B0603030804020204" pitchFamily="34" charset="-78"/>
              </a:rPr>
              <a:t> درجه آماده سازی باید حداقل 10 درجه سانتیگراد باشد</a:t>
            </a:r>
            <a:endParaRPr lang="fa-IR" sz="1200" dirty="0">
              <a:latin typeface="Vazir" panose="020B0603030804020204" pitchFamily="34" charset="-78"/>
              <a:cs typeface="Vazir" panose="020B0603030804020204" pitchFamily="34" charset="-78"/>
            </a:endParaRPr>
          </a:p>
          <a:p>
            <a:pPr marL="284163" lvl="0" indent="-176213" algn="just" rtl="1">
              <a:spcBef>
                <a:spcPts val="600"/>
              </a:spcBef>
              <a:buFont typeface="Arial" panose="020B0604020202020204" pitchFamily="34" charset="0"/>
              <a:buChar char="•"/>
            </a:pPr>
            <a:r>
              <a:rPr lang="ar-SA" sz="1200" dirty="0">
                <a:latin typeface="Vazir" panose="020B0603030804020204" pitchFamily="34" charset="-78"/>
                <a:cs typeface="Vazir" panose="020B0603030804020204" pitchFamily="34" charset="-78"/>
              </a:rPr>
              <a:t>از اعمال  رنگ در شرایط بارندگی ، وجود شبنم در سطح خود داری گردد</a:t>
            </a:r>
            <a:endParaRPr lang="fa-IR" sz="1200" dirty="0">
              <a:latin typeface="Vazir" panose="020B0603030804020204" pitchFamily="34" charset="-78"/>
              <a:cs typeface="Vazir" panose="020B0603030804020204" pitchFamily="34" charset="-78"/>
            </a:endParaRPr>
          </a:p>
          <a:p>
            <a:pPr marL="284163" lvl="0" indent="-176213" algn="just" rtl="1">
              <a:spcBef>
                <a:spcPts val="600"/>
              </a:spcBef>
              <a:buFont typeface="Arial" panose="020B0604020202020204" pitchFamily="34" charset="0"/>
              <a:buChar char="•"/>
            </a:pPr>
            <a:r>
              <a:rPr lang="ar-SA" sz="1200" dirty="0">
                <a:latin typeface="Vazir" panose="020B0603030804020204" pitchFamily="34" charset="-78"/>
                <a:cs typeface="Vazir" panose="020B0603030804020204" pitchFamily="34" charset="-78"/>
              </a:rPr>
              <a:t>حداکثر رطوبت مجاز جهت اعمال</a:t>
            </a:r>
            <a:r>
              <a:rPr lang="fa-IR" sz="1200" dirty="0">
                <a:latin typeface="Vazir" panose="020B0603030804020204" pitchFamily="34" charset="-78"/>
                <a:cs typeface="Vazir" panose="020B0603030804020204" pitchFamily="34" charset="-78"/>
              </a:rPr>
              <a:t> %</a:t>
            </a:r>
            <a:r>
              <a:rPr lang="en-US" sz="1200" dirty="0">
                <a:latin typeface="Vazir" panose="020B0603030804020204" pitchFamily="34" charset="-78"/>
                <a:cs typeface="Vazir" panose="020B0603030804020204" pitchFamily="34" charset="-78"/>
              </a:rPr>
              <a:t>30</a:t>
            </a:r>
            <a:r>
              <a:rPr lang="ar-SA" sz="1200" dirty="0">
                <a:latin typeface="Vazir" panose="020B0603030804020204" pitchFamily="34" charset="-78"/>
                <a:cs typeface="Vazir" panose="020B0603030804020204" pitchFamily="34" charset="-78"/>
              </a:rPr>
              <a:t> می‌باشد. </a:t>
            </a:r>
            <a:endParaRPr lang="fa-IR" sz="1200" dirty="0">
              <a:latin typeface="Vazir" panose="020B0603030804020204" pitchFamily="34" charset="-78"/>
              <a:cs typeface="Vazir" panose="020B0603030804020204" pitchFamily="34" charset="-78"/>
            </a:endParaRPr>
          </a:p>
          <a:p>
            <a:pPr marL="284163" lvl="0" indent="-176213" algn="just" rtl="1">
              <a:spcBef>
                <a:spcPts val="600"/>
              </a:spcBef>
              <a:buFont typeface="Arial" panose="020B0604020202020204" pitchFamily="34" charset="0"/>
              <a:buChar char="•"/>
            </a:pPr>
            <a:r>
              <a:rPr lang="ar-SA" sz="1200" dirty="0">
                <a:latin typeface="Vazir" panose="020B0603030804020204" pitchFamily="34" charset="-78"/>
                <a:cs typeface="Vazir" panose="020B0603030804020204" pitchFamily="34" charset="-78"/>
              </a:rPr>
              <a:t>جهت سطوح رنگ شده قدیمی تمامی لایه‌های شکننده، پوسته شده و نامناسب باید به طور کامل با روش‌های مکانیکی حذف شوند. سطح باقی‌مانده باید س</a:t>
            </a:r>
            <a:r>
              <a:rPr lang="fa-IR" sz="1200" dirty="0">
                <a:latin typeface="Vazir" panose="020B0603030804020204" pitchFamily="34" charset="-78"/>
                <a:cs typeface="Vazir" panose="020B0603030804020204" pitchFamily="34" charset="-78"/>
              </a:rPr>
              <a:t>ن</a:t>
            </a:r>
            <a:r>
              <a:rPr lang="ar-SA" sz="1200" dirty="0">
                <a:latin typeface="Vazir" panose="020B0603030804020204" pitchFamily="34" charset="-78"/>
                <a:cs typeface="Vazir" panose="020B0603030804020204" pitchFamily="34" charset="-78"/>
              </a:rPr>
              <a:t>باده زده، تمیز و عاری از آلودگی شود</a:t>
            </a:r>
            <a:r>
              <a:rPr lang="en-US" sz="1200" dirty="0">
                <a:latin typeface="Vazir" panose="020B0603030804020204" pitchFamily="34" charset="-78"/>
                <a:cs typeface="Vazir" panose="020B0603030804020204" pitchFamily="34" charset="-78"/>
              </a:rPr>
              <a:t>.</a:t>
            </a:r>
          </a:p>
        </p:txBody>
      </p:sp>
      <p:sp>
        <p:nvSpPr>
          <p:cNvPr id="9" name="TextBox 8">
            <a:extLst>
              <a:ext uri="{FF2B5EF4-FFF2-40B4-BE49-F238E27FC236}">
                <a16:creationId xmlns:a16="http://schemas.microsoft.com/office/drawing/2014/main" id="{458BC4F5-40A2-A351-70A0-AF33C49BD746}"/>
              </a:ext>
            </a:extLst>
          </p:cNvPr>
          <p:cNvSpPr txBox="1"/>
          <p:nvPr/>
        </p:nvSpPr>
        <p:spPr>
          <a:xfrm>
            <a:off x="5211127" y="1028870"/>
            <a:ext cx="4493988" cy="1846659"/>
          </a:xfrm>
          <a:prstGeom prst="rect">
            <a:avLst/>
          </a:prstGeom>
          <a:noFill/>
        </p:spPr>
        <p:txBody>
          <a:bodyPr wrap="square">
            <a:spAutoFit/>
          </a:bodyPr>
          <a:lstStyle/>
          <a:p>
            <a:pPr algn="r" rtl="1">
              <a:spcBef>
                <a:spcPts val="600"/>
              </a:spcBef>
            </a:pPr>
            <a:r>
              <a:rPr lang="en-US" sz="1200"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مزایا</a:t>
            </a:r>
            <a:endParaRPr lang="fa-IR" sz="1200" b="1"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 بسیار بالا در برابر خوردگی</a:t>
            </a:r>
            <a:endParaRPr lang="en-US" sz="1200"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چسبندگی عالی به فلز (توسط لایه زینک و اپوکسی)</a:t>
            </a:r>
            <a:endParaRPr lang="en-US" sz="1200"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ایجاد حفاظت کاتدی (</a:t>
            </a:r>
            <a:r>
              <a:rPr lang="en-US" sz="1200" dirty="0">
                <a:latin typeface="Vazir" panose="020B0603030804020204" pitchFamily="34" charset="-78"/>
                <a:cs typeface="Vazir" panose="020B0603030804020204" pitchFamily="34" charset="-78"/>
              </a:rPr>
              <a:t>Galvanic Protection</a:t>
            </a:r>
            <a:r>
              <a:rPr lang="fa-IR" sz="1200" dirty="0">
                <a:latin typeface="Vazir" panose="020B0603030804020204" pitchFamily="34" charset="-78"/>
                <a:cs typeface="Vazir" panose="020B0603030804020204" pitchFamily="34" charset="-78"/>
              </a:rPr>
              <a:t>)</a:t>
            </a:r>
            <a:endParaRPr lang="en-US" sz="1200"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 در برابر شرایط جوی و صنعتی سخت</a:t>
            </a:r>
            <a:endParaRPr lang="en-US" sz="1200"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سازگار با انواع تاپ‌کوت‌ها (</a:t>
            </a:r>
            <a:r>
              <a:rPr lang="en-US" sz="1200" dirty="0">
                <a:latin typeface="Vazir" panose="020B0603030804020204" pitchFamily="34" charset="-78"/>
                <a:cs typeface="Vazir" panose="020B0603030804020204" pitchFamily="34" charset="-78"/>
              </a:rPr>
              <a:t>Epoxy, PU, Alkyd, </a:t>
            </a:r>
            <a:r>
              <a:rPr lang="en-US" sz="1200" dirty="0" err="1">
                <a:latin typeface="Vazir" panose="020B0603030804020204" pitchFamily="34" charset="-78"/>
                <a:cs typeface="Vazir" panose="020B0603030804020204" pitchFamily="34" charset="-78"/>
              </a:rPr>
              <a:t>etc</a:t>
            </a:r>
            <a:r>
              <a:rPr lang="fa-IR" sz="1200" dirty="0">
                <a:latin typeface="Vazir" panose="020B0603030804020204" pitchFamily="34" charset="-78"/>
                <a:cs typeface="Vazir" panose="020B0603030804020204" pitchFamily="34" charset="-78"/>
              </a:rPr>
              <a:t>)</a:t>
            </a:r>
            <a:endParaRPr lang="en-US" sz="1200" dirty="0">
              <a:latin typeface="Vazir" panose="020B0603030804020204" pitchFamily="34" charset="-78"/>
              <a:cs typeface="Vazir" panose="020B0603030804020204" pitchFamily="34" charset="-78"/>
            </a:endParaRPr>
          </a:p>
          <a:p>
            <a:pPr marL="401638" lvl="0" indent="-285750" algn="r"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 عالی در برابر نفت، سوخت و مواد شیمیایی ملایم</a:t>
            </a:r>
            <a:endParaRPr lang="en-US" sz="1200" dirty="0">
              <a:latin typeface="Vazir" panose="020B0603030804020204" pitchFamily="34" charset="-78"/>
              <a:cs typeface="Vazir" panose="020B0603030804020204" pitchFamily="34" charset="-78"/>
            </a:endParaRPr>
          </a:p>
        </p:txBody>
      </p:sp>
      <p:sp>
        <p:nvSpPr>
          <p:cNvPr id="11" name="TextBox 10">
            <a:extLst>
              <a:ext uri="{FF2B5EF4-FFF2-40B4-BE49-F238E27FC236}">
                <a16:creationId xmlns:a16="http://schemas.microsoft.com/office/drawing/2014/main" id="{E9DE52B2-64D7-9370-0FAC-069A3C8E7D87}"/>
              </a:ext>
            </a:extLst>
          </p:cNvPr>
          <p:cNvSpPr txBox="1"/>
          <p:nvPr/>
        </p:nvSpPr>
        <p:spPr>
          <a:xfrm>
            <a:off x="1864729" y="6206070"/>
            <a:ext cx="7155182" cy="338554"/>
          </a:xfrm>
          <a:prstGeom prst="rect">
            <a:avLst/>
          </a:prstGeom>
          <a:noFill/>
        </p:spPr>
        <p:txBody>
          <a:bodyPr wrap="square">
            <a:spAutoFit/>
          </a:bodyPr>
          <a:lstStyle/>
          <a:p>
            <a:pPr algn="just" rtl="1"/>
            <a:r>
              <a:rPr lang="fa-IR" sz="1600" b="1" dirty="0">
                <a:latin typeface="Vazir" panose="020B0603030804020204" pitchFamily="34" charset="-78"/>
                <a:cs typeface="Vazir" panose="020B0603030804020204" pitchFamily="34" charset="-78"/>
              </a:rPr>
              <a:t>در صورت درخواست مشتری به نسبت اختلاط 13 الی 60 درصد قابل تولید می باشد</a:t>
            </a:r>
            <a:endParaRPr lang="en-US" sz="1600" b="1" dirty="0"/>
          </a:p>
        </p:txBody>
      </p:sp>
      <p:graphicFrame>
        <p:nvGraphicFramePr>
          <p:cNvPr id="5" name="Table 4">
            <a:extLst>
              <a:ext uri="{FF2B5EF4-FFF2-40B4-BE49-F238E27FC236}">
                <a16:creationId xmlns:a16="http://schemas.microsoft.com/office/drawing/2014/main" id="{758AA390-4D1A-4003-5193-655E3A104920}"/>
              </a:ext>
            </a:extLst>
          </p:cNvPr>
          <p:cNvGraphicFramePr>
            <a:graphicFrameLocks noGrp="1"/>
          </p:cNvGraphicFramePr>
          <p:nvPr>
            <p:extLst>
              <p:ext uri="{D42A27DB-BD31-4B8C-83A1-F6EECF244321}">
                <p14:modId xmlns:p14="http://schemas.microsoft.com/office/powerpoint/2010/main" val="1356231026"/>
              </p:ext>
            </p:extLst>
          </p:nvPr>
        </p:nvGraphicFramePr>
        <p:xfrm>
          <a:off x="3824514" y="3372016"/>
          <a:ext cx="5694909" cy="2734056"/>
        </p:xfrm>
        <a:graphic>
          <a:graphicData uri="http://schemas.openxmlformats.org/drawingml/2006/table">
            <a:tbl>
              <a:tblPr rtl="1" firstRow="1" firstCol="1" bandRow="1">
                <a:tableStyleId>{69012ECD-51FC-41F1-AA8D-1B2483CD663E}</a:tableStyleId>
              </a:tblPr>
              <a:tblGrid>
                <a:gridCol w="2574337">
                  <a:extLst>
                    <a:ext uri="{9D8B030D-6E8A-4147-A177-3AD203B41FA5}">
                      <a16:colId xmlns:a16="http://schemas.microsoft.com/office/drawing/2014/main" val="22310531"/>
                    </a:ext>
                  </a:extLst>
                </a:gridCol>
                <a:gridCol w="3120572">
                  <a:extLst>
                    <a:ext uri="{9D8B030D-6E8A-4147-A177-3AD203B41FA5}">
                      <a16:colId xmlns:a16="http://schemas.microsoft.com/office/drawing/2014/main" val="833398089"/>
                    </a:ext>
                  </a:extLst>
                </a:gridCol>
              </a:tblGrid>
              <a:tr h="216726">
                <a:tc>
                  <a:txBody>
                    <a:bodyPr/>
                    <a:lstStyle/>
                    <a:p>
                      <a:pPr algn="ctr" rtl="1">
                        <a:lnSpc>
                          <a:spcPct val="115000"/>
                        </a:lnSpc>
                        <a:spcAft>
                          <a:spcPts val="1000"/>
                        </a:spcAft>
                        <a:buNone/>
                      </a:pPr>
                      <a:r>
                        <a:rPr lang="fa-IR" sz="1300" dirty="0">
                          <a:effectLst/>
                          <a:latin typeface="Vazir" panose="020B0603030804020204" pitchFamily="34" charset="-78"/>
                          <a:cs typeface="Vazir" panose="020B0603030804020204" pitchFamily="34" charset="-78"/>
                        </a:rPr>
                        <a:t>ویژگی</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solidFill>
                      <a:srgbClr val="96A9B8"/>
                    </a:solidFill>
                  </a:tcPr>
                </a:tc>
                <a:tc>
                  <a:txBody>
                    <a:bodyPr/>
                    <a:lstStyle/>
                    <a:p>
                      <a:pPr algn="ctr" rtl="1">
                        <a:lnSpc>
                          <a:spcPct val="115000"/>
                        </a:lnSpc>
                        <a:spcAft>
                          <a:spcPts val="1000"/>
                        </a:spcAft>
                        <a:buNone/>
                      </a:pPr>
                      <a:r>
                        <a:rPr lang="fa-IR" sz="1300" dirty="0">
                          <a:effectLst/>
                          <a:latin typeface="Vazir" panose="020B0603030804020204" pitchFamily="34" charset="-78"/>
                          <a:cs typeface="Vazir" panose="020B0603030804020204" pitchFamily="34" charset="-78"/>
                        </a:rPr>
                        <a:t>توضحیات</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solidFill>
                      <a:srgbClr val="96A9B8"/>
                    </a:solidFill>
                  </a:tcPr>
                </a:tc>
                <a:extLst>
                  <a:ext uri="{0D108BD9-81ED-4DB2-BD59-A6C34878D82A}">
                    <a16:rowId xmlns:a16="http://schemas.microsoft.com/office/drawing/2014/main" val="1538233604"/>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نوع رزین</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اپوکسی دو جزئی با سخت‌کننده پلی‌آمید</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100691297"/>
                  </a:ext>
                </a:extLst>
              </a:tr>
              <a:tr h="216726">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فام</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زرد – سبز تا خاکستری</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46290545"/>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نسبت اختلاط (</a:t>
                      </a:r>
                      <a:r>
                        <a:rPr lang="en-US" sz="1300">
                          <a:effectLst/>
                          <a:latin typeface="Vazir" panose="020B0603030804020204" pitchFamily="34" charset="-78"/>
                          <a:cs typeface="Vazir" panose="020B0603030804020204" pitchFamily="34" charset="-78"/>
                        </a:rPr>
                        <a:t>A:B</a:t>
                      </a:r>
                      <a:r>
                        <a:rPr lang="fa-IR" sz="1300">
                          <a:effectLst/>
                          <a:latin typeface="Vazir" panose="020B0603030804020204" pitchFamily="34" charset="-78"/>
                          <a:cs typeface="Vazir" panose="020B0603030804020204" pitchFamily="34" charset="-78"/>
                        </a:rPr>
                        <a:t> وزنی)</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100/30 </a:t>
                      </a:r>
                      <a:r>
                        <a:rPr lang="en-US" sz="1300" dirty="0">
                          <a:effectLst/>
                          <a:latin typeface="Vazir" panose="020B0603030804020204" pitchFamily="34" charset="-78"/>
                          <a:cs typeface="Vazir" panose="020B0603030804020204" pitchFamily="34" charset="-78"/>
                        </a:rPr>
                        <a:t> </a:t>
                      </a:r>
                      <a:r>
                        <a:rPr lang="fa-IR" sz="1300" dirty="0">
                          <a:effectLst/>
                          <a:latin typeface="Vazir" panose="020B0603030804020204" pitchFamily="34" charset="-78"/>
                          <a:cs typeface="Vazir" panose="020B0603030804020204" pitchFamily="34" charset="-78"/>
                        </a:rPr>
                        <a:t>قابل سفارشی سازی برحسب نیاز</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3557262"/>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درصد جامد حجمی</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حدود 60 ± 3 %</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929403245"/>
                  </a:ext>
                </a:extLst>
              </a:tr>
              <a:tr h="216726">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وزن مخصوص مخلوط</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حدود 2.4 ± 0.1 </a:t>
                      </a:r>
                      <a:r>
                        <a:rPr lang="en-US" sz="1300">
                          <a:effectLst/>
                          <a:latin typeface="Vazir" panose="020B0603030804020204" pitchFamily="34" charset="-78"/>
                          <a:cs typeface="Vazir" panose="020B0603030804020204" pitchFamily="34" charset="-78"/>
                        </a:rPr>
                        <a:t>g/cm³</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760298021"/>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زمان کارپذیری (</a:t>
                      </a:r>
                      <a:r>
                        <a:rPr lang="en-US" sz="1300">
                          <a:effectLst/>
                          <a:latin typeface="Vazir" panose="020B0603030804020204" pitchFamily="34" charset="-78"/>
                          <a:cs typeface="Vazir" panose="020B0603030804020204" pitchFamily="34" charset="-78"/>
                        </a:rPr>
                        <a:t>Pot Life</a:t>
                      </a:r>
                      <a:r>
                        <a:rPr lang="fa-IR" sz="1300">
                          <a:effectLst/>
                          <a:latin typeface="Vazir" panose="020B0603030804020204" pitchFamily="34" charset="-78"/>
                          <a:cs typeface="Vazir" panose="020B0603030804020204" pitchFamily="34" charset="-78"/>
                        </a:rPr>
                        <a:t> در 25°</a:t>
                      </a:r>
                      <a:r>
                        <a:rPr lang="en-US" sz="1300">
                          <a:effectLst/>
                          <a:latin typeface="Vazir" panose="020B0603030804020204" pitchFamily="34" charset="-78"/>
                          <a:cs typeface="Vazir" panose="020B0603030804020204" pitchFamily="34" charset="-78"/>
                        </a:rPr>
                        <a:t>C</a:t>
                      </a:r>
                      <a:r>
                        <a:rPr lang="fa-IR" sz="1300">
                          <a:effectLst/>
                          <a:latin typeface="Vazir" panose="020B0603030804020204" pitchFamily="34" charset="-78"/>
                          <a:cs typeface="Vazir" panose="020B0603030804020204" pitchFamily="34" charset="-78"/>
                        </a:rPr>
                        <a:t>)</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حدود 6 ساعت</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709252"/>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زمان خشک در دمای 25°</a:t>
                      </a:r>
                      <a:r>
                        <a:rPr lang="en-US" sz="1300">
                          <a:effectLst/>
                          <a:latin typeface="Vazir" panose="020B0603030804020204" pitchFamily="34" charset="-78"/>
                          <a:cs typeface="Vazir" panose="020B0603030804020204" pitchFamily="34" charset="-78"/>
                        </a:rPr>
                        <a:t>C</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سطحی: 1 ساعت / عمقی: 6 ساعت</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290499753"/>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زمان قابل رویه‌گذاری</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8 تا 24 ساعت</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380089740"/>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ضخامت فیلم خشک پیشنهادی</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75–125 میکرون در هر لایه</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954988918"/>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درخشندگی (</a:t>
                      </a:r>
                      <a:r>
                        <a:rPr lang="en-US" sz="1300">
                          <a:effectLst/>
                          <a:latin typeface="Vazir" panose="020B0603030804020204" pitchFamily="34" charset="-78"/>
                          <a:cs typeface="Vazir" panose="020B0603030804020204" pitchFamily="34" charset="-78"/>
                        </a:rPr>
                        <a:t>Gloss</a:t>
                      </a:r>
                      <a:r>
                        <a:rPr lang="fa-IR" sz="1300">
                          <a:effectLst/>
                          <a:latin typeface="Vazir" panose="020B0603030804020204" pitchFamily="34" charset="-78"/>
                          <a:cs typeface="Vazir" panose="020B0603030804020204" pitchFamily="34" charset="-78"/>
                        </a:rPr>
                        <a:t>)</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نیمه‌مات تا مات</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930105428"/>
                  </a:ext>
                </a:extLst>
              </a:tr>
              <a:tr h="216726">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مقاومت دما</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تا</a:t>
                      </a:r>
                      <a:r>
                        <a:rPr lang="en-US" sz="1300" dirty="0">
                          <a:effectLst/>
                          <a:latin typeface="Vazir" panose="020B0603030804020204" pitchFamily="34" charset="-78"/>
                          <a:cs typeface="Vazir" panose="020B0603030804020204" pitchFamily="34" charset="-78"/>
                        </a:rPr>
                        <a:t> </a:t>
                      </a:r>
                      <a:r>
                        <a:rPr lang="fa-IR" sz="1300" dirty="0">
                          <a:effectLst/>
                          <a:latin typeface="Vazir" panose="020B0603030804020204" pitchFamily="34" charset="-78"/>
                          <a:cs typeface="Vazir" panose="020B0603030804020204" pitchFamily="34" charset="-78"/>
                        </a:rPr>
                        <a:t>°</a:t>
                      </a:r>
                      <a:r>
                        <a:rPr lang="en-US" sz="1300" dirty="0">
                          <a:effectLst/>
                          <a:latin typeface="Vazir" panose="020B0603030804020204" pitchFamily="34" charset="-78"/>
                          <a:cs typeface="Vazir" panose="020B0603030804020204" pitchFamily="34" charset="-78"/>
                        </a:rPr>
                        <a:t> C</a:t>
                      </a:r>
                      <a:r>
                        <a:rPr lang="fa-IR" sz="1300" dirty="0">
                          <a:effectLst/>
                          <a:latin typeface="Vazir" panose="020B0603030804020204" pitchFamily="34" charset="-78"/>
                          <a:cs typeface="Vazir" panose="020B0603030804020204" pitchFamily="34" charset="-78"/>
                        </a:rPr>
                        <a:t>120 مداوم</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255317105"/>
                  </a:ext>
                </a:extLst>
              </a:tr>
            </a:tbl>
          </a:graphicData>
        </a:graphic>
      </p:graphicFrame>
      <p:pic>
        <p:nvPicPr>
          <p:cNvPr id="3" name="Picture 2">
            <a:extLst>
              <a:ext uri="{FF2B5EF4-FFF2-40B4-BE49-F238E27FC236}">
                <a16:creationId xmlns:a16="http://schemas.microsoft.com/office/drawing/2014/main" id="{30E7BC39-4B1D-61F4-F4B6-4F43494EBD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978" y="3106277"/>
            <a:ext cx="2951494" cy="2999795"/>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DE6BEBD0-5B11-733F-1087-CC0469BF4719}"/>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15</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13837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480CC-ABA0-6EE7-B019-35882F82C55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4F292D7-BFE1-2A6A-C9C2-F7B698C7FCB4}"/>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اپوکسی </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MIO</a:t>
            </a:r>
          </a:p>
        </p:txBody>
      </p:sp>
      <p:sp>
        <p:nvSpPr>
          <p:cNvPr id="6" name="TextBox 5">
            <a:extLst>
              <a:ext uri="{FF2B5EF4-FFF2-40B4-BE49-F238E27FC236}">
                <a16:creationId xmlns:a16="http://schemas.microsoft.com/office/drawing/2014/main" id="{CC3F2068-9FB0-CD4D-C87F-AA3E7AEA61C9}"/>
              </a:ext>
            </a:extLst>
          </p:cNvPr>
          <p:cNvSpPr txBox="1"/>
          <p:nvPr/>
        </p:nvSpPr>
        <p:spPr>
          <a:xfrm>
            <a:off x="2648855" y="327542"/>
            <a:ext cx="1812309" cy="461665"/>
          </a:xfrm>
          <a:prstGeom prst="rect">
            <a:avLst/>
          </a:prstGeom>
          <a:noFill/>
        </p:spPr>
        <p:txBody>
          <a:bodyPr wrap="square" rtlCol="0">
            <a:spAutoFit/>
          </a:bodyPr>
          <a:lstStyle/>
          <a:p>
            <a:pPr algn="just" rtl="1"/>
            <a:r>
              <a:rPr lang="en-US" sz="2400" b="1" dirty="0">
                <a:solidFill>
                  <a:schemeClr val="bg1"/>
                </a:solidFill>
                <a:latin typeface="Vazir" panose="020B0603030804020204" pitchFamily="34" charset="-78"/>
                <a:cs typeface="Vazir" panose="020B0603030804020204" pitchFamily="34" charset="-78"/>
              </a:rPr>
              <a:t>UNI-M100</a:t>
            </a:r>
          </a:p>
        </p:txBody>
      </p:sp>
      <p:sp>
        <p:nvSpPr>
          <p:cNvPr id="11" name="TextBox 10">
            <a:extLst>
              <a:ext uri="{FF2B5EF4-FFF2-40B4-BE49-F238E27FC236}">
                <a16:creationId xmlns:a16="http://schemas.microsoft.com/office/drawing/2014/main" id="{1CCA3093-CF8D-1B19-E803-28D962A31FD6}"/>
              </a:ext>
            </a:extLst>
          </p:cNvPr>
          <p:cNvSpPr txBox="1"/>
          <p:nvPr/>
        </p:nvSpPr>
        <p:spPr>
          <a:xfrm>
            <a:off x="2446020" y="6202072"/>
            <a:ext cx="7155182"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اسپری</a:t>
            </a:r>
            <a:r>
              <a:rPr lang="fa-IR" sz="1600" b="1" dirty="0">
                <a:latin typeface="Vazir" panose="020B0603030804020204" pitchFamily="34" charset="-78"/>
                <a:cs typeface="Vazir" panose="020B0603030804020204" pitchFamily="34" charset="-78"/>
              </a:rPr>
              <a:t> بدون هوا</a:t>
            </a:r>
            <a:endParaRPr lang="en-US" sz="1600" b="1" dirty="0"/>
          </a:p>
        </p:txBody>
      </p:sp>
      <p:sp>
        <p:nvSpPr>
          <p:cNvPr id="13" name="TextBox 12">
            <a:extLst>
              <a:ext uri="{FF2B5EF4-FFF2-40B4-BE49-F238E27FC236}">
                <a16:creationId xmlns:a16="http://schemas.microsoft.com/office/drawing/2014/main" id="{03AFFEB7-FFF1-11E0-6991-F25C35C6A8B4}"/>
              </a:ext>
            </a:extLst>
          </p:cNvPr>
          <p:cNvSpPr txBox="1"/>
          <p:nvPr/>
        </p:nvSpPr>
        <p:spPr>
          <a:xfrm>
            <a:off x="360218" y="947813"/>
            <a:ext cx="9344897" cy="3250890"/>
          </a:xfrm>
          <a:prstGeom prst="rect">
            <a:avLst/>
          </a:prstGeom>
          <a:noFill/>
        </p:spPr>
        <p:txBody>
          <a:bodyPr wrap="square">
            <a:spAutoFit/>
          </a:bodyPr>
          <a:lstStyle/>
          <a:p>
            <a:pPr algn="just" rtl="1">
              <a:lnSpc>
                <a:spcPct val="200000"/>
              </a:lnSpc>
            </a:pPr>
            <a:r>
              <a:rPr lang="fa-IR" sz="1400" dirty="0">
                <a:latin typeface="Vazir" panose="020B0603030804020204" pitchFamily="34" charset="-78"/>
                <a:cs typeface="Vazir" panose="020B0603030804020204" pitchFamily="34" charset="-78"/>
              </a:rPr>
              <a:t>در پوشش‌های صنعتی، رنگ اپوکسی</a:t>
            </a:r>
            <a:r>
              <a:rPr lang="en-US" sz="1400" dirty="0">
                <a:latin typeface="Vazir" panose="020B0603030804020204" pitchFamily="34" charset="-78"/>
                <a:cs typeface="Vazir" panose="020B0603030804020204" pitchFamily="34" charset="-78"/>
              </a:rPr>
              <a:t>MIO </a:t>
            </a:r>
            <a:r>
              <a:rPr lang="fa-IR" sz="1400" dirty="0">
                <a:latin typeface="Vazir" panose="020B0603030804020204" pitchFamily="34" charset="-78"/>
                <a:cs typeface="Vazir" panose="020B0603030804020204" pitchFamily="34" charset="-78"/>
              </a:rPr>
              <a:t>یکی از رایج‌ترین انتخاب‌ها برای لایه میانی سیستم‌های ضدخوردگی سازه‌های فلزی است. این لایه معمولا پس از پرایمر </a:t>
            </a:r>
            <a:r>
              <a:rPr lang="en-US" sz="1400" dirty="0">
                <a:latin typeface="Vazir" panose="020B0603030804020204" pitchFamily="34" charset="-78"/>
                <a:cs typeface="Vazir" panose="020B0603030804020204" pitchFamily="34" charset="-78"/>
              </a:rPr>
              <a:t>Zinc Rich Epoxy</a:t>
            </a:r>
            <a:r>
              <a:rPr lang="fa-IR" sz="1400" dirty="0">
                <a:latin typeface="Vazir" panose="020B0603030804020204" pitchFamily="34" charset="-78"/>
                <a:cs typeface="Vazir" panose="020B0603030804020204" pitchFamily="34" charset="-78"/>
              </a:rPr>
              <a:t> و پیش از لایه نهایی پلی‌یورتان اسپری می‌شود.</a:t>
            </a:r>
          </a:p>
          <a:p>
            <a:pPr algn="just" rtl="1">
              <a:lnSpc>
                <a:spcPct val="150000"/>
              </a:lnSpc>
            </a:pPr>
            <a:r>
              <a:rPr lang="en-US" sz="1400" dirty="0">
                <a:latin typeface="Vazir" panose="020B0603030804020204" pitchFamily="34" charset="-78"/>
                <a:cs typeface="Vazir" panose="020B0603030804020204" pitchFamily="34" charset="-78"/>
              </a:rPr>
              <a:t> </a:t>
            </a:r>
            <a:r>
              <a:rPr lang="ar-SA" sz="1400" b="1" dirty="0">
                <a:latin typeface="Vazir" panose="020B0603030804020204" pitchFamily="34" charset="-78"/>
                <a:cs typeface="Vazir" panose="020B0603030804020204" pitchFamily="34" charset="-78"/>
              </a:rPr>
              <a:t>کاربردهای صنعتی</a:t>
            </a:r>
            <a:endParaRPr lang="en-US" sz="1400" dirty="0">
              <a:latin typeface="Vazir" panose="020B0603030804020204" pitchFamily="34" charset="-78"/>
              <a:cs typeface="Vazir" panose="020B0603030804020204" pitchFamily="34" charset="-78"/>
            </a:endParaRPr>
          </a:p>
          <a:p>
            <a:pPr marL="285750" lvl="0" indent="-285750" algn="just" rtl="1">
              <a:lnSpc>
                <a:spcPct val="150000"/>
              </a:lnSpc>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مخازن ذخیره سازی:  آب </a:t>
            </a:r>
            <a:r>
              <a:rPr lang="fa-IR" sz="1400" dirty="0">
                <a:latin typeface="Vazir" panose="020B0603030804020204" pitchFamily="34" charset="-78"/>
                <a:cs typeface="Vazir" panose="020B0603030804020204" pitchFamily="34" charset="-78"/>
              </a:rPr>
              <a:t>-</a:t>
            </a:r>
            <a:r>
              <a:rPr lang="ar-SA" sz="1400" dirty="0">
                <a:latin typeface="Vazir" panose="020B0603030804020204" pitchFamily="34" charset="-78"/>
                <a:cs typeface="Vazir" panose="020B0603030804020204" pitchFamily="34" charset="-78"/>
              </a:rPr>
              <a:t> نفت - مواد شیمیایی.</a:t>
            </a:r>
            <a:endParaRPr lang="en-US" sz="1400" dirty="0">
              <a:latin typeface="Vazir" panose="020B0603030804020204" pitchFamily="34" charset="-78"/>
              <a:cs typeface="Vazir" panose="020B0603030804020204" pitchFamily="34" charset="-78"/>
            </a:endParaRPr>
          </a:p>
          <a:p>
            <a:pPr marL="285750" lvl="0" indent="-285750" algn="just" rtl="1">
              <a:lnSpc>
                <a:spcPct val="150000"/>
              </a:lnSpc>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خطوط لوله: صنایع نفت، گاز و پتروشیمی زیرزمینی و سطحی- تجهیزات پالایشگاهی</a:t>
            </a:r>
            <a:r>
              <a:rPr lang="en-US" sz="1400" dirty="0">
                <a:latin typeface="Vazir" panose="020B0603030804020204" pitchFamily="34" charset="-78"/>
                <a:cs typeface="Vazir" panose="020B0603030804020204" pitchFamily="34" charset="-78"/>
              </a:rPr>
              <a:t>.</a:t>
            </a:r>
          </a:p>
          <a:p>
            <a:pPr marL="285750" lvl="0" indent="-285750" algn="just" rtl="1">
              <a:lnSpc>
                <a:spcPct val="150000"/>
              </a:lnSpc>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صنایع نیروگاهی و پایدار: سازه ها و دکل های انتقال نیرو - تابلوهای برق - تجهیزات - ژنراتورها</a:t>
            </a:r>
            <a:r>
              <a:rPr lang="en-US" sz="1400" dirty="0">
                <a:latin typeface="Vazir" panose="020B0603030804020204" pitchFamily="34" charset="-78"/>
                <a:cs typeface="Vazir" panose="020B0603030804020204" pitchFamily="34" charset="-78"/>
              </a:rPr>
              <a:t>.</a:t>
            </a:r>
          </a:p>
          <a:p>
            <a:pPr marL="285750" lvl="0" indent="-285750" algn="just" rtl="1">
              <a:lnSpc>
                <a:spcPct val="150000"/>
              </a:lnSpc>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پل ها و سازه های فلزی: پله </a:t>
            </a:r>
            <a:r>
              <a:rPr lang="fa-IR" sz="1400" dirty="0">
                <a:latin typeface="Vazir" panose="020B0603030804020204" pitchFamily="34" charset="-78"/>
                <a:cs typeface="Vazir" panose="020B0603030804020204" pitchFamily="34" charset="-78"/>
              </a:rPr>
              <a:t>ه</a:t>
            </a:r>
            <a:r>
              <a:rPr lang="ar-SA" sz="1400" dirty="0">
                <a:latin typeface="Vazir" panose="020B0603030804020204" pitchFamily="34" charset="-78"/>
                <a:cs typeface="Vazir" panose="020B0603030804020204" pitchFamily="34" charset="-78"/>
              </a:rPr>
              <a:t>ای عابر پیاده -  سازه های راه آهن و جاده ای</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سازه های فولادی و  ساختمانی.</a:t>
            </a:r>
            <a:endParaRPr lang="en-US" sz="1400" dirty="0">
              <a:latin typeface="Vazir" panose="020B0603030804020204" pitchFamily="34" charset="-78"/>
              <a:cs typeface="Vazir" panose="020B0603030804020204" pitchFamily="34" charset="-78"/>
            </a:endParaRPr>
          </a:p>
          <a:p>
            <a:pPr marL="285750" lvl="0" indent="-285750" algn="just" rtl="1">
              <a:lnSpc>
                <a:spcPct val="150000"/>
              </a:lnSpc>
              <a:spcBef>
                <a:spcPts val="600"/>
              </a:spcBef>
              <a:buFont typeface="Wingdings" panose="05000000000000000000" pitchFamily="2" charset="2"/>
              <a:buChar char="v"/>
            </a:pPr>
            <a:r>
              <a:rPr lang="ar-SA" sz="1400" dirty="0">
                <a:latin typeface="Vazir" panose="020B0603030804020204" pitchFamily="34" charset="-78"/>
                <a:cs typeface="Vazir" panose="020B0603030804020204" pitchFamily="34" charset="-78"/>
              </a:rPr>
              <a:t>صنایع دریایی و کشتی سازی: بدنه کشتی ها - مخازن قسمت های داخلی و خارجی شناورها</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اسکله ها</a:t>
            </a:r>
            <a:r>
              <a:rPr lang="fa-IR" sz="1400" dirty="0">
                <a:latin typeface="Vazir" panose="020B0603030804020204" pitchFamily="34" charset="-78"/>
                <a:cs typeface="Vazir" panose="020B0603030804020204" pitchFamily="34" charset="-78"/>
              </a:rPr>
              <a:t> </a:t>
            </a:r>
            <a:r>
              <a:rPr lang="ar-SA" sz="1400" dirty="0">
                <a:latin typeface="Vazir" panose="020B0603030804020204" pitchFamily="34" charset="-78"/>
                <a:cs typeface="Vazir" panose="020B0603030804020204" pitchFamily="34" charset="-78"/>
              </a:rPr>
              <a:t>- سکوهای دریایی</a:t>
            </a:r>
            <a:endParaRPr lang="en-US" sz="1400" dirty="0">
              <a:latin typeface="Vazir" panose="020B0603030804020204" pitchFamily="34" charset="-78"/>
              <a:cs typeface="Vazir" panose="020B0603030804020204" pitchFamily="34" charset="-78"/>
            </a:endParaRPr>
          </a:p>
        </p:txBody>
      </p:sp>
      <p:sp>
        <p:nvSpPr>
          <p:cNvPr id="3" name="TextBox 2">
            <a:extLst>
              <a:ext uri="{FF2B5EF4-FFF2-40B4-BE49-F238E27FC236}">
                <a16:creationId xmlns:a16="http://schemas.microsoft.com/office/drawing/2014/main" id="{81572A7E-6895-F19D-C2F8-E10942468C94}"/>
              </a:ext>
            </a:extLst>
          </p:cNvPr>
          <p:cNvSpPr txBox="1"/>
          <p:nvPr/>
        </p:nvSpPr>
        <p:spPr>
          <a:xfrm>
            <a:off x="2648855" y="4353832"/>
            <a:ext cx="7056260" cy="711733"/>
          </a:xfrm>
          <a:prstGeom prst="rect">
            <a:avLst/>
          </a:prstGeom>
          <a:noFill/>
        </p:spPr>
        <p:txBody>
          <a:bodyPr wrap="square">
            <a:spAutoFit/>
          </a:bodyPr>
          <a:lstStyle/>
          <a:p>
            <a:pPr lvl="0" algn="just" rtl="1">
              <a:lnSpc>
                <a:spcPct val="150000"/>
              </a:lnSpc>
              <a:spcAft>
                <a:spcPts val="800"/>
              </a:spcAft>
              <a:tabLst>
                <a:tab pos="457200" algn="l"/>
              </a:tabLst>
            </a:pPr>
            <a:r>
              <a:rPr lang="fa-IR" sz="1400" b="1" kern="100" dirty="0">
                <a:effectLst/>
                <a:latin typeface="Vazir" panose="020B0603030804020204" pitchFamily="34" charset="-78"/>
                <a:ea typeface="Calibri" panose="020F0502020204030204" pitchFamily="34" charset="0"/>
                <a:cs typeface="Vazir" panose="020B0603030804020204" pitchFamily="34" charset="-78"/>
              </a:rPr>
              <a:t>اختلاط دقیق:</a:t>
            </a:r>
            <a:r>
              <a:rPr lang="fa-IR" sz="1400" kern="100" dirty="0">
                <a:effectLst/>
                <a:latin typeface="Vazir" panose="020B0603030804020204" pitchFamily="34" charset="-78"/>
                <a:ea typeface="Calibri" panose="020F0502020204030204" pitchFamily="34" charset="0"/>
                <a:cs typeface="Vazir" panose="020B0603030804020204" pitchFamily="34" charset="-78"/>
              </a:rPr>
              <a:t> نسبت اختلاط رزین و هاردنر باید دقیقاً طبق دستورالعمل رعایت شود. عدم رعایت این نسبت باعث عدم پخت صحیح و کاهش کارایی می‌شود.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p:txBody>
      </p:sp>
      <p:pic>
        <p:nvPicPr>
          <p:cNvPr id="8" name="Picture 7">
            <a:extLst>
              <a:ext uri="{FF2B5EF4-FFF2-40B4-BE49-F238E27FC236}">
                <a16:creationId xmlns:a16="http://schemas.microsoft.com/office/drawing/2014/main" id="{C0623BFA-42E7-9A94-53E5-023C0B262196}"/>
              </a:ext>
            </a:extLst>
          </p:cNvPr>
          <p:cNvPicPr>
            <a:picLocks noChangeAspect="1"/>
          </p:cNvPicPr>
          <p:nvPr/>
        </p:nvPicPr>
        <p:blipFill>
          <a:blip r:embed="rId2">
            <a:extLst>
              <a:ext uri="{28A0092B-C50C-407E-A947-70E740481C1C}">
                <a14:useLocalDpi xmlns:a14="http://schemas.microsoft.com/office/drawing/2010/main" val="0"/>
              </a:ext>
            </a:extLst>
          </a:blip>
          <a:srcRect l="24423" t="16263" r="24917" b="13820"/>
          <a:stretch>
            <a:fillRect/>
          </a:stretch>
        </p:blipFill>
        <p:spPr>
          <a:xfrm>
            <a:off x="229293" y="4198703"/>
            <a:ext cx="2216727" cy="2341923"/>
          </a:xfrm>
          <a:prstGeom prst="rect">
            <a:avLst/>
          </a:prstGeom>
        </p:spPr>
      </p:pic>
      <p:graphicFrame>
        <p:nvGraphicFramePr>
          <p:cNvPr id="9" name="Object 8">
            <a:extLst>
              <a:ext uri="{FF2B5EF4-FFF2-40B4-BE49-F238E27FC236}">
                <a16:creationId xmlns:a16="http://schemas.microsoft.com/office/drawing/2014/main" id="{7619521C-7F14-24B1-804C-5F2191FC1865}"/>
              </a:ext>
            </a:extLst>
          </p:cNvPr>
          <p:cNvGraphicFramePr>
            <a:graphicFrameLocks noChangeAspect="1"/>
          </p:cNvGraphicFramePr>
          <p:nvPr>
            <p:extLst>
              <p:ext uri="{D42A27DB-BD31-4B8C-83A1-F6EECF244321}">
                <p14:modId xmlns:p14="http://schemas.microsoft.com/office/powerpoint/2010/main" val="3505133315"/>
              </p:ext>
            </p:extLst>
          </p:nvPr>
        </p:nvGraphicFramePr>
        <p:xfrm>
          <a:off x="2446020" y="5059535"/>
          <a:ext cx="1051405" cy="1435523"/>
        </p:xfrm>
        <a:graphic>
          <a:graphicData uri="http://schemas.openxmlformats.org/presentationml/2006/ole">
            <mc:AlternateContent xmlns:mc="http://schemas.openxmlformats.org/markup-compatibility/2006">
              <mc:Choice xmlns:v="urn:schemas-microsoft-com:vml" Requires="v">
                <p:oleObj r:id="rId3" imgW="11363547" imgH="15514811" progId="">
                  <p:embed/>
                </p:oleObj>
              </mc:Choice>
              <mc:Fallback>
                <p:oleObj r:id="rId3" imgW="11363547" imgH="15514811" progId="">
                  <p:embed/>
                  <p:pic>
                    <p:nvPicPr>
                      <p:cNvPr id="7" name="Object 6">
                        <a:extLst>
                          <a:ext uri="{FF2B5EF4-FFF2-40B4-BE49-F238E27FC236}">
                            <a16:creationId xmlns:a16="http://schemas.microsoft.com/office/drawing/2014/main" id="{EBC17469-18D6-4681-165A-A092A404B116}"/>
                          </a:ext>
                        </a:extLst>
                      </p:cNvPr>
                      <p:cNvPicPr/>
                      <p:nvPr/>
                    </p:nvPicPr>
                    <p:blipFill>
                      <a:blip r:embed="rId4"/>
                      <a:stretch>
                        <a:fillRect/>
                      </a:stretch>
                    </p:blipFill>
                    <p:spPr>
                      <a:xfrm>
                        <a:off x="2446020" y="5059535"/>
                        <a:ext cx="1051405" cy="1435523"/>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DA7A05DF-1C89-7C76-D901-B213AA49FC2E}"/>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16</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1395495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9569D-1072-59F9-BD36-D280AAF1C23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30CCE09-2448-FB69-E0E0-8D721A356D93}"/>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اپوکسی </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MIO</a:t>
            </a:r>
          </a:p>
        </p:txBody>
      </p:sp>
      <p:sp>
        <p:nvSpPr>
          <p:cNvPr id="6" name="TextBox 5">
            <a:extLst>
              <a:ext uri="{FF2B5EF4-FFF2-40B4-BE49-F238E27FC236}">
                <a16:creationId xmlns:a16="http://schemas.microsoft.com/office/drawing/2014/main" id="{DD45AEFE-78F4-2A25-3FDC-EF4AF83441A4}"/>
              </a:ext>
            </a:extLst>
          </p:cNvPr>
          <p:cNvSpPr txBox="1"/>
          <p:nvPr/>
        </p:nvSpPr>
        <p:spPr>
          <a:xfrm>
            <a:off x="2648855" y="359292"/>
            <a:ext cx="1646054" cy="461665"/>
          </a:xfrm>
          <a:prstGeom prst="rect">
            <a:avLst/>
          </a:prstGeom>
          <a:noFill/>
        </p:spPr>
        <p:txBody>
          <a:bodyPr wrap="square" rtlCol="0">
            <a:spAutoFit/>
          </a:bodyPr>
          <a:lstStyle/>
          <a:p>
            <a:pPr algn="just" rtl="1"/>
            <a:r>
              <a:rPr lang="en-US" sz="2400" b="1" dirty="0">
                <a:solidFill>
                  <a:schemeClr val="bg1"/>
                </a:solidFill>
                <a:latin typeface="Vazir" panose="020B0603030804020204" pitchFamily="34" charset="-78"/>
                <a:cs typeface="Vazir" panose="020B0603030804020204" pitchFamily="34" charset="-78"/>
              </a:rPr>
              <a:t>UNI-M100</a:t>
            </a:r>
          </a:p>
        </p:txBody>
      </p:sp>
      <p:sp>
        <p:nvSpPr>
          <p:cNvPr id="7" name="TextBox 6">
            <a:extLst>
              <a:ext uri="{FF2B5EF4-FFF2-40B4-BE49-F238E27FC236}">
                <a16:creationId xmlns:a16="http://schemas.microsoft.com/office/drawing/2014/main" id="{4FEE7484-7E32-65C0-C097-CC7081814661}"/>
              </a:ext>
            </a:extLst>
          </p:cNvPr>
          <p:cNvSpPr txBox="1"/>
          <p:nvPr/>
        </p:nvSpPr>
        <p:spPr>
          <a:xfrm>
            <a:off x="50800" y="917302"/>
            <a:ext cx="5391520" cy="1762021"/>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نکات اجرایی مهم</a:t>
            </a:r>
            <a:endParaRPr lang="fa-IR" sz="1200" b="1" dirty="0">
              <a:latin typeface="Vazir" panose="020B0603030804020204" pitchFamily="34" charset="-78"/>
              <a:cs typeface="Vazir" panose="020B0603030804020204" pitchFamily="34" charset="-78"/>
            </a:endParaRPr>
          </a:p>
          <a:p>
            <a:pPr marL="460375" lvl="0" indent="-285750" algn="just" rtl="1">
              <a:lnSpc>
                <a:spcPct val="150000"/>
              </a:lnSpc>
              <a:spcBef>
                <a:spcPts val="600"/>
              </a:spcBef>
              <a:buFont typeface="Arial" panose="020B0604020202020204" pitchFamily="34" charset="0"/>
              <a:buChar char="•"/>
            </a:pPr>
            <a:r>
              <a:rPr lang="ar-SA" sz="1200" dirty="0">
                <a:latin typeface="Vazir" panose="020B0603030804020204" pitchFamily="34" charset="-78"/>
                <a:cs typeface="Vazir" panose="020B0603030804020204" pitchFamily="34" charset="-78"/>
              </a:rPr>
              <a:t>سطح باید عاری از هرگونه گردوغبار، گریس، روغن و آلودگی باشد</a:t>
            </a:r>
            <a:endParaRPr lang="fa-IR" sz="1200" dirty="0">
              <a:latin typeface="Vazir" panose="020B0603030804020204" pitchFamily="34" charset="-78"/>
              <a:cs typeface="Vazir" panose="020B0603030804020204" pitchFamily="34" charset="-78"/>
            </a:endParaRPr>
          </a:p>
          <a:p>
            <a:pPr marL="460375" lvl="0" indent="-285750" algn="just" rtl="1">
              <a:lnSpc>
                <a:spcPct val="150000"/>
              </a:lnSpc>
              <a:spcBef>
                <a:spcPts val="600"/>
              </a:spcBef>
              <a:buFont typeface="Arial" panose="020B0604020202020204" pitchFamily="34" charset="0"/>
              <a:buChar char="•"/>
            </a:pPr>
            <a:r>
              <a:rPr lang="ar-SA" sz="1200" dirty="0">
                <a:latin typeface="Vazir" panose="020B0603030804020204" pitchFamily="34" charset="-78"/>
                <a:cs typeface="Vazir" panose="020B0603030804020204" pitchFamily="34" charset="-78"/>
              </a:rPr>
              <a:t> درجه آماده سازی باید حداقل 10 درجه سانتیگراد باشد</a:t>
            </a:r>
            <a:endParaRPr lang="fa-IR" sz="1200" dirty="0">
              <a:latin typeface="Vazir" panose="020B0603030804020204" pitchFamily="34" charset="-78"/>
              <a:cs typeface="Vazir" panose="020B0603030804020204" pitchFamily="34" charset="-78"/>
            </a:endParaRPr>
          </a:p>
          <a:p>
            <a:pPr marL="460375" lvl="0" indent="-285750" algn="just" rtl="1">
              <a:lnSpc>
                <a:spcPct val="150000"/>
              </a:lnSpc>
              <a:spcBef>
                <a:spcPts val="600"/>
              </a:spcBef>
              <a:buFont typeface="Arial" panose="020B0604020202020204" pitchFamily="34" charset="0"/>
              <a:buChar char="•"/>
            </a:pPr>
            <a:r>
              <a:rPr lang="ar-SA" sz="1200" dirty="0">
                <a:latin typeface="Vazir" panose="020B0603030804020204" pitchFamily="34" charset="-78"/>
                <a:cs typeface="Vazir" panose="020B0603030804020204" pitchFamily="34" charset="-78"/>
              </a:rPr>
              <a:t>از اعمال  رنگ در شرایط بارندگی ، وجود شبنم در سطح خود داری گردد</a:t>
            </a:r>
            <a:endParaRPr lang="fa-IR" sz="1200" dirty="0">
              <a:latin typeface="Vazir" panose="020B0603030804020204" pitchFamily="34" charset="-78"/>
              <a:cs typeface="Vazir" panose="020B0603030804020204" pitchFamily="34" charset="-78"/>
            </a:endParaRPr>
          </a:p>
          <a:p>
            <a:pPr marL="460375" indent="-285750" algn="just" rtl="1">
              <a:lnSpc>
                <a:spcPct val="150000"/>
              </a:lnSpc>
              <a:spcBef>
                <a:spcPts val="600"/>
              </a:spcBef>
              <a:buFont typeface="Arial" panose="020B0604020202020204" pitchFamily="34" charset="0"/>
              <a:buChar char="•"/>
            </a:pPr>
            <a:r>
              <a:rPr lang="ar-SA" sz="1200" dirty="0">
                <a:latin typeface="Vazir" panose="020B0603030804020204" pitchFamily="34" charset="-78"/>
                <a:cs typeface="Vazir" panose="020B0603030804020204" pitchFamily="34" charset="-78"/>
              </a:rPr>
              <a:t>حداکثر رطوبت مجاز جهت اعمال</a:t>
            </a:r>
            <a:r>
              <a:rPr lang="fa-IR" sz="1200" dirty="0">
                <a:latin typeface="Vazir" panose="020B0603030804020204" pitchFamily="34" charset="-78"/>
                <a:cs typeface="Vazir" panose="020B0603030804020204" pitchFamily="34" charset="-78"/>
              </a:rPr>
              <a:t> %</a:t>
            </a:r>
            <a:r>
              <a:rPr lang="en-US" sz="1200" dirty="0">
                <a:latin typeface="Vazir" panose="020B0603030804020204" pitchFamily="34" charset="-78"/>
                <a:cs typeface="Vazir" panose="020B0603030804020204" pitchFamily="34" charset="-78"/>
              </a:rPr>
              <a:t>30</a:t>
            </a:r>
            <a:r>
              <a:rPr lang="ar-SA" sz="1200" dirty="0">
                <a:latin typeface="Vazir" panose="020B0603030804020204" pitchFamily="34" charset="-78"/>
                <a:cs typeface="Vazir" panose="020B0603030804020204" pitchFamily="34" charset="-78"/>
              </a:rPr>
              <a:t> می‌باشد. </a:t>
            </a:r>
            <a:endParaRPr lang="fa-IR" sz="1200" dirty="0">
              <a:latin typeface="Vazir" panose="020B0603030804020204" pitchFamily="34" charset="-78"/>
              <a:cs typeface="Vazir" panose="020B0603030804020204" pitchFamily="34" charset="-78"/>
            </a:endParaRPr>
          </a:p>
        </p:txBody>
      </p:sp>
      <p:sp>
        <p:nvSpPr>
          <p:cNvPr id="9" name="TextBox 8">
            <a:extLst>
              <a:ext uri="{FF2B5EF4-FFF2-40B4-BE49-F238E27FC236}">
                <a16:creationId xmlns:a16="http://schemas.microsoft.com/office/drawing/2014/main" id="{94791F8A-DDB0-AE6A-88C0-1D202BB195DD}"/>
              </a:ext>
            </a:extLst>
          </p:cNvPr>
          <p:cNvSpPr txBox="1"/>
          <p:nvPr/>
        </p:nvSpPr>
        <p:spPr>
          <a:xfrm>
            <a:off x="5211127" y="917302"/>
            <a:ext cx="4493988" cy="1762021"/>
          </a:xfrm>
          <a:prstGeom prst="rect">
            <a:avLst/>
          </a:prstGeom>
          <a:noFill/>
        </p:spPr>
        <p:txBody>
          <a:bodyPr wrap="square">
            <a:spAutoFit/>
          </a:bodyPr>
          <a:lstStyle/>
          <a:p>
            <a:pPr algn="r" rtl="1">
              <a:lnSpc>
                <a:spcPct val="150000"/>
              </a:lnSpc>
              <a:spcBef>
                <a:spcPts val="600"/>
              </a:spcBef>
            </a:pPr>
            <a:r>
              <a:rPr lang="en-US" sz="1200"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مزایا</a:t>
            </a:r>
            <a:endParaRPr lang="fa-IR" sz="1200" b="1" dirty="0">
              <a:latin typeface="Vazir" panose="020B0603030804020204" pitchFamily="34" charset="-78"/>
              <a:cs typeface="Vazir" panose="020B0603030804020204" pitchFamily="34" charset="-78"/>
            </a:endParaRPr>
          </a:p>
          <a:p>
            <a:pPr marL="401638" lvl="0" indent="-285750" algn="r"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 خوردگی: بسیار بالا</a:t>
            </a:r>
          </a:p>
          <a:p>
            <a:pPr marL="401638" lvl="0" indent="-285750" algn="r"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 آب و رطوبت: خوب</a:t>
            </a:r>
          </a:p>
          <a:p>
            <a:pPr marL="401638" lvl="0" indent="-285750" algn="r"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 مواد شیمیایی ملایم: خوب</a:t>
            </a:r>
          </a:p>
          <a:p>
            <a:pPr marL="401638" lvl="0" indent="-285750" algn="r"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a:t>
            </a:r>
            <a:r>
              <a:rPr lang="en-US" sz="1200" dirty="0">
                <a:latin typeface="Vazir" panose="020B0603030804020204" pitchFamily="34" charset="-78"/>
                <a:cs typeface="Vazir" panose="020B0603030804020204" pitchFamily="34" charset="-78"/>
              </a:rPr>
              <a:t> UV</a:t>
            </a:r>
            <a:r>
              <a:rPr lang="fa-IR" sz="1200" dirty="0">
                <a:latin typeface="Vazir" panose="020B0603030804020204" pitchFamily="34" charset="-78"/>
                <a:cs typeface="Vazir" panose="020B0603030804020204" pitchFamily="34" charset="-78"/>
              </a:rPr>
              <a:t>:متوسط (معمولاً نیاز به تاپ‌کوت پلی‌یورتان دارد)</a:t>
            </a:r>
          </a:p>
        </p:txBody>
      </p:sp>
      <p:sp>
        <p:nvSpPr>
          <p:cNvPr id="11" name="TextBox 10">
            <a:extLst>
              <a:ext uri="{FF2B5EF4-FFF2-40B4-BE49-F238E27FC236}">
                <a16:creationId xmlns:a16="http://schemas.microsoft.com/office/drawing/2014/main" id="{CCE92593-CE68-7D5E-13B5-1BD5B7EBD3F0}"/>
              </a:ext>
            </a:extLst>
          </p:cNvPr>
          <p:cNvSpPr txBox="1"/>
          <p:nvPr/>
        </p:nvSpPr>
        <p:spPr>
          <a:xfrm>
            <a:off x="2425838" y="6240607"/>
            <a:ext cx="7155182" cy="338554"/>
          </a:xfrm>
          <a:prstGeom prst="rect">
            <a:avLst/>
          </a:prstGeom>
          <a:noFill/>
        </p:spPr>
        <p:txBody>
          <a:bodyPr wrap="square">
            <a:spAutoFit/>
          </a:bodyPr>
          <a:lstStyle/>
          <a:p>
            <a:pPr algn="just" rtl="1"/>
            <a:r>
              <a:rPr lang="fa-IR" sz="1600" b="1" dirty="0">
                <a:latin typeface="Vazir" panose="020B0603030804020204" pitchFamily="34" charset="-78"/>
                <a:cs typeface="Vazir" panose="020B0603030804020204" pitchFamily="34" charset="-78"/>
              </a:rPr>
              <a:t>در صورت درخواست مشتری به نسبت اختلاط </a:t>
            </a:r>
            <a:r>
              <a:rPr lang="en-US" sz="1600" b="1" dirty="0">
                <a:latin typeface="Vazir" panose="020B0603030804020204" pitchFamily="34" charset="-78"/>
                <a:cs typeface="Vazir" panose="020B0603030804020204" pitchFamily="34" charset="-78"/>
              </a:rPr>
              <a:t>16</a:t>
            </a:r>
            <a:r>
              <a:rPr lang="fa-IR" sz="1600" b="1" dirty="0">
                <a:latin typeface="Vazir" panose="020B0603030804020204" pitchFamily="34" charset="-78"/>
                <a:cs typeface="Vazir" panose="020B0603030804020204" pitchFamily="34" charset="-78"/>
              </a:rPr>
              <a:t> الی 30 درصد قابل تولید می باشد</a:t>
            </a:r>
            <a:endParaRPr lang="en-US" sz="1600" b="1" dirty="0"/>
          </a:p>
        </p:txBody>
      </p:sp>
      <p:graphicFrame>
        <p:nvGraphicFramePr>
          <p:cNvPr id="5" name="Table 4">
            <a:extLst>
              <a:ext uri="{FF2B5EF4-FFF2-40B4-BE49-F238E27FC236}">
                <a16:creationId xmlns:a16="http://schemas.microsoft.com/office/drawing/2014/main" id="{762EABBC-0332-038B-61E2-5B7CBE73FAA0}"/>
              </a:ext>
            </a:extLst>
          </p:cNvPr>
          <p:cNvGraphicFramePr>
            <a:graphicFrameLocks noGrp="1"/>
          </p:cNvGraphicFramePr>
          <p:nvPr>
            <p:extLst>
              <p:ext uri="{D42A27DB-BD31-4B8C-83A1-F6EECF244321}">
                <p14:modId xmlns:p14="http://schemas.microsoft.com/office/powerpoint/2010/main" val="1492471218"/>
              </p:ext>
            </p:extLst>
          </p:nvPr>
        </p:nvGraphicFramePr>
        <p:xfrm>
          <a:off x="3913218" y="2840774"/>
          <a:ext cx="5694909" cy="3238290"/>
        </p:xfrm>
        <a:graphic>
          <a:graphicData uri="http://schemas.openxmlformats.org/drawingml/2006/table">
            <a:tbl>
              <a:tblPr rtl="1" firstRow="1" firstCol="1" bandRow="1">
                <a:tableStyleId>{69012ECD-51FC-41F1-AA8D-1B2483CD663E}</a:tableStyleId>
              </a:tblPr>
              <a:tblGrid>
                <a:gridCol w="2574337">
                  <a:extLst>
                    <a:ext uri="{9D8B030D-6E8A-4147-A177-3AD203B41FA5}">
                      <a16:colId xmlns:a16="http://schemas.microsoft.com/office/drawing/2014/main" val="22310531"/>
                    </a:ext>
                  </a:extLst>
                </a:gridCol>
                <a:gridCol w="3120572">
                  <a:extLst>
                    <a:ext uri="{9D8B030D-6E8A-4147-A177-3AD203B41FA5}">
                      <a16:colId xmlns:a16="http://schemas.microsoft.com/office/drawing/2014/main" val="833398089"/>
                    </a:ext>
                  </a:extLst>
                </a:gridCol>
              </a:tblGrid>
              <a:tr h="323829">
                <a:tc>
                  <a:txBody>
                    <a:bodyPr/>
                    <a:lstStyle/>
                    <a:p>
                      <a:pPr algn="ctr" rtl="1">
                        <a:lnSpc>
                          <a:spcPct val="115000"/>
                        </a:lnSpc>
                        <a:spcAft>
                          <a:spcPts val="1000"/>
                        </a:spcAft>
                        <a:buNone/>
                      </a:pPr>
                      <a:r>
                        <a:rPr lang="fa-IR" sz="1300" dirty="0">
                          <a:effectLst/>
                          <a:latin typeface="Vazir" panose="020B0603030804020204" pitchFamily="34" charset="-78"/>
                          <a:cs typeface="Vazir" panose="020B0603030804020204" pitchFamily="34" charset="-78"/>
                        </a:rPr>
                        <a:t>ویژگی</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solidFill>
                      <a:srgbClr val="96A9B8"/>
                    </a:solidFill>
                  </a:tcPr>
                </a:tc>
                <a:tc>
                  <a:txBody>
                    <a:bodyPr/>
                    <a:lstStyle/>
                    <a:p>
                      <a:pPr algn="ctr" rtl="1">
                        <a:lnSpc>
                          <a:spcPct val="115000"/>
                        </a:lnSpc>
                        <a:spcAft>
                          <a:spcPts val="1000"/>
                        </a:spcAft>
                        <a:buNone/>
                      </a:pPr>
                      <a:r>
                        <a:rPr lang="fa-IR" sz="1300" dirty="0">
                          <a:effectLst/>
                          <a:latin typeface="Vazir" panose="020B0603030804020204" pitchFamily="34" charset="-78"/>
                          <a:cs typeface="Vazir" panose="020B0603030804020204" pitchFamily="34" charset="-78"/>
                        </a:rPr>
                        <a:t>توضحیات</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solidFill>
                      <a:srgbClr val="96A9B8"/>
                    </a:solidFill>
                  </a:tcPr>
                </a:tc>
                <a:extLst>
                  <a:ext uri="{0D108BD9-81ED-4DB2-BD59-A6C34878D82A}">
                    <a16:rowId xmlns:a16="http://schemas.microsoft.com/office/drawing/2014/main" val="1538233604"/>
                  </a:ext>
                </a:extLst>
              </a:tr>
              <a:tr h="323829">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نوع رزین</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اپوکسی دو جزئی با سخت‌کننده پلی‌آمید</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100691297"/>
                  </a:ext>
                </a:extLst>
              </a:tr>
              <a:tr h="323829">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فام</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ea typeface="Calibri" panose="020F0502020204030204" pitchFamily="34" charset="0"/>
                          <a:cs typeface="Vazir" panose="020B0603030804020204" pitchFamily="34" charset="-78"/>
                        </a:rPr>
                        <a:t>خاکستری</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46290545"/>
                  </a:ext>
                </a:extLst>
              </a:tr>
              <a:tr h="323829">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نسبت اختلاط (</a:t>
                      </a:r>
                      <a:r>
                        <a:rPr lang="en-US" sz="1300">
                          <a:effectLst/>
                          <a:latin typeface="Vazir" panose="020B0603030804020204" pitchFamily="34" charset="-78"/>
                          <a:cs typeface="Vazir" panose="020B0603030804020204" pitchFamily="34" charset="-78"/>
                        </a:rPr>
                        <a:t>A:B</a:t>
                      </a:r>
                      <a:r>
                        <a:rPr lang="fa-IR" sz="1300">
                          <a:effectLst/>
                          <a:latin typeface="Vazir" panose="020B0603030804020204" pitchFamily="34" charset="-78"/>
                          <a:cs typeface="Vazir" panose="020B0603030804020204" pitchFamily="34" charset="-78"/>
                        </a:rPr>
                        <a:t> وزنی)</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100/20 </a:t>
                      </a:r>
                      <a:r>
                        <a:rPr lang="en-US" sz="1300" dirty="0">
                          <a:effectLst/>
                          <a:latin typeface="Vazir" panose="020B0603030804020204" pitchFamily="34" charset="-78"/>
                          <a:cs typeface="Vazir" panose="020B0603030804020204" pitchFamily="34" charset="-78"/>
                        </a:rPr>
                        <a:t> </a:t>
                      </a:r>
                      <a:r>
                        <a:rPr lang="fa-IR" sz="1300" dirty="0">
                          <a:effectLst/>
                          <a:latin typeface="Vazir" panose="020B0603030804020204" pitchFamily="34" charset="-78"/>
                          <a:cs typeface="Vazir" panose="020B0603030804020204" pitchFamily="34" charset="-78"/>
                        </a:rPr>
                        <a:t>قابل سفارشی سازی برحسب نیاز</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3557262"/>
                  </a:ext>
                </a:extLst>
              </a:tr>
              <a:tr h="323829">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درصد جامد حجمی</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1000"/>
                        </a:spcAft>
                        <a:buNone/>
                      </a:pPr>
                      <a:r>
                        <a:rPr lang="fa-IR" sz="1300" dirty="0">
                          <a:effectLst/>
                          <a:latin typeface="Vazir" panose="020B0603030804020204" pitchFamily="34" charset="-78"/>
                          <a:cs typeface="Vazir" panose="020B0603030804020204" pitchFamily="34" charset="-78"/>
                        </a:rPr>
                        <a:t>حدود 5 ± 60 %</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929403245"/>
                  </a:ext>
                </a:extLst>
              </a:tr>
              <a:tr h="323829">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وزن مخصوص مخلوط</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حدود 1.4 ± 1.6 </a:t>
                      </a:r>
                      <a:r>
                        <a:rPr lang="en-US" sz="1300" dirty="0">
                          <a:effectLst/>
                          <a:latin typeface="Vazir" panose="020B0603030804020204" pitchFamily="34" charset="-78"/>
                          <a:cs typeface="Vazir" panose="020B0603030804020204" pitchFamily="34" charset="-78"/>
                        </a:rPr>
                        <a:t>g/cm³</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760298021"/>
                  </a:ext>
                </a:extLst>
              </a:tr>
              <a:tr h="323829">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زمان کارپذیری (</a:t>
                      </a:r>
                      <a:r>
                        <a:rPr lang="en-US" sz="1300">
                          <a:effectLst/>
                          <a:latin typeface="Vazir" panose="020B0603030804020204" pitchFamily="34" charset="-78"/>
                          <a:cs typeface="Vazir" panose="020B0603030804020204" pitchFamily="34" charset="-78"/>
                        </a:rPr>
                        <a:t>Pot Life</a:t>
                      </a:r>
                      <a:r>
                        <a:rPr lang="fa-IR" sz="1300">
                          <a:effectLst/>
                          <a:latin typeface="Vazir" panose="020B0603030804020204" pitchFamily="34" charset="-78"/>
                          <a:cs typeface="Vazir" panose="020B0603030804020204" pitchFamily="34" charset="-78"/>
                        </a:rPr>
                        <a:t> در 25°</a:t>
                      </a:r>
                      <a:r>
                        <a:rPr lang="en-US" sz="1300">
                          <a:effectLst/>
                          <a:latin typeface="Vazir" panose="020B0603030804020204" pitchFamily="34" charset="-78"/>
                          <a:cs typeface="Vazir" panose="020B0603030804020204" pitchFamily="34" charset="-78"/>
                        </a:rPr>
                        <a:t>C</a:t>
                      </a:r>
                      <a:r>
                        <a:rPr lang="fa-IR" sz="1300">
                          <a:effectLst/>
                          <a:latin typeface="Vazir" panose="020B0603030804020204" pitchFamily="34" charset="-78"/>
                          <a:cs typeface="Vazir" panose="020B0603030804020204" pitchFamily="34" charset="-78"/>
                        </a:rPr>
                        <a:t>)</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حدود 6 ساعت</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709252"/>
                  </a:ext>
                </a:extLst>
              </a:tr>
              <a:tr h="323829">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زمان خشک در دمای 25°</a:t>
                      </a:r>
                      <a:r>
                        <a:rPr lang="en-US" sz="1300">
                          <a:effectLst/>
                          <a:latin typeface="Vazir" panose="020B0603030804020204" pitchFamily="34" charset="-78"/>
                          <a:cs typeface="Vazir" panose="020B0603030804020204" pitchFamily="34" charset="-78"/>
                        </a:rPr>
                        <a:t>C</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سطحی: 1 ساعت</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290499753"/>
                  </a:ext>
                </a:extLst>
              </a:tr>
              <a:tr h="323829">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زمان جهت اجرای لایه بعدی</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6 تا 8 ساعت</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380089740"/>
                  </a:ext>
                </a:extLst>
              </a:tr>
              <a:tr h="323829">
                <a:tc>
                  <a:txBody>
                    <a:bodyPr/>
                    <a:lstStyle/>
                    <a:p>
                      <a:pPr algn="just" rtl="1">
                        <a:lnSpc>
                          <a:spcPct val="115000"/>
                        </a:lnSpc>
                        <a:spcAft>
                          <a:spcPts val="1000"/>
                        </a:spcAft>
                        <a:buNone/>
                      </a:pPr>
                      <a:r>
                        <a:rPr lang="fa-IR" sz="1300">
                          <a:effectLst/>
                          <a:latin typeface="Vazir" panose="020B0603030804020204" pitchFamily="34" charset="-78"/>
                          <a:cs typeface="Vazir" panose="020B0603030804020204" pitchFamily="34" charset="-78"/>
                        </a:rPr>
                        <a:t>ضخامت فیلم خشک پیشنهادی</a:t>
                      </a:r>
                      <a:endParaRPr lang="en-US" sz="13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just" rtl="1">
                        <a:lnSpc>
                          <a:spcPct val="115000"/>
                        </a:lnSpc>
                        <a:spcAft>
                          <a:spcPts val="1000"/>
                        </a:spcAft>
                        <a:buNone/>
                      </a:pPr>
                      <a:r>
                        <a:rPr lang="fa-IR" sz="1300" dirty="0">
                          <a:effectLst/>
                          <a:latin typeface="Vazir" panose="020B0603030804020204" pitchFamily="34" charset="-78"/>
                          <a:cs typeface="Vazir" panose="020B0603030804020204" pitchFamily="34" charset="-78"/>
                        </a:rPr>
                        <a:t>80–150 میکرون در هر لایه</a:t>
                      </a:r>
                      <a:endParaRPr lang="en-US" sz="13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954988918"/>
                  </a:ext>
                </a:extLst>
              </a:tr>
            </a:tbl>
          </a:graphicData>
        </a:graphic>
      </p:graphicFrame>
      <p:sp>
        <p:nvSpPr>
          <p:cNvPr id="3" name="TextBox 2">
            <a:extLst>
              <a:ext uri="{FF2B5EF4-FFF2-40B4-BE49-F238E27FC236}">
                <a16:creationId xmlns:a16="http://schemas.microsoft.com/office/drawing/2014/main" id="{5ACC1D72-BECD-79F7-E178-FA13B1FD4E63}"/>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17</a:t>
            </a:fld>
            <a:endParaRPr lang="en-US" sz="1200" dirty="0">
              <a:solidFill>
                <a:schemeClr val="bg1"/>
              </a:solidFill>
              <a:cs typeface="2  Titr" panose="00000700000000000000" pitchFamily="2" charset="-78"/>
            </a:endParaRPr>
          </a:p>
        </p:txBody>
      </p:sp>
      <p:pic>
        <p:nvPicPr>
          <p:cNvPr id="8" name="Picture 7">
            <a:extLst>
              <a:ext uri="{FF2B5EF4-FFF2-40B4-BE49-F238E27FC236}">
                <a16:creationId xmlns:a16="http://schemas.microsoft.com/office/drawing/2014/main" id="{CF2E8676-1AA8-3BFF-39EB-1962569FB4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873" y="2839986"/>
            <a:ext cx="3239077" cy="32390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46582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ED2F5-BF28-A51E-BDB8-13268D2E08A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6D63FC-2AC2-AC36-F6C2-0C8929616B03}"/>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ضد زنگ الکیدی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33135CF7-60B1-9B79-7380-5BE40867BE43}"/>
              </a:ext>
            </a:extLst>
          </p:cNvPr>
          <p:cNvSpPr txBox="1"/>
          <p:nvPr/>
        </p:nvSpPr>
        <p:spPr>
          <a:xfrm>
            <a:off x="2648855" y="327542"/>
            <a:ext cx="1546311" cy="461665"/>
          </a:xfrm>
          <a:prstGeom prst="rect">
            <a:avLst/>
          </a:prstGeom>
          <a:noFill/>
        </p:spPr>
        <p:txBody>
          <a:bodyPr wrap="square" rtlCol="0">
            <a:spAutoFit/>
          </a:bodyPr>
          <a:lstStyle/>
          <a:p>
            <a:pPr algn="just" rtl="1"/>
            <a:r>
              <a:rPr lang="en-US" sz="2400" b="1" dirty="0">
                <a:solidFill>
                  <a:schemeClr val="bg1"/>
                </a:solidFill>
                <a:latin typeface="Vazir" panose="020B0603030804020204" pitchFamily="34" charset="-78"/>
                <a:cs typeface="Vazir" panose="020B0603030804020204" pitchFamily="34" charset="-78"/>
              </a:rPr>
              <a:t>UNI-Z300</a:t>
            </a:r>
          </a:p>
        </p:txBody>
      </p:sp>
      <p:sp>
        <p:nvSpPr>
          <p:cNvPr id="11" name="TextBox 10">
            <a:extLst>
              <a:ext uri="{FF2B5EF4-FFF2-40B4-BE49-F238E27FC236}">
                <a16:creationId xmlns:a16="http://schemas.microsoft.com/office/drawing/2014/main" id="{2FE92D17-7C64-E985-84D0-0D7A02268C12}"/>
              </a:ext>
            </a:extLst>
          </p:cNvPr>
          <p:cNvSpPr txBox="1"/>
          <p:nvPr/>
        </p:nvSpPr>
        <p:spPr>
          <a:xfrm>
            <a:off x="976744" y="6273219"/>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a:t>
            </a:r>
            <a:r>
              <a:rPr lang="fa-IR" sz="1600" b="1" dirty="0">
                <a:latin typeface="Vazir" panose="020B0603030804020204" pitchFamily="34" charset="-78"/>
                <a:cs typeface="Vazir" panose="020B0603030804020204" pitchFamily="34" charset="-78"/>
              </a:rPr>
              <a:t>پیستوله</a:t>
            </a:r>
            <a:endParaRPr lang="en-US" sz="1600" b="1" dirty="0"/>
          </a:p>
        </p:txBody>
      </p:sp>
      <p:sp>
        <p:nvSpPr>
          <p:cNvPr id="13" name="TextBox 12">
            <a:extLst>
              <a:ext uri="{FF2B5EF4-FFF2-40B4-BE49-F238E27FC236}">
                <a16:creationId xmlns:a16="http://schemas.microsoft.com/office/drawing/2014/main" id="{CC365A44-4C18-698D-3018-D2734DE63F18}"/>
              </a:ext>
            </a:extLst>
          </p:cNvPr>
          <p:cNvSpPr txBox="1"/>
          <p:nvPr/>
        </p:nvSpPr>
        <p:spPr>
          <a:xfrm>
            <a:off x="162510" y="947813"/>
            <a:ext cx="9542605" cy="1354217"/>
          </a:xfrm>
          <a:prstGeom prst="rect">
            <a:avLst/>
          </a:prstGeom>
          <a:noFill/>
        </p:spPr>
        <p:txBody>
          <a:bodyPr wrap="square">
            <a:spAutoFit/>
          </a:bodyPr>
          <a:lstStyle/>
          <a:p>
            <a:pPr algn="just" rtl="1">
              <a:lnSpc>
                <a:spcPct val="150000"/>
              </a:lnSpc>
              <a:spcBef>
                <a:spcPts val="600"/>
              </a:spcBef>
            </a:pPr>
            <a:r>
              <a:rPr lang="ar-SA" sz="1400" dirty="0">
                <a:latin typeface="Vazir" panose="020B0603030804020204" pitchFamily="34" charset="-78"/>
                <a:cs typeface="Vazir" panose="020B0603030804020204" pitchFamily="34" charset="-78"/>
              </a:rPr>
              <a:t>ضد زنگ آلکیدی طوسی یک آستر محافظ فلز بر پایه رزین آلکید اصلاح‌شده و پیگمنت‌های ضدخوردگی مخصوص رنگ طوسی است. این محصول برای ایجاد چسبندگی بسیار خوب روی سطوح فلزی و محافظت در برابر رطوبت، زنگ‌زدگی و عوامل محیطی طراحی شده است و به‌عنوان لایه زیرکار حرفه‌ای برای رنگ‌های نهایی پایه روغنی و آلکیدی استفاده می‌شود</a:t>
            </a:r>
            <a:r>
              <a:rPr lang="en-US" sz="1400" dirty="0">
                <a:latin typeface="Vazir" panose="020B0603030804020204" pitchFamily="34" charset="-78"/>
                <a:cs typeface="Vazir" panose="020B0603030804020204" pitchFamily="34" charset="-78"/>
              </a:rPr>
              <a:t>.</a:t>
            </a:r>
          </a:p>
          <a:p>
            <a:pPr algn="just" rtl="1">
              <a:spcBef>
                <a:spcPts val="600"/>
              </a:spcBef>
            </a:pPr>
            <a:endParaRPr lang="en-US" sz="1400" dirty="0">
              <a:latin typeface="Vazir" panose="020B0603030804020204" pitchFamily="34" charset="-78"/>
              <a:cs typeface="Vazir" panose="020B0603030804020204" pitchFamily="34" charset="-78"/>
            </a:endParaRPr>
          </a:p>
        </p:txBody>
      </p:sp>
      <p:sp>
        <p:nvSpPr>
          <p:cNvPr id="5" name="TextBox 4">
            <a:extLst>
              <a:ext uri="{FF2B5EF4-FFF2-40B4-BE49-F238E27FC236}">
                <a16:creationId xmlns:a16="http://schemas.microsoft.com/office/drawing/2014/main" id="{09C5CF0B-14D9-EFFD-DAAE-2739C6F19D67}"/>
              </a:ext>
            </a:extLst>
          </p:cNvPr>
          <p:cNvSpPr txBox="1"/>
          <p:nvPr/>
        </p:nvSpPr>
        <p:spPr>
          <a:xfrm>
            <a:off x="4606639" y="2441449"/>
            <a:ext cx="4953000" cy="2194447"/>
          </a:xfrm>
          <a:prstGeom prst="rect">
            <a:avLst/>
          </a:prstGeom>
          <a:noFill/>
        </p:spPr>
        <p:txBody>
          <a:bodyPr wrap="square">
            <a:spAutoFit/>
          </a:bodyPr>
          <a:lstStyle/>
          <a:p>
            <a:pPr algn="r" rtl="1">
              <a:lnSpc>
                <a:spcPct val="115000"/>
              </a:lnSpc>
              <a:spcAft>
                <a:spcPts val="800"/>
              </a:spcAft>
              <a:buNone/>
            </a:pPr>
            <a:r>
              <a:rPr lang="en-US" sz="1200" dirty="0">
                <a:latin typeface="Vazir" panose="020B0603030804020204" pitchFamily="34" charset="-78"/>
                <a:cs typeface="Vazir" panose="020B0603030804020204" pitchFamily="34" charset="-78"/>
              </a:rPr>
              <a:t>✅ </a:t>
            </a:r>
            <a:r>
              <a:rPr lang="ar-SA" sz="1200" b="1" kern="100" dirty="0">
                <a:effectLst/>
                <a:latin typeface="Vazir" panose="020B0603030804020204" pitchFamily="34" charset="-78"/>
                <a:ea typeface="Calibri" panose="020F0502020204030204" pitchFamily="34" charset="0"/>
                <a:cs typeface="Vazir" panose="020B0603030804020204" pitchFamily="34" charset="-78"/>
              </a:rPr>
              <a:t>موارد مصرف</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سازه‌های فلزی ساختمان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درب و پنجره فلزی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اسکلت‌های صنعتی و فلزی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لوله‌ها و تجهیزات کارخانه‌ها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شاسی و قطعات فلزی نیمه‌صنعتی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مخازن فلزی، سطوح تحت رطوبت معمول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9" name="TextBox 8">
            <a:extLst>
              <a:ext uri="{FF2B5EF4-FFF2-40B4-BE49-F238E27FC236}">
                <a16:creationId xmlns:a16="http://schemas.microsoft.com/office/drawing/2014/main" id="{5B4453B5-41A3-E529-6781-790E9C959122}"/>
              </a:ext>
            </a:extLst>
          </p:cNvPr>
          <p:cNvSpPr txBox="1"/>
          <p:nvPr/>
        </p:nvSpPr>
        <p:spPr>
          <a:xfrm>
            <a:off x="51954" y="2444738"/>
            <a:ext cx="4953000" cy="2194447"/>
          </a:xfrm>
          <a:prstGeom prst="rect">
            <a:avLst/>
          </a:prstGeom>
          <a:noFill/>
        </p:spPr>
        <p:txBody>
          <a:bodyPr wrap="square">
            <a:spAutoFit/>
          </a:bodyPr>
          <a:lstStyle/>
          <a:p>
            <a:pPr algn="r" rtl="1">
              <a:lnSpc>
                <a:spcPct val="115000"/>
              </a:lnSpc>
              <a:spcAft>
                <a:spcPts val="800"/>
              </a:spcAft>
              <a:buNone/>
            </a:pPr>
            <a:r>
              <a:rPr lang="en-US" sz="1200" dirty="0">
                <a:latin typeface="Vazir" panose="020B0603030804020204" pitchFamily="34" charset="-78"/>
                <a:cs typeface="Vazir" panose="020B0603030804020204" pitchFamily="34" charset="-78"/>
              </a:rPr>
              <a:t>✅ </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 </a:t>
            </a:r>
            <a:endParaRPr lang="fa-IR"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مقاومت عالی در برابر خوردگی و زنگ‌زدگی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ایجاد سطح یکنواخت و مناسب برای رنگ نهایی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چسبندگی بالا روی آهن و فولاد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اجرای آسان با انواع ابزار 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مقاومت مناسب در برابر رطوبت و شرایط آب و هوایی معمول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رنگ طوسی با پوشش‌دهی قوی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2" name="TextBox 11">
            <a:extLst>
              <a:ext uri="{FF2B5EF4-FFF2-40B4-BE49-F238E27FC236}">
                <a16:creationId xmlns:a16="http://schemas.microsoft.com/office/drawing/2014/main" id="{1E198990-DAF3-D7B1-EEEB-BEAB5E9B2D51}"/>
              </a:ext>
            </a:extLst>
          </p:cNvPr>
          <p:cNvSpPr txBox="1"/>
          <p:nvPr/>
        </p:nvSpPr>
        <p:spPr>
          <a:xfrm>
            <a:off x="4606639" y="4913389"/>
            <a:ext cx="4953000" cy="1564531"/>
          </a:xfrm>
          <a:prstGeom prst="rect">
            <a:avLst/>
          </a:prstGeom>
          <a:noFill/>
        </p:spPr>
        <p:txBody>
          <a:bodyPr wrap="square">
            <a:spAutoFit/>
          </a:bodyPr>
          <a:lstStyle/>
          <a:p>
            <a:pPr algn="r" rtl="1">
              <a:lnSpc>
                <a:spcPct val="115000"/>
              </a:lnSpc>
              <a:spcAft>
                <a:spcPts val="800"/>
              </a:spcAft>
            </a:pPr>
            <a:r>
              <a:rPr lang="ar-SA" sz="1200" b="1" kern="100" dirty="0">
                <a:effectLst/>
                <a:latin typeface="Vazir" panose="020B0603030804020204" pitchFamily="34" charset="-78"/>
                <a:ea typeface="Calibri" panose="020F0502020204030204" pitchFamily="34" charset="0"/>
                <a:cs typeface="Vazir" panose="020B0603030804020204" pitchFamily="34" charset="-78"/>
              </a:rPr>
              <a:t>شرایط نگهداری</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دمای 5 تا 35 درجه سانتی‌گراد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دور از نور مستقیم خورشید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نگهداری در ظروف اصلی دربسته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ماندگاری: حداکثر </a:t>
            </a:r>
            <a:r>
              <a:rPr lang="fa-IR" sz="1200" kern="100" dirty="0">
                <a:effectLst/>
                <a:latin typeface="Vazir" panose="020B0603030804020204" pitchFamily="34" charset="-78"/>
                <a:ea typeface="Calibri" panose="020F0502020204030204" pitchFamily="34" charset="0"/>
                <a:cs typeface="2  Titr" panose="00000700000000000000" pitchFamily="2" charset="-78"/>
              </a:rPr>
              <a:t>1</a:t>
            </a:r>
            <a:r>
              <a:rPr lang="ar-SA" sz="1200" kern="100" dirty="0">
                <a:effectLst/>
                <a:latin typeface="Vazir" panose="020B0603030804020204" pitchFamily="34" charset="-78"/>
                <a:ea typeface="Calibri" panose="020F0502020204030204" pitchFamily="34" charset="0"/>
                <a:cs typeface="Vazir" panose="020B0603030804020204" pitchFamily="34" charset="-78"/>
              </a:rPr>
              <a:t> سال در شرایط مناسب</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5" name="TextBox 14">
            <a:extLst>
              <a:ext uri="{FF2B5EF4-FFF2-40B4-BE49-F238E27FC236}">
                <a16:creationId xmlns:a16="http://schemas.microsoft.com/office/drawing/2014/main" id="{4406536C-A7BE-82F2-CF65-318D214972F7}"/>
              </a:ext>
            </a:extLst>
          </p:cNvPr>
          <p:cNvSpPr txBox="1"/>
          <p:nvPr/>
        </p:nvSpPr>
        <p:spPr>
          <a:xfrm>
            <a:off x="51953" y="4985605"/>
            <a:ext cx="4953000" cy="934615"/>
          </a:xfrm>
          <a:prstGeom prst="rect">
            <a:avLst/>
          </a:prstGeom>
          <a:noFill/>
        </p:spPr>
        <p:txBody>
          <a:bodyPr wrap="square">
            <a:spAutoFit/>
          </a:bodyPr>
          <a:lstStyle/>
          <a:p>
            <a:pPr algn="r" rtl="1">
              <a:lnSpc>
                <a:spcPct val="115000"/>
              </a:lnSpc>
              <a:spcAft>
                <a:spcPts val="800"/>
              </a:spcAft>
              <a:buNone/>
            </a:pPr>
            <a:r>
              <a:rPr lang="ar-SA" sz="1200" b="1" kern="100" dirty="0">
                <a:effectLst/>
                <a:latin typeface="Vazir" panose="020B0603030804020204" pitchFamily="34" charset="-78"/>
                <a:ea typeface="Calibri" panose="020F0502020204030204" pitchFamily="34" charset="0"/>
                <a:cs typeface="Vazir" panose="020B0603030804020204" pitchFamily="34" charset="-78"/>
              </a:rPr>
              <a:t>مقدار رقیق‌سازی: </a:t>
            </a:r>
            <a:endParaRPr lang="fa-IR"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حدود 5 تا 10 درصد برای قلم‌مو</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 </a:t>
            </a:r>
            <a:r>
              <a:rPr lang="fa-IR" sz="1200" kern="100" dirty="0">
                <a:latin typeface="Vazir" panose="020B0603030804020204" pitchFamily="34" charset="-78"/>
                <a:ea typeface="Calibri" panose="020F0502020204030204" pitchFamily="34" charset="0"/>
                <a:cs typeface="Vazir" panose="020B0603030804020204" pitchFamily="34" charset="-78"/>
              </a:rPr>
              <a:t>حداکثر</a:t>
            </a:r>
            <a:r>
              <a:rPr lang="ar-SA" sz="1200" kern="100" dirty="0">
                <a:effectLst/>
                <a:latin typeface="Vazir" panose="020B0603030804020204" pitchFamily="34" charset="-78"/>
                <a:ea typeface="Calibri" panose="020F0502020204030204" pitchFamily="34" charset="0"/>
                <a:cs typeface="Vazir" panose="020B0603030804020204" pitchFamily="34" charset="-78"/>
              </a:rPr>
              <a:t> تا 20٪ برای پیستوله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3" name="TextBox 2">
            <a:extLst>
              <a:ext uri="{FF2B5EF4-FFF2-40B4-BE49-F238E27FC236}">
                <a16:creationId xmlns:a16="http://schemas.microsoft.com/office/drawing/2014/main" id="{EB2BAFDF-4A61-4377-F7AE-3C132A2F7784}"/>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18</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3519346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BF63F-FDF9-4FFD-2892-9067B00EB09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EC3E1DA-9A9E-711D-5232-DCE49CAE956E}"/>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ضد زنگ الکیدی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3AEC34A7-5385-2A5D-A6DA-E01FED6F4063}"/>
              </a:ext>
            </a:extLst>
          </p:cNvPr>
          <p:cNvSpPr txBox="1"/>
          <p:nvPr/>
        </p:nvSpPr>
        <p:spPr>
          <a:xfrm>
            <a:off x="2648855" y="327542"/>
            <a:ext cx="1546311" cy="461665"/>
          </a:xfrm>
          <a:prstGeom prst="rect">
            <a:avLst/>
          </a:prstGeom>
          <a:noFill/>
        </p:spPr>
        <p:txBody>
          <a:bodyPr wrap="square" rtlCol="0">
            <a:spAutoFit/>
          </a:bodyPr>
          <a:lstStyle/>
          <a:p>
            <a:pPr algn="just" rtl="1"/>
            <a:r>
              <a:rPr lang="en-US" sz="2400" b="1" dirty="0">
                <a:solidFill>
                  <a:schemeClr val="bg1"/>
                </a:solidFill>
                <a:latin typeface="Vazir" panose="020B0603030804020204" pitchFamily="34" charset="-78"/>
                <a:cs typeface="Vazir" panose="020B0603030804020204" pitchFamily="34" charset="-78"/>
              </a:rPr>
              <a:t>UNI-Z300</a:t>
            </a:r>
          </a:p>
        </p:txBody>
      </p:sp>
      <p:graphicFrame>
        <p:nvGraphicFramePr>
          <p:cNvPr id="7" name="Table 6">
            <a:extLst>
              <a:ext uri="{FF2B5EF4-FFF2-40B4-BE49-F238E27FC236}">
                <a16:creationId xmlns:a16="http://schemas.microsoft.com/office/drawing/2014/main" id="{9003B817-E6C8-AA25-D14E-C026FDA9CC7A}"/>
              </a:ext>
            </a:extLst>
          </p:cNvPr>
          <p:cNvGraphicFramePr>
            <a:graphicFrameLocks noGrp="1"/>
          </p:cNvGraphicFramePr>
          <p:nvPr>
            <p:extLst>
              <p:ext uri="{D42A27DB-BD31-4B8C-83A1-F6EECF244321}">
                <p14:modId xmlns:p14="http://schemas.microsoft.com/office/powerpoint/2010/main" val="2555722719"/>
              </p:ext>
            </p:extLst>
          </p:nvPr>
        </p:nvGraphicFramePr>
        <p:xfrm>
          <a:off x="3664857" y="3656568"/>
          <a:ext cx="5936345" cy="2693433"/>
        </p:xfrm>
        <a:graphic>
          <a:graphicData uri="http://schemas.openxmlformats.org/drawingml/2006/table">
            <a:tbl>
              <a:tblPr rtl="1" firstRow="1" firstCol="1" bandRow="1">
                <a:tableStyleId>{69012ECD-51FC-41F1-AA8D-1B2483CD663E}</a:tableStyleId>
              </a:tblPr>
              <a:tblGrid>
                <a:gridCol w="2134646">
                  <a:extLst>
                    <a:ext uri="{9D8B030D-6E8A-4147-A177-3AD203B41FA5}">
                      <a16:colId xmlns:a16="http://schemas.microsoft.com/office/drawing/2014/main" val="875039697"/>
                    </a:ext>
                  </a:extLst>
                </a:gridCol>
                <a:gridCol w="3801699">
                  <a:extLst>
                    <a:ext uri="{9D8B030D-6E8A-4147-A177-3AD203B41FA5}">
                      <a16:colId xmlns:a16="http://schemas.microsoft.com/office/drawing/2014/main" val="1595439015"/>
                    </a:ext>
                  </a:extLst>
                </a:gridCol>
              </a:tblGrid>
              <a:tr h="281403">
                <a:tc>
                  <a:txBody>
                    <a:bodyPr/>
                    <a:lstStyle/>
                    <a:p>
                      <a:pPr algn="ctr" rtl="1">
                        <a:lnSpc>
                          <a:spcPct val="115000"/>
                        </a:lnSpc>
                        <a:spcAft>
                          <a:spcPts val="800"/>
                        </a:spcAft>
                        <a:buNone/>
                      </a:pPr>
                      <a:r>
                        <a:rPr lang="ar-SA" sz="1400" kern="100" dirty="0">
                          <a:effectLst/>
                          <a:latin typeface="Vazir" panose="020B0603030804020204" pitchFamily="34" charset="-78"/>
                          <a:cs typeface="Vazir" panose="020B0603030804020204" pitchFamily="34" charset="-78"/>
                        </a:rPr>
                        <a:t>ویژگی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400" kern="100" dirty="0">
                          <a:effectLst/>
                          <a:latin typeface="Vazir" panose="020B0603030804020204" pitchFamily="34" charset="-78"/>
                          <a:cs typeface="Vazir" panose="020B0603030804020204" pitchFamily="34" charset="-78"/>
                        </a:rPr>
                        <a:t>مشخصات</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249463498"/>
                  </a:ext>
                </a:extLst>
              </a:tr>
              <a:tr h="24120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نوع رزین</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a:effectLst/>
                          <a:latin typeface="Vazir" panose="020B0603030804020204" pitchFamily="34" charset="-78"/>
                          <a:cs typeface="Vazir" panose="020B0603030804020204" pitchFamily="34" charset="-78"/>
                        </a:rPr>
                        <a:t>Alkyd Modified Resin</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271145591"/>
                  </a:ext>
                </a:extLst>
              </a:tr>
              <a:tr h="241203">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طوسی</a:t>
                      </a:r>
                      <a:r>
                        <a:rPr lang="en-US" sz="1200" kern="100">
                          <a:effectLst/>
                          <a:latin typeface="Vazir" panose="020B0603030804020204" pitchFamily="34" charset="-78"/>
                          <a:cs typeface="Vazir" panose="020B0603030804020204" pitchFamily="34" charset="-78"/>
                        </a:rPr>
                        <a:t> (Grey)</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148288850"/>
                  </a:ext>
                </a:extLst>
              </a:tr>
              <a:tr h="24120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درصد جامد حجمی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حدود 50 ± 3٪</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700981038"/>
                  </a:ext>
                </a:extLst>
              </a:tr>
              <a:tr h="24120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دانسیته</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حدود 1.35 تا 1.45</a:t>
                      </a:r>
                      <a:r>
                        <a:rPr lang="en-US" sz="1200" kern="100">
                          <a:effectLst/>
                          <a:latin typeface="Vazir" panose="020B0603030804020204" pitchFamily="34" charset="-78"/>
                          <a:cs typeface="Vazir" panose="020B0603030804020204" pitchFamily="34" charset="-78"/>
                        </a:rPr>
                        <a:t> g/cm³</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56005799"/>
                  </a:ext>
                </a:extLst>
              </a:tr>
              <a:tr h="24120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پوشش تئوری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0">
                        <a:lnSpc>
                          <a:spcPct val="115000"/>
                        </a:lnSpc>
                        <a:spcAft>
                          <a:spcPts val="800"/>
                        </a:spcAft>
                        <a:buNone/>
                      </a:pPr>
                      <a:r>
                        <a:rPr lang="fa-IR" sz="1200" kern="100" dirty="0">
                          <a:effectLst/>
                          <a:latin typeface="Vazir" panose="020B0603030804020204" pitchFamily="34" charset="-78"/>
                          <a:cs typeface="Vazir" panose="020B0603030804020204" pitchFamily="34" charset="-78"/>
                        </a:rPr>
                        <a:t>8 تا</a:t>
                      </a:r>
                      <a:r>
                        <a:rPr lang="ar-SA" sz="1200" kern="100" dirty="0">
                          <a:effectLst/>
                          <a:latin typeface="Vazir" panose="020B0603030804020204" pitchFamily="34" charset="-78"/>
                          <a:cs typeface="Vazir" panose="020B0603030804020204" pitchFamily="34" charset="-78"/>
                        </a:rPr>
                        <a:t> 10 مترمربع برای هر لیتر </a:t>
                      </a:r>
                      <a:r>
                        <a:rPr lang="ar-SA" sz="1100" kern="100" dirty="0">
                          <a:effectLst/>
                          <a:latin typeface="Vazir" panose="020B0603030804020204" pitchFamily="34" charset="-78"/>
                          <a:cs typeface="Vazir" panose="020B0603030804020204" pitchFamily="34" charset="-78"/>
                        </a:rPr>
                        <a:t>(بسته به روش اجرا و زبری سطح)</a:t>
                      </a:r>
                      <a:endParaRPr lang="en-US" sz="1200" kern="100" dirty="0">
                        <a:effectLst/>
                        <a:latin typeface="Vazir" panose="020B0603030804020204" pitchFamily="34" charset="-78"/>
                        <a:cs typeface="Vazir" panose="020B0603030804020204" pitchFamily="34" charset="-78"/>
                      </a:endParaRPr>
                    </a:p>
                  </a:txBody>
                  <a:tcPr marL="68580" marR="68580" marT="0" marB="0"/>
                </a:tc>
                <a:extLst>
                  <a:ext uri="{0D108BD9-81ED-4DB2-BD59-A6C34878D82A}">
                    <a16:rowId xmlns:a16="http://schemas.microsoft.com/office/drawing/2014/main" val="2362959192"/>
                  </a:ext>
                </a:extLst>
              </a:tr>
              <a:tr h="24120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توصیه‌شده فیلم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0">
                        <a:lnSpc>
                          <a:spcPct val="115000"/>
                        </a:lnSpc>
                        <a:spcAft>
                          <a:spcPts val="800"/>
                        </a:spcAft>
                        <a:buNone/>
                      </a:pPr>
                      <a:r>
                        <a:rPr lang="en-US" sz="1200" kern="100" dirty="0">
                          <a:effectLst/>
                          <a:latin typeface="Vazir" panose="020B0603030804020204" pitchFamily="34" charset="-78"/>
                          <a:cs typeface="Vazir" panose="020B0603030804020204" pitchFamily="34" charset="-78"/>
                        </a:rPr>
                        <a:t>40 </a:t>
                      </a:r>
                      <a:r>
                        <a:rPr lang="ar-SA" sz="1200" kern="100" dirty="0">
                          <a:effectLst/>
                          <a:latin typeface="Vazir" panose="020B0603030804020204" pitchFamily="34" charset="-78"/>
                          <a:cs typeface="Vazir" panose="020B0603030804020204" pitchFamily="34" charset="-78"/>
                        </a:rPr>
                        <a:t>تا 50 میکرون</a:t>
                      </a:r>
                      <a:endParaRPr lang="en-US" sz="1200" kern="100" dirty="0">
                        <a:effectLst/>
                        <a:latin typeface="Vazir" panose="020B0603030804020204" pitchFamily="34" charset="-78"/>
                        <a:cs typeface="Vazir" panose="020B0603030804020204" pitchFamily="34" charset="-78"/>
                      </a:endParaRPr>
                    </a:p>
                  </a:txBody>
                  <a:tcPr marL="68580" marR="68580" marT="0" marB="0"/>
                </a:tc>
                <a:extLst>
                  <a:ext uri="{0D108BD9-81ED-4DB2-BD59-A6C34878D82A}">
                    <a16:rowId xmlns:a16="http://schemas.microsoft.com/office/drawing/2014/main" val="1121406183"/>
                  </a:ext>
                </a:extLst>
              </a:tr>
              <a:tr h="24120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رقیق‌کننده</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تینر روغنی مناسب آلکید</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24320143"/>
                  </a:ext>
                </a:extLst>
              </a:tr>
              <a:tr h="24120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براقیت</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مات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861687110"/>
                  </a:ext>
                </a:extLst>
              </a:tr>
              <a:tr h="24120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خشک شدن سطحی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0">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1 الی 3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07060247"/>
                  </a:ext>
                </a:extLst>
              </a:tr>
              <a:tr h="24120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خشک شدن کامل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0">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6 الی 12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988672376"/>
                  </a:ext>
                </a:extLst>
              </a:tr>
            </a:tbl>
          </a:graphicData>
        </a:graphic>
      </p:graphicFrame>
      <p:sp>
        <p:nvSpPr>
          <p:cNvPr id="3" name="TextBox 2">
            <a:extLst>
              <a:ext uri="{FF2B5EF4-FFF2-40B4-BE49-F238E27FC236}">
                <a16:creationId xmlns:a16="http://schemas.microsoft.com/office/drawing/2014/main" id="{40F101C7-CCDC-E065-2DF0-7E0ACE6DF5DD}"/>
              </a:ext>
            </a:extLst>
          </p:cNvPr>
          <p:cNvSpPr txBox="1"/>
          <p:nvPr/>
        </p:nvSpPr>
        <p:spPr>
          <a:xfrm>
            <a:off x="4648202" y="888000"/>
            <a:ext cx="4953000" cy="2194447"/>
          </a:xfrm>
          <a:prstGeom prst="rect">
            <a:avLst/>
          </a:prstGeom>
          <a:noFill/>
        </p:spPr>
        <p:txBody>
          <a:bodyPr wrap="square">
            <a:spAutoFit/>
          </a:bodyPr>
          <a:lstStyle/>
          <a:p>
            <a:pPr algn="r" rtl="1">
              <a:lnSpc>
                <a:spcPct val="115000"/>
              </a:lnSpc>
              <a:spcAft>
                <a:spcPts val="800"/>
              </a:spcAft>
              <a:buNone/>
            </a:pPr>
            <a:r>
              <a:rPr lang="ar-SA" sz="1200" b="1" kern="100" dirty="0">
                <a:effectLst/>
                <a:latin typeface="Vazir" panose="020B0603030804020204" pitchFamily="34" charset="-78"/>
                <a:ea typeface="Calibri" panose="020F0502020204030204" pitchFamily="34" charset="0"/>
                <a:cs typeface="Vazir" panose="020B0603030804020204" pitchFamily="34" charset="-78"/>
              </a:rPr>
              <a:t>آماده‌سازی سطح قبل از اجرا</a:t>
            </a:r>
            <a:r>
              <a:rPr lang="en-US" sz="1200" b="1" kern="100" dirty="0">
                <a:effectLst/>
                <a:latin typeface="Vazir" panose="020B0603030804020204" pitchFamily="34" charset="-78"/>
                <a:ea typeface="Calibri" panose="020F0502020204030204" pitchFamily="34" charset="0"/>
                <a:cs typeface="Vazir" panose="020B0603030804020204" pitchFamily="34" charset="-78"/>
              </a:rPr>
              <a:t>:</a:t>
            </a:r>
          </a:p>
          <a:p>
            <a:pPr marL="285750" indent="-285750" algn="r" rtl="1">
              <a:lnSpc>
                <a:spcPct val="115000"/>
              </a:lnSpc>
              <a:spcAft>
                <a:spcPts val="800"/>
              </a:spcAft>
              <a:buFont typeface="Arial" panose="020B0604020202020204" pitchFamily="34" charset="0"/>
              <a:buChar char="•"/>
            </a:pP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ar-SA" sz="1200" kern="100" dirty="0">
                <a:effectLst/>
                <a:latin typeface="Vazir" panose="020B0603030804020204" pitchFamily="34" charset="-78"/>
                <a:ea typeface="Calibri" panose="020F0502020204030204" pitchFamily="34" charset="0"/>
                <a:cs typeface="Vazir" panose="020B0603030804020204" pitchFamily="34" charset="-78"/>
              </a:rPr>
              <a:t>سطح خشک، تمیز و عاری از گرد و خاک باشد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چربی و روغن‌زدایی انجام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زنگ‌زدگی با برس سیمی، سنباده یا ابزار مکانیکی حذف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 صورت خوردگی شدید، تا فلز براق سطح آماده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گرد و غبار پس از س</a:t>
            </a:r>
            <a:r>
              <a:rPr lang="fa-IR" sz="1200" kern="100" dirty="0">
                <a:effectLst/>
                <a:latin typeface="Vazir" panose="020B0603030804020204" pitchFamily="34" charset="-78"/>
                <a:ea typeface="Calibri" panose="020F0502020204030204" pitchFamily="34" charset="0"/>
                <a:cs typeface="Vazir" panose="020B0603030804020204" pitchFamily="34" charset="-78"/>
              </a:rPr>
              <a:t>ن</a:t>
            </a:r>
            <a:r>
              <a:rPr lang="ar-SA" sz="1200" kern="100" dirty="0">
                <a:effectLst/>
                <a:latin typeface="Vazir" panose="020B0603030804020204" pitchFamily="34" charset="-78"/>
                <a:ea typeface="Calibri" panose="020F0502020204030204" pitchFamily="34" charset="0"/>
                <a:cs typeface="Vazir" panose="020B0603030804020204" pitchFamily="34" charset="-78"/>
              </a:rPr>
              <a:t>باده‌زنی کاملاً برداشته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قبل از مصرف رنگ کاملاً هم زده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9" name="TextBox 8">
            <a:extLst>
              <a:ext uri="{FF2B5EF4-FFF2-40B4-BE49-F238E27FC236}">
                <a16:creationId xmlns:a16="http://schemas.microsoft.com/office/drawing/2014/main" id="{F414BF67-BEA6-BA57-A498-ECFFE10B00F2}"/>
              </a:ext>
            </a:extLst>
          </p:cNvPr>
          <p:cNvSpPr txBox="1"/>
          <p:nvPr/>
        </p:nvSpPr>
        <p:spPr>
          <a:xfrm>
            <a:off x="-491836" y="886229"/>
            <a:ext cx="4953000" cy="2194447"/>
          </a:xfrm>
          <a:prstGeom prst="rect">
            <a:avLst/>
          </a:prstGeom>
          <a:noFill/>
        </p:spPr>
        <p:txBody>
          <a:bodyPr wrap="square">
            <a:spAutoFit/>
          </a:bodyPr>
          <a:lstStyle/>
          <a:p>
            <a:pPr algn="r" rtl="1">
              <a:lnSpc>
                <a:spcPct val="115000"/>
              </a:lnSpc>
              <a:spcAft>
                <a:spcPts val="800"/>
              </a:spcAft>
              <a:buNone/>
            </a:pPr>
            <a:r>
              <a:rPr lang="ar-SA" sz="1200" b="1" kern="100" dirty="0">
                <a:effectLst/>
                <a:latin typeface="Vazir" panose="020B0603030804020204" pitchFamily="34" charset="-78"/>
                <a:ea typeface="Calibri" panose="020F0502020204030204" pitchFamily="34" charset="0"/>
                <a:cs typeface="Vazir" panose="020B0603030804020204" pitchFamily="34" charset="-78"/>
              </a:rPr>
              <a:t>ایمنی و بهداشت</a:t>
            </a:r>
            <a:r>
              <a:rPr lang="fa-IR" sz="1200" b="1" kern="100" dirty="0">
                <a:effectLst/>
                <a:latin typeface="Vazir" panose="020B0603030804020204" pitchFamily="34" charset="-78"/>
                <a:ea typeface="Calibri" panose="020F0502020204030204" pitchFamily="34" charset="0"/>
                <a:cs typeface="Vazir" panose="020B0603030804020204" pitchFamily="34" charset="-78"/>
              </a:rPr>
              <a:t> :</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از تماس با چشم و پوست جلوگیری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دور از دسترس کودکان</a:t>
            </a:r>
            <a:r>
              <a:rPr lang="fa-IR" sz="1200" kern="100" dirty="0">
                <a:effectLst/>
                <a:latin typeface="Vazir" panose="020B0603030804020204" pitchFamily="34" charset="-78"/>
                <a:ea typeface="Calibri" panose="020F0502020204030204" pitchFamily="34" charset="0"/>
                <a:cs typeface="Vazir" panose="020B0603030804020204" pitchFamily="34" charset="-78"/>
              </a:rPr>
              <a:t> نگهداری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درب قوطی پس از استفاده محکم بسته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pic>
        <p:nvPicPr>
          <p:cNvPr id="13" name="Picture 12">
            <a:extLst>
              <a:ext uri="{FF2B5EF4-FFF2-40B4-BE49-F238E27FC236}">
                <a16:creationId xmlns:a16="http://schemas.microsoft.com/office/drawing/2014/main" id="{A61E741C-5957-C78C-6566-88E944C1A591}"/>
              </a:ext>
            </a:extLst>
          </p:cNvPr>
          <p:cNvPicPr>
            <a:picLocks noChangeAspect="1"/>
          </p:cNvPicPr>
          <p:nvPr/>
        </p:nvPicPr>
        <p:blipFill>
          <a:blip r:embed="rId2">
            <a:extLst>
              <a:ext uri="{28A0092B-C50C-407E-A947-70E740481C1C}">
                <a14:useLocalDpi xmlns:a14="http://schemas.microsoft.com/office/drawing/2010/main" val="0"/>
              </a:ext>
            </a:extLst>
          </a:blip>
          <a:srcRect l="6318" r="8011"/>
          <a:stretch>
            <a:fillRect/>
          </a:stretch>
        </p:blipFill>
        <p:spPr>
          <a:xfrm>
            <a:off x="266700" y="3425458"/>
            <a:ext cx="2881313" cy="3090834"/>
          </a:xfrm>
          <a:prstGeom prst="rect">
            <a:avLst/>
          </a:prstGeom>
        </p:spPr>
      </p:pic>
      <p:sp>
        <p:nvSpPr>
          <p:cNvPr id="5" name="TextBox 4">
            <a:extLst>
              <a:ext uri="{FF2B5EF4-FFF2-40B4-BE49-F238E27FC236}">
                <a16:creationId xmlns:a16="http://schemas.microsoft.com/office/drawing/2014/main" id="{D8C128D4-5004-778C-CBF9-77D3E05133BF}"/>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19</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134206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D04EB-B5E6-3E0A-3B15-0B2E080F68D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D738F2-5498-9080-9402-D7ECF047516C}"/>
              </a:ext>
            </a:extLst>
          </p:cNvPr>
          <p:cNvSpPr txBox="1"/>
          <p:nvPr/>
        </p:nvSpPr>
        <p:spPr>
          <a:xfrm>
            <a:off x="5278587" y="306779"/>
            <a:ext cx="4426528"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معرفی شرکت</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pic>
        <p:nvPicPr>
          <p:cNvPr id="5" name="Picture 4">
            <a:extLst>
              <a:ext uri="{FF2B5EF4-FFF2-40B4-BE49-F238E27FC236}">
                <a16:creationId xmlns:a16="http://schemas.microsoft.com/office/drawing/2014/main" id="{9B6830D9-08F4-CAF0-F3BC-7B1977F2F1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526082" y="127000"/>
            <a:ext cx="4853836" cy="685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98824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9E6E2-72DA-C3C0-28E2-2F7B603B2A2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13CC645-F670-A2FF-36D2-230B3FD26418}"/>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لاک مخصوص روی سنگ نما</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70CDEB4F-230A-9034-2704-610F12FF5D88}"/>
              </a:ext>
            </a:extLst>
          </p:cNvPr>
          <p:cNvSpPr txBox="1"/>
          <p:nvPr/>
        </p:nvSpPr>
        <p:spPr>
          <a:xfrm>
            <a:off x="2648855" y="362177"/>
            <a:ext cx="1722254" cy="461665"/>
          </a:xfrm>
          <a:prstGeom prst="rect">
            <a:avLst/>
          </a:prstGeom>
          <a:noFill/>
        </p:spPr>
        <p:txBody>
          <a:bodyPr wrap="square" rtlCol="0">
            <a:spAutoFit/>
          </a:bodyPr>
          <a:lstStyle/>
          <a:p>
            <a:pPr algn="just" rtl="1"/>
            <a:r>
              <a:rPr lang="en-US" sz="2400" b="1" dirty="0">
                <a:solidFill>
                  <a:schemeClr val="bg1"/>
                </a:solidFill>
                <a:latin typeface="Vazir" panose="020B0603030804020204" pitchFamily="34" charset="-78"/>
                <a:cs typeface="Vazir" panose="020B0603030804020204" pitchFamily="34" charset="-78"/>
              </a:rPr>
              <a:t>UNI-S1000</a:t>
            </a:r>
          </a:p>
        </p:txBody>
      </p:sp>
      <p:sp>
        <p:nvSpPr>
          <p:cNvPr id="5" name="TextBox 4">
            <a:extLst>
              <a:ext uri="{FF2B5EF4-FFF2-40B4-BE49-F238E27FC236}">
                <a16:creationId xmlns:a16="http://schemas.microsoft.com/office/drawing/2014/main" id="{E6B8805E-622B-A5E0-417D-1A4DDE00ACB8}"/>
              </a:ext>
            </a:extLst>
          </p:cNvPr>
          <p:cNvSpPr txBox="1"/>
          <p:nvPr/>
        </p:nvSpPr>
        <p:spPr>
          <a:xfrm>
            <a:off x="90055" y="806789"/>
            <a:ext cx="9615060" cy="1185966"/>
          </a:xfrm>
          <a:prstGeom prst="rect">
            <a:avLst/>
          </a:prstGeom>
          <a:noFill/>
        </p:spPr>
        <p:txBody>
          <a:bodyPr wrap="square">
            <a:spAutoFit/>
          </a:bodyPr>
          <a:lstStyle/>
          <a:p>
            <a:pPr algn="just" rtl="1">
              <a:lnSpc>
                <a:spcPct val="115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این لاک براساس </a:t>
            </a:r>
            <a:r>
              <a:rPr lang="ar-SA" sz="1400" kern="100" dirty="0">
                <a:effectLst/>
                <a:latin typeface="Vazir" panose="020B0603030804020204" pitchFamily="34" charset="-78"/>
                <a:ea typeface="Calibri" panose="020F0502020204030204" pitchFamily="34" charset="0"/>
                <a:cs typeface="Vazir" panose="020B0603030804020204" pitchFamily="34" charset="-78"/>
              </a:rPr>
              <a:t>پلی‌یورتان آلیفاتیک</a:t>
            </a:r>
            <a:r>
              <a:rPr lang="fa-IR" sz="1400" kern="100" dirty="0">
                <a:effectLst/>
                <a:latin typeface="Vazir" panose="020B0603030804020204" pitchFamily="34" charset="-78"/>
                <a:ea typeface="Calibri" panose="020F0502020204030204" pitchFamily="34" charset="0"/>
                <a:cs typeface="Vazir" panose="020B0603030804020204" pitchFamily="34" charset="-78"/>
              </a:rPr>
              <a:t> طراحی گردیده که</a:t>
            </a:r>
            <a:r>
              <a:rPr lang="ar-SA" sz="1400" kern="100" dirty="0">
                <a:effectLst/>
                <a:latin typeface="Vazir" panose="020B0603030804020204" pitchFamily="34" charset="-78"/>
                <a:ea typeface="Calibri" panose="020F0502020204030204" pitchFamily="34" charset="0"/>
                <a:cs typeface="Vazir" panose="020B0603030804020204" pitchFamily="34" charset="-78"/>
              </a:rPr>
              <a:t> یک پوشش محافظ شفاف، بسیار مقاوم و ضد</a:t>
            </a:r>
            <a:r>
              <a:rPr lang="en-US" sz="1400" kern="100" dirty="0">
                <a:effectLst/>
                <a:latin typeface="Vazir" panose="020B0603030804020204" pitchFamily="34" charset="-78"/>
                <a:ea typeface="Calibri" panose="020F0502020204030204" pitchFamily="34" charset="0"/>
                <a:cs typeface="Vazir" panose="020B0603030804020204" pitchFamily="34" charset="-78"/>
              </a:rPr>
              <a:t> UV </a:t>
            </a:r>
            <a:r>
              <a:rPr lang="ar-SA" sz="1400" kern="100" dirty="0">
                <a:effectLst/>
                <a:latin typeface="Vazir" panose="020B0603030804020204" pitchFamily="34" charset="-78"/>
                <a:ea typeface="Calibri" panose="020F0502020204030204" pitchFamily="34" charset="0"/>
                <a:cs typeface="Vazir" panose="020B0603030804020204" pitchFamily="34" charset="-78"/>
              </a:rPr>
              <a:t>است که برای افزایش دوام، زیبایی و پایداری سنگ‌های طبیعی در فضاهای خارجی طراحی شده است</a:t>
            </a:r>
            <a:r>
              <a:rPr lang="en-US" sz="1400" kern="100" dirty="0">
                <a:effectLst/>
                <a:latin typeface="Vazir" panose="020B0603030804020204" pitchFamily="34" charset="-78"/>
                <a:ea typeface="Calibri" panose="020F0502020204030204" pitchFamily="34" charset="0"/>
                <a:cs typeface="Vazir" panose="020B0603030804020204" pitchFamily="34" charset="-78"/>
              </a:rPr>
              <a:t>.</a:t>
            </a:r>
          </a:p>
          <a:p>
            <a:pPr algn="just" rtl="1">
              <a:lnSpc>
                <a:spcPct val="115000"/>
              </a:lnSpc>
              <a:spcAft>
                <a:spcPts val="800"/>
              </a:spcAft>
              <a:buNone/>
            </a:pPr>
            <a:r>
              <a:rPr lang="ar-SA" sz="1400" kern="100" dirty="0">
                <a:effectLst/>
                <a:latin typeface="Vazir" panose="020B0603030804020204" pitchFamily="34" charset="-78"/>
                <a:ea typeface="Calibri" panose="020F0502020204030204" pitchFamily="34" charset="0"/>
                <a:cs typeface="Vazir" panose="020B0603030804020204" pitchFamily="34" charset="-78"/>
              </a:rPr>
              <a:t>این محصول روی انواع سنگ‌های تراورتن، گرانیت، مرمر، مرمریت، سنگ آذرین، مصنوعی و آنتیک قابل استفاده بوده و علاوه بر افزایش مقاومت سطح، از تغییر رنگ ناشی از نور خورشید جلوگیری می‌کند</a:t>
            </a:r>
            <a:r>
              <a:rPr lang="en-US" sz="1400" kern="100" dirty="0">
                <a:effectLst/>
                <a:latin typeface="Vazir" panose="020B0603030804020204" pitchFamily="34" charset="-78"/>
                <a:ea typeface="Calibri" panose="020F0502020204030204" pitchFamily="34" charset="0"/>
                <a:cs typeface="Vazir" panose="020B0603030804020204" pitchFamily="34" charset="-78"/>
              </a:rPr>
              <a:t>.</a:t>
            </a:r>
          </a:p>
        </p:txBody>
      </p:sp>
      <p:sp>
        <p:nvSpPr>
          <p:cNvPr id="10" name="TextBox 9">
            <a:extLst>
              <a:ext uri="{FF2B5EF4-FFF2-40B4-BE49-F238E27FC236}">
                <a16:creationId xmlns:a16="http://schemas.microsoft.com/office/drawing/2014/main" id="{538CCAF1-B4A2-F95A-ECCA-59E3188EF6F5}"/>
              </a:ext>
            </a:extLst>
          </p:cNvPr>
          <p:cNvSpPr txBox="1"/>
          <p:nvPr/>
        </p:nvSpPr>
        <p:spPr>
          <a:xfrm>
            <a:off x="4003964" y="2006754"/>
            <a:ext cx="5624945" cy="2287806"/>
          </a:xfrm>
          <a:prstGeom prst="rect">
            <a:avLst/>
          </a:prstGeom>
          <a:noFill/>
        </p:spPr>
        <p:txBody>
          <a:bodyPr wrap="square">
            <a:spAutoFit/>
          </a:bodyPr>
          <a:lstStyle/>
          <a:p>
            <a:pPr algn="r" rtl="1">
              <a:spcAft>
                <a:spcPts val="800"/>
              </a:spcAft>
            </a:pPr>
            <a:r>
              <a:rPr lang="en-US" sz="1200" dirty="0">
                <a:latin typeface="Vazir" panose="020B0603030804020204" pitchFamily="34" charset="-78"/>
                <a:cs typeface="Vazir" panose="020B0603030804020204" pitchFamily="34" charset="-78"/>
              </a:rPr>
              <a:t>✅ </a:t>
            </a:r>
            <a:r>
              <a:rPr lang="ar-SA" sz="1200" b="1" kern="100" dirty="0">
                <a:latin typeface="Vazir" panose="020B0603030804020204" pitchFamily="34" charset="-78"/>
                <a:ea typeface="Calibri" panose="020F0502020204030204" pitchFamily="34" charset="0"/>
                <a:cs typeface="Vazir" panose="020B0603030804020204" pitchFamily="34" charset="-78"/>
              </a:rPr>
              <a:t>ویژگی‌ها </a:t>
            </a:r>
            <a:endParaRPr lang="fa-IR" sz="1200" b="1" kern="100" dirty="0">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a:t>
            </a:r>
            <a:r>
              <a:rPr lang="ar-SA" sz="1200" kern="100" dirty="0">
                <a:effectLst/>
                <a:latin typeface="Vazir" panose="020B0603030804020204" pitchFamily="34" charset="-78"/>
                <a:ea typeface="Calibri" panose="020F0502020204030204" pitchFamily="34" charset="0"/>
                <a:cs typeface="Vazir" panose="020B0603030804020204" pitchFamily="34" charset="-78"/>
              </a:rPr>
              <a:t>قاومت بسیار بالا در برابر</a:t>
            </a:r>
            <a:r>
              <a:rPr lang="en-US" sz="1200" kern="100" dirty="0">
                <a:effectLst/>
                <a:latin typeface="Vazir" panose="020B0603030804020204" pitchFamily="34" charset="-78"/>
                <a:ea typeface="Calibri" panose="020F0502020204030204" pitchFamily="34" charset="0"/>
                <a:cs typeface="Vazir" panose="020B0603030804020204" pitchFamily="34" charset="-78"/>
              </a:rPr>
              <a:t> UV </a:t>
            </a:r>
            <a:r>
              <a:rPr lang="ar-SA" sz="1200" kern="100" dirty="0">
                <a:effectLst/>
                <a:latin typeface="Vazir" panose="020B0603030804020204" pitchFamily="34" charset="-78"/>
                <a:ea typeface="Calibri" panose="020F0502020204030204" pitchFamily="34" charset="0"/>
                <a:cs typeface="Vazir" panose="020B0603030804020204" pitchFamily="34" charset="-78"/>
              </a:rPr>
              <a:t>و جلوگیری از زردشدگی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مقاومت عالی در برابر رطوبت، باران اسیدی، آلودگی هوا و اشعه خورشید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چسبندگی قوی به اغلب سنگ‌های ساختمانی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مقاومت سایشی و شیمیایی بالا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جلوگیری از نفوذ آب و روغن به بافت سنگ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قابلیت شستشو و تمیزکاری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عدم پوسته‌شدن یا ورقه‌شدن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2" name="TextBox 11">
            <a:extLst>
              <a:ext uri="{FF2B5EF4-FFF2-40B4-BE49-F238E27FC236}">
                <a16:creationId xmlns:a16="http://schemas.microsoft.com/office/drawing/2014/main" id="{6D717ECC-20B6-90C8-C3B5-6CFC1E52B7AF}"/>
              </a:ext>
            </a:extLst>
          </p:cNvPr>
          <p:cNvSpPr txBox="1"/>
          <p:nvPr/>
        </p:nvSpPr>
        <p:spPr>
          <a:xfrm>
            <a:off x="-831271" y="2004121"/>
            <a:ext cx="4953000" cy="2194447"/>
          </a:xfrm>
          <a:prstGeom prst="rect">
            <a:avLst/>
          </a:prstGeom>
          <a:noFill/>
        </p:spPr>
        <p:txBody>
          <a:bodyPr wrap="square">
            <a:spAutoFit/>
          </a:bodyPr>
          <a:lstStyle/>
          <a:p>
            <a:pPr algn="r" rtl="1">
              <a:lnSpc>
                <a:spcPct val="115000"/>
              </a:lnSpc>
              <a:spcAft>
                <a:spcPts val="800"/>
              </a:spcAft>
              <a:buNone/>
            </a:pPr>
            <a:r>
              <a:rPr lang="ar-SA" sz="1200" b="1" kern="100" dirty="0">
                <a:effectLst/>
                <a:latin typeface="Vazir" panose="020B0603030804020204" pitchFamily="34" charset="-78"/>
                <a:ea typeface="Calibri" panose="020F0502020204030204" pitchFamily="34" charset="0"/>
                <a:cs typeface="Vazir" panose="020B0603030804020204" pitchFamily="34" charset="-78"/>
              </a:rPr>
              <a:t>کاربردهای پیشنهادی</a:t>
            </a:r>
            <a:r>
              <a:rPr lang="en-US" sz="1200" b="1"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سنگ نماهای ساختمانی (داخلی و خارجی)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نماهای تراورتن، مرمریت، گرانیت و سنگ‌های صیقلی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محوطه‌سازی، سنگ‌های کف فضای باز و حیاط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سنگ‌های دکوراتیو و آنتیک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مکان‌های در معرض باران، آفتاب شدید و آلودگی هوا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پوشش نهایی روی رزین‌های اپوکسی و پلی‌یورتان قبلی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3" name="TextBox 12">
            <a:extLst>
              <a:ext uri="{FF2B5EF4-FFF2-40B4-BE49-F238E27FC236}">
                <a16:creationId xmlns:a16="http://schemas.microsoft.com/office/drawing/2014/main" id="{7B9779A6-B1F6-25AE-E77A-23597D31F0C3}"/>
              </a:ext>
            </a:extLst>
          </p:cNvPr>
          <p:cNvSpPr txBox="1"/>
          <p:nvPr/>
        </p:nvSpPr>
        <p:spPr>
          <a:xfrm>
            <a:off x="5460135" y="6375347"/>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a:t>
            </a:r>
            <a:r>
              <a:rPr lang="fa-IR" sz="1600" b="1" dirty="0">
                <a:latin typeface="Vazir" panose="020B0603030804020204" pitchFamily="34" charset="-78"/>
                <a:cs typeface="Vazir" panose="020B0603030804020204" pitchFamily="34" charset="-78"/>
              </a:rPr>
              <a:t>اسپری بدون هوا</a:t>
            </a:r>
            <a:endParaRPr lang="en-US" sz="1600" b="1" dirty="0"/>
          </a:p>
        </p:txBody>
      </p:sp>
      <p:graphicFrame>
        <p:nvGraphicFramePr>
          <p:cNvPr id="14" name="Table 13">
            <a:extLst>
              <a:ext uri="{FF2B5EF4-FFF2-40B4-BE49-F238E27FC236}">
                <a16:creationId xmlns:a16="http://schemas.microsoft.com/office/drawing/2014/main" id="{CF6CEB4A-92F8-9765-362D-83C8AE983B7A}"/>
              </a:ext>
            </a:extLst>
          </p:cNvPr>
          <p:cNvGraphicFramePr>
            <a:graphicFrameLocks noGrp="1"/>
          </p:cNvGraphicFramePr>
          <p:nvPr>
            <p:extLst>
              <p:ext uri="{D42A27DB-BD31-4B8C-83A1-F6EECF244321}">
                <p14:modId xmlns:p14="http://schemas.microsoft.com/office/powerpoint/2010/main" val="1394221460"/>
              </p:ext>
            </p:extLst>
          </p:nvPr>
        </p:nvGraphicFramePr>
        <p:xfrm>
          <a:off x="5091545" y="4385919"/>
          <a:ext cx="4396799" cy="1978688"/>
        </p:xfrm>
        <a:graphic>
          <a:graphicData uri="http://schemas.openxmlformats.org/drawingml/2006/table">
            <a:tbl>
              <a:tblPr rtl="1" firstRow="1" firstCol="1" bandRow="1">
                <a:tableStyleId>{69012ECD-51FC-41F1-AA8D-1B2483CD663E}</a:tableStyleId>
              </a:tblPr>
              <a:tblGrid>
                <a:gridCol w="2196922">
                  <a:extLst>
                    <a:ext uri="{9D8B030D-6E8A-4147-A177-3AD203B41FA5}">
                      <a16:colId xmlns:a16="http://schemas.microsoft.com/office/drawing/2014/main" val="2351334311"/>
                    </a:ext>
                  </a:extLst>
                </a:gridCol>
                <a:gridCol w="2199877">
                  <a:extLst>
                    <a:ext uri="{9D8B030D-6E8A-4147-A177-3AD203B41FA5}">
                      <a16:colId xmlns:a16="http://schemas.microsoft.com/office/drawing/2014/main" val="3057146228"/>
                    </a:ext>
                  </a:extLst>
                </a:gridCol>
              </a:tblGrid>
              <a:tr h="221047">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831174039"/>
                  </a:ext>
                </a:extLst>
              </a:tr>
              <a:tr h="221047">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حالت فیزیکی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دوجزئی (لاک + سخت کننده)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733097494"/>
                  </a:ext>
                </a:extLst>
              </a:tr>
              <a:tr h="221047">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نسبت اختلاط</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ea typeface="Calibri" panose="020F0502020204030204" pitchFamily="34" charset="0"/>
                          <a:cs typeface="Vazir" panose="020B0603030804020204" pitchFamily="34" charset="-78"/>
                        </a:rPr>
                        <a:t>100/50</a:t>
                      </a:r>
                    </a:p>
                  </a:txBody>
                  <a:tcPr marL="68580" marR="68580" marT="0" marB="0"/>
                </a:tc>
                <a:extLst>
                  <a:ext uri="{0D108BD9-81ED-4DB2-BD59-A6C34878D82A}">
                    <a16:rowId xmlns:a16="http://schemas.microsoft.com/office/drawing/2014/main" val="4102859580"/>
                  </a:ext>
                </a:extLst>
              </a:tr>
              <a:tr h="221047">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مقاومت دمایی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از 20-  الی 90+ درجه سانتیگراد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129830768"/>
                  </a:ext>
                </a:extLst>
              </a:tr>
              <a:tr h="221047">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خشک سطحی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1 الی 3 ساعت</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781481655"/>
                  </a:ext>
                </a:extLst>
              </a:tr>
              <a:tr h="221047">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خشک نهایی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12 الی 24 ساعت</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4228965945"/>
                  </a:ext>
                </a:extLst>
              </a:tr>
              <a:tr h="221047">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مناسب برای اجرای لایه بعد</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4 الی 12 ساعت</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466169360"/>
                  </a:ext>
                </a:extLst>
              </a:tr>
              <a:tr h="221047">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 پیشنهادی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40 الی 70 میکرون</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4174311783"/>
                  </a:ext>
                </a:extLst>
              </a:tr>
              <a:tr h="100455">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شفاف بدون زردی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577729671"/>
                  </a:ext>
                </a:extLst>
              </a:tr>
            </a:tbl>
          </a:graphicData>
        </a:graphic>
      </p:graphicFrame>
      <p:graphicFrame>
        <p:nvGraphicFramePr>
          <p:cNvPr id="2" name="Object 1">
            <a:extLst>
              <a:ext uri="{FF2B5EF4-FFF2-40B4-BE49-F238E27FC236}">
                <a16:creationId xmlns:a16="http://schemas.microsoft.com/office/drawing/2014/main" id="{5E6AD6CF-AC68-204B-0977-E4A79416A0E7}"/>
              </a:ext>
            </a:extLst>
          </p:cNvPr>
          <p:cNvGraphicFramePr>
            <a:graphicFrameLocks noChangeAspect="1"/>
          </p:cNvGraphicFramePr>
          <p:nvPr>
            <p:extLst>
              <p:ext uri="{D42A27DB-BD31-4B8C-83A1-F6EECF244321}">
                <p14:modId xmlns:p14="http://schemas.microsoft.com/office/powerpoint/2010/main" val="327243404"/>
              </p:ext>
            </p:extLst>
          </p:nvPr>
        </p:nvGraphicFramePr>
        <p:xfrm>
          <a:off x="628650" y="4290698"/>
          <a:ext cx="2020205" cy="2284259"/>
        </p:xfrm>
        <a:graphic>
          <a:graphicData uri="http://schemas.openxmlformats.org/presentationml/2006/ole">
            <mc:AlternateContent xmlns:mc="http://schemas.openxmlformats.org/markup-compatibility/2006">
              <mc:Choice xmlns:v="urn:schemas-microsoft-com:vml" Requires="v">
                <p:oleObj r:id="rId2" imgW="3976444" imgH="4707098" progId="">
                  <p:embed/>
                </p:oleObj>
              </mc:Choice>
              <mc:Fallback>
                <p:oleObj r:id="rId2" imgW="3976444" imgH="4707098" progId="">
                  <p:embed/>
                  <p:pic>
                    <p:nvPicPr>
                      <p:cNvPr id="0" name=""/>
                      <p:cNvPicPr/>
                      <p:nvPr/>
                    </p:nvPicPr>
                    <p:blipFill>
                      <a:blip r:embed="rId3"/>
                      <a:stretch>
                        <a:fillRect/>
                      </a:stretch>
                    </p:blipFill>
                    <p:spPr>
                      <a:xfrm>
                        <a:off x="628650" y="4290698"/>
                        <a:ext cx="2020205" cy="2284259"/>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BBA00A5E-C36B-6882-CE3B-7D9D0FAA3DE9}"/>
              </a:ext>
            </a:extLst>
          </p:cNvPr>
          <p:cNvGraphicFramePr>
            <a:graphicFrameLocks noChangeAspect="1"/>
          </p:cNvGraphicFramePr>
          <p:nvPr>
            <p:extLst>
              <p:ext uri="{D42A27DB-BD31-4B8C-83A1-F6EECF244321}">
                <p14:modId xmlns:p14="http://schemas.microsoft.com/office/powerpoint/2010/main" val="2667226184"/>
              </p:ext>
            </p:extLst>
          </p:nvPr>
        </p:nvGraphicFramePr>
        <p:xfrm>
          <a:off x="2723699" y="5049982"/>
          <a:ext cx="1280266" cy="1379816"/>
        </p:xfrm>
        <a:graphic>
          <a:graphicData uri="http://schemas.openxmlformats.org/presentationml/2006/ole">
            <mc:AlternateContent xmlns:mc="http://schemas.openxmlformats.org/markup-compatibility/2006">
              <mc:Choice xmlns:v="urn:schemas-microsoft-com:vml" Requires="v">
                <p:oleObj r:id="rId4" imgW="9507102" imgH="8949690" progId="">
                  <p:embed/>
                </p:oleObj>
              </mc:Choice>
              <mc:Fallback>
                <p:oleObj r:id="rId4" imgW="9507102" imgH="8949690" progId="">
                  <p:embed/>
                  <p:pic>
                    <p:nvPicPr>
                      <p:cNvPr id="0" name=""/>
                      <p:cNvPicPr/>
                      <p:nvPr/>
                    </p:nvPicPr>
                    <p:blipFill>
                      <a:blip r:embed="rId5"/>
                      <a:stretch>
                        <a:fillRect/>
                      </a:stretch>
                    </p:blipFill>
                    <p:spPr>
                      <a:xfrm>
                        <a:off x="2723699" y="5049982"/>
                        <a:ext cx="1280266" cy="1379816"/>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C63DA6A1-9D48-74FD-6809-EA03B5CC217D}"/>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20</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1284451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E6B42-5976-C3D2-84EB-12381E764CF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99CE242-9550-0E81-A2E0-2541DBAE918A}"/>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اپوکسی مخصوص پشت سنگ</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5CC258E4-36EC-774E-8F30-C48F661E3D4B}"/>
              </a:ext>
            </a:extLst>
          </p:cNvPr>
          <p:cNvSpPr txBox="1"/>
          <p:nvPr/>
        </p:nvSpPr>
        <p:spPr>
          <a:xfrm>
            <a:off x="2648855" y="362177"/>
            <a:ext cx="1722254" cy="461665"/>
          </a:xfrm>
          <a:prstGeom prst="rect">
            <a:avLst/>
          </a:prstGeom>
          <a:noFill/>
        </p:spPr>
        <p:txBody>
          <a:bodyPr wrap="square" rtlCol="0">
            <a:spAutoFit/>
          </a:bodyPr>
          <a:lstStyle/>
          <a:p>
            <a:pPr algn="just"/>
            <a:r>
              <a:rPr lang="en-US" sz="2400" b="1" dirty="0">
                <a:solidFill>
                  <a:schemeClr val="bg1"/>
                </a:solidFill>
                <a:latin typeface="Vazir" panose="020B0603030804020204" pitchFamily="34" charset="-78"/>
                <a:cs typeface="Vazir" panose="020B0603030804020204" pitchFamily="34" charset="-78"/>
              </a:rPr>
              <a:t>UNI-S</a:t>
            </a:r>
            <a:r>
              <a:rPr lang="fa-IR" sz="2400" b="1" dirty="0">
                <a:solidFill>
                  <a:schemeClr val="bg1"/>
                </a:solidFill>
                <a:latin typeface="Vazir" panose="020B0603030804020204" pitchFamily="34" charset="-78"/>
                <a:cs typeface="Vazir" panose="020B0603030804020204" pitchFamily="34" charset="-78"/>
              </a:rPr>
              <a:t>5</a:t>
            </a:r>
            <a:r>
              <a:rPr lang="en-US" sz="2400" b="1" dirty="0">
                <a:solidFill>
                  <a:schemeClr val="bg1"/>
                </a:solidFill>
                <a:latin typeface="Vazir" panose="020B0603030804020204" pitchFamily="34" charset="-78"/>
                <a:cs typeface="Vazir" panose="020B0603030804020204" pitchFamily="34" charset="-78"/>
              </a:rPr>
              <a:t>00</a:t>
            </a:r>
          </a:p>
        </p:txBody>
      </p:sp>
      <p:sp>
        <p:nvSpPr>
          <p:cNvPr id="5" name="TextBox 4">
            <a:extLst>
              <a:ext uri="{FF2B5EF4-FFF2-40B4-BE49-F238E27FC236}">
                <a16:creationId xmlns:a16="http://schemas.microsoft.com/office/drawing/2014/main" id="{D86C2DC8-1D77-D4EA-AE06-BF2C5A3B3697}"/>
              </a:ext>
            </a:extLst>
          </p:cNvPr>
          <p:cNvSpPr txBox="1"/>
          <p:nvPr/>
        </p:nvSpPr>
        <p:spPr>
          <a:xfrm>
            <a:off x="90055" y="806789"/>
            <a:ext cx="9615060" cy="1034899"/>
          </a:xfrm>
          <a:prstGeom prst="rect">
            <a:avLst/>
          </a:prstGeom>
          <a:noFill/>
        </p:spPr>
        <p:txBody>
          <a:bodyPr wrap="square">
            <a:spAutoFit/>
          </a:bodyPr>
          <a:lstStyle/>
          <a:p>
            <a:pPr algn="just" rtl="1">
              <a:lnSpc>
                <a:spcPct val="150000"/>
              </a:lnSpc>
              <a:spcAft>
                <a:spcPts val="800"/>
              </a:spcAft>
              <a:buNone/>
            </a:pPr>
            <a:r>
              <a:rPr lang="fa-IR" sz="1400" kern="100" dirty="0">
                <a:effectLst/>
                <a:latin typeface="Vazir" panose="020B0603030804020204" pitchFamily="34" charset="-78"/>
                <a:ea typeface="Calibri" panose="020F0502020204030204" pitchFamily="34" charset="0"/>
                <a:cs typeface="Vazir" panose="020B0603030804020204" pitchFamily="34" charset="-78"/>
              </a:rPr>
              <a:t>اپوکسی مخصوص پشت سنگ یک رزین دو جزئی است که به‌طور اختصاصی برای افزایش مقاومت مکانیکی سنگ‌های طبیعی در پشت کار مورد استفاده قرار می‌گیرد. این اپوکسی با نفوذ مناسب به بافت سنگ باعث افزایش چسبندگی، جلوگیری از ترک‌خوردگی، کاهش ریزش سنگ در هنگام نصب و افزایش دوام سازه‌ای می‌شود.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0" name="TextBox 9">
            <a:extLst>
              <a:ext uri="{FF2B5EF4-FFF2-40B4-BE49-F238E27FC236}">
                <a16:creationId xmlns:a16="http://schemas.microsoft.com/office/drawing/2014/main" id="{47E4BAB0-4A42-28AE-C377-5860AB93EB64}"/>
              </a:ext>
            </a:extLst>
          </p:cNvPr>
          <p:cNvSpPr txBox="1"/>
          <p:nvPr/>
        </p:nvSpPr>
        <p:spPr>
          <a:xfrm>
            <a:off x="4003964" y="1975004"/>
            <a:ext cx="5624945" cy="2000548"/>
          </a:xfrm>
          <a:prstGeom prst="rect">
            <a:avLst/>
          </a:prstGeom>
          <a:noFill/>
        </p:spPr>
        <p:txBody>
          <a:bodyPr wrap="square">
            <a:spAutoFit/>
          </a:bodyPr>
          <a:lstStyle/>
          <a:p>
            <a:pPr algn="r" rtl="1">
              <a:spcAft>
                <a:spcPts val="800"/>
              </a:spcAft>
            </a:pPr>
            <a:r>
              <a:rPr lang="en-US" sz="1200" dirty="0">
                <a:latin typeface="Vazir" panose="020B0603030804020204" pitchFamily="34" charset="-78"/>
                <a:cs typeface="Vazir" panose="020B0603030804020204" pitchFamily="34" charset="-78"/>
              </a:rPr>
              <a:t>✅ </a:t>
            </a:r>
            <a:r>
              <a:rPr lang="ar-SA" sz="1200" b="1" kern="100" dirty="0">
                <a:latin typeface="Vazir" panose="020B0603030804020204" pitchFamily="34" charset="-78"/>
                <a:ea typeface="Calibri" panose="020F0502020204030204" pitchFamily="34" charset="0"/>
                <a:cs typeface="Vazir" panose="020B0603030804020204" pitchFamily="34" charset="-78"/>
              </a:rPr>
              <a:t>ویژگی‌ها </a:t>
            </a:r>
            <a:endParaRPr lang="fa-IR" sz="1200" b="1" kern="100" dirty="0">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چسبندگی بسیار بالا به انواع سنگ</a:t>
            </a: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ویسکوزیته مناسب برای نفوذ عمیق</a:t>
            </a: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خشک شدن کنترل‌شده بدون شره</a:t>
            </a: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بالا در برابر رطوبت و مواد شیمیایی</a:t>
            </a: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امکان رنگ‌پذیری با پیگمنت برای همرنگ‌سازی</a:t>
            </a: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سازگار با شبکه فایبرگلاس برای تقویت مضاعف</a:t>
            </a:r>
          </a:p>
        </p:txBody>
      </p:sp>
      <p:sp>
        <p:nvSpPr>
          <p:cNvPr id="12" name="TextBox 11">
            <a:extLst>
              <a:ext uri="{FF2B5EF4-FFF2-40B4-BE49-F238E27FC236}">
                <a16:creationId xmlns:a16="http://schemas.microsoft.com/office/drawing/2014/main" id="{CBC59746-7174-3627-8776-5B49FCA492F5}"/>
              </a:ext>
            </a:extLst>
          </p:cNvPr>
          <p:cNvSpPr txBox="1"/>
          <p:nvPr/>
        </p:nvSpPr>
        <p:spPr>
          <a:xfrm>
            <a:off x="-1" y="1972371"/>
            <a:ext cx="4287983" cy="2194447"/>
          </a:xfrm>
          <a:prstGeom prst="rect">
            <a:avLst/>
          </a:prstGeom>
          <a:noFill/>
        </p:spPr>
        <p:txBody>
          <a:bodyPr wrap="square">
            <a:spAutoFit/>
          </a:bodyPr>
          <a:lstStyle/>
          <a:p>
            <a:pPr algn="r" rtl="1">
              <a:lnSpc>
                <a:spcPct val="115000"/>
              </a:lnSpc>
              <a:spcAft>
                <a:spcPts val="800"/>
              </a:spcAft>
              <a:buNone/>
            </a:pPr>
            <a:r>
              <a:rPr lang="ar-SA" sz="1200" b="1" kern="100" dirty="0">
                <a:effectLst/>
                <a:latin typeface="Vazir" panose="020B0603030804020204" pitchFamily="34" charset="-78"/>
                <a:ea typeface="Calibri" panose="020F0502020204030204" pitchFamily="34" charset="0"/>
                <a:cs typeface="Vazir" panose="020B0603030804020204" pitchFamily="34" charset="-78"/>
              </a:rPr>
              <a:t>کاربردهای پیشنهادی</a:t>
            </a:r>
            <a:r>
              <a:rPr lang="en-US" sz="1200" b="1"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تقویت پشت سنگ‌های طبیعی و اسلب‌ها</a:t>
            </a: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افزایش استحکام در برابر ضربه و تنش‌های نصب</a:t>
            </a: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یکسان‌سازی و تثبیت بافت متخلخل سنگ (ویژه تراورتن)</a:t>
            </a: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افزایش چسبندگی سنگ به ملات یا چسب کاشی</a:t>
            </a: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جلوگیری از شکست در حمل و نصب</a:t>
            </a:r>
          </a:p>
          <a:p>
            <a:pPr marL="285750" indent="-2857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مناسب برای اسلب‌برهای </a:t>
            </a:r>
            <a:r>
              <a:rPr lang="en-US" sz="1200" kern="100" dirty="0">
                <a:effectLst/>
                <a:latin typeface="Vazir" panose="020B0603030804020204" pitchFamily="34" charset="-78"/>
                <a:ea typeface="Calibri" panose="020F0502020204030204" pitchFamily="34" charset="0"/>
                <a:cs typeface="Vazir" panose="020B0603030804020204" pitchFamily="34" charset="-78"/>
              </a:rPr>
              <a:t>CNC </a:t>
            </a:r>
            <a:r>
              <a:rPr lang="ar-SA" sz="1200" kern="100" dirty="0">
                <a:effectLst/>
                <a:latin typeface="Vazir" panose="020B0603030804020204" pitchFamily="34" charset="-78"/>
                <a:ea typeface="Calibri" panose="020F0502020204030204" pitchFamily="34" charset="0"/>
                <a:cs typeface="Vazir" panose="020B0603030804020204" pitchFamily="34" charset="-78"/>
              </a:rPr>
              <a:t>و دستگاه </a:t>
            </a:r>
            <a:r>
              <a:rPr lang="en-US" sz="1200" kern="100" dirty="0">
                <a:effectLst/>
                <a:latin typeface="Vazir" panose="020B0603030804020204" pitchFamily="34" charset="-78"/>
                <a:ea typeface="Calibri" panose="020F0502020204030204" pitchFamily="34" charset="0"/>
                <a:cs typeface="Vazir" panose="020B0603030804020204" pitchFamily="34" charset="-78"/>
              </a:rPr>
              <a:t>UV</a:t>
            </a:r>
          </a:p>
        </p:txBody>
      </p:sp>
      <p:sp>
        <p:nvSpPr>
          <p:cNvPr id="13" name="TextBox 12">
            <a:extLst>
              <a:ext uri="{FF2B5EF4-FFF2-40B4-BE49-F238E27FC236}">
                <a16:creationId xmlns:a16="http://schemas.microsoft.com/office/drawing/2014/main" id="{42D388C2-16D1-27C5-96CF-25E6B6FD3DDB}"/>
              </a:ext>
            </a:extLst>
          </p:cNvPr>
          <p:cNvSpPr txBox="1"/>
          <p:nvPr/>
        </p:nvSpPr>
        <p:spPr>
          <a:xfrm>
            <a:off x="5460135" y="6375347"/>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a:t>
            </a:r>
            <a:r>
              <a:rPr lang="fa-IR" sz="1600" b="1" dirty="0">
                <a:latin typeface="Vazir" panose="020B0603030804020204" pitchFamily="34" charset="-78"/>
                <a:cs typeface="Vazir" panose="020B0603030804020204" pitchFamily="34" charset="-78"/>
              </a:rPr>
              <a:t>اسپری بدون هوا</a:t>
            </a:r>
            <a:endParaRPr lang="en-US" sz="1600" b="1" dirty="0"/>
          </a:p>
        </p:txBody>
      </p:sp>
      <p:graphicFrame>
        <p:nvGraphicFramePr>
          <p:cNvPr id="14" name="Table 13">
            <a:extLst>
              <a:ext uri="{FF2B5EF4-FFF2-40B4-BE49-F238E27FC236}">
                <a16:creationId xmlns:a16="http://schemas.microsoft.com/office/drawing/2014/main" id="{DA74D3C4-3CD8-AC5E-CE00-6DCBB089DCE9}"/>
              </a:ext>
            </a:extLst>
          </p:cNvPr>
          <p:cNvGraphicFramePr>
            <a:graphicFrameLocks noGrp="1"/>
          </p:cNvGraphicFramePr>
          <p:nvPr>
            <p:extLst>
              <p:ext uri="{D42A27DB-BD31-4B8C-83A1-F6EECF244321}">
                <p14:modId xmlns:p14="http://schemas.microsoft.com/office/powerpoint/2010/main" val="2565359160"/>
              </p:ext>
            </p:extLst>
          </p:nvPr>
        </p:nvGraphicFramePr>
        <p:xfrm>
          <a:off x="5140036" y="4199703"/>
          <a:ext cx="4396799" cy="2092878"/>
        </p:xfrm>
        <a:graphic>
          <a:graphicData uri="http://schemas.openxmlformats.org/drawingml/2006/table">
            <a:tbl>
              <a:tblPr rtl="1" firstRow="1" firstCol="1" bandRow="1">
                <a:tableStyleId>{69012ECD-51FC-41F1-AA8D-1B2483CD663E}</a:tableStyleId>
              </a:tblPr>
              <a:tblGrid>
                <a:gridCol w="2196922">
                  <a:extLst>
                    <a:ext uri="{9D8B030D-6E8A-4147-A177-3AD203B41FA5}">
                      <a16:colId xmlns:a16="http://schemas.microsoft.com/office/drawing/2014/main" val="2351334311"/>
                    </a:ext>
                  </a:extLst>
                </a:gridCol>
                <a:gridCol w="2199877">
                  <a:extLst>
                    <a:ext uri="{9D8B030D-6E8A-4147-A177-3AD203B41FA5}">
                      <a16:colId xmlns:a16="http://schemas.microsoft.com/office/drawing/2014/main" val="3057146228"/>
                    </a:ext>
                  </a:extLst>
                </a:gridCol>
              </a:tblGrid>
              <a:tr h="232542">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831174039"/>
                  </a:ext>
                </a:extLst>
              </a:tr>
              <a:tr h="23254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حالت فیزیکی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دوجزئی (لاک + سخت کننده)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733097494"/>
                  </a:ext>
                </a:extLst>
              </a:tr>
              <a:tr h="23254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نسبت اختلاط</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ea typeface="Calibri" panose="020F0502020204030204" pitchFamily="34" charset="0"/>
                          <a:cs typeface="Vazir" panose="020B0603030804020204" pitchFamily="34" charset="-78"/>
                        </a:rPr>
                        <a:t>100/50</a:t>
                      </a:r>
                    </a:p>
                  </a:txBody>
                  <a:tcPr marL="68580" marR="68580" marT="0" marB="0"/>
                </a:tc>
                <a:extLst>
                  <a:ext uri="{0D108BD9-81ED-4DB2-BD59-A6C34878D82A}">
                    <a16:rowId xmlns:a16="http://schemas.microsoft.com/office/drawing/2014/main" val="4102859580"/>
                  </a:ext>
                </a:extLst>
              </a:tr>
              <a:tr h="23254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مقاومت دمایی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تا 105</a:t>
                      </a:r>
                      <a:r>
                        <a:rPr lang="ar-SA" sz="1200" kern="100" dirty="0">
                          <a:effectLst/>
                          <a:latin typeface="Vazir" panose="020B0603030804020204" pitchFamily="34" charset="-78"/>
                          <a:cs typeface="Vazir" panose="020B0603030804020204" pitchFamily="34" charset="-78"/>
                        </a:rPr>
                        <a:t>+ درجه سانتیگراد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129830768"/>
                  </a:ext>
                </a:extLst>
              </a:tr>
              <a:tr h="23254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1 الی 3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781481655"/>
                  </a:ext>
                </a:extLst>
              </a:tr>
              <a:tr h="23254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خشک نهایی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12 الی 24 ساعت</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4228965945"/>
                  </a:ext>
                </a:extLst>
              </a:tr>
              <a:tr h="232542">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مقاومت فشاری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70 الی 85 مگاپاسکال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466169360"/>
                  </a:ext>
                </a:extLst>
              </a:tr>
              <a:tr h="23254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 پیشنهادی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40 الی </a:t>
                      </a:r>
                      <a:r>
                        <a:rPr lang="fa-IR" sz="1200" kern="100" dirty="0">
                          <a:effectLst/>
                          <a:latin typeface="Vazir" panose="020B0603030804020204" pitchFamily="34" charset="-78"/>
                          <a:cs typeface="Vazir" panose="020B0603030804020204" pitchFamily="34" charset="-78"/>
                        </a:rPr>
                        <a:t>8</a:t>
                      </a:r>
                      <a:r>
                        <a:rPr lang="ar-SA" sz="1200" kern="100" dirty="0">
                          <a:effectLst/>
                          <a:latin typeface="Vazir" panose="020B0603030804020204" pitchFamily="34" charset="-78"/>
                          <a:cs typeface="Vazir" panose="020B0603030804020204" pitchFamily="34" charset="-78"/>
                        </a:rPr>
                        <a:t>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4174311783"/>
                  </a:ext>
                </a:extLst>
              </a:tr>
              <a:tr h="232542">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شفاف </a:t>
                      </a:r>
                      <a:r>
                        <a:rPr lang="fa-IR" sz="1200" kern="100" dirty="0">
                          <a:effectLst/>
                          <a:latin typeface="Vazir" panose="020B0603030804020204" pitchFamily="34" charset="-78"/>
                          <a:cs typeface="Vazir" panose="020B0603030804020204" pitchFamily="34" charset="-78"/>
                        </a:rPr>
                        <a:t>/زرد روشن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577729671"/>
                  </a:ext>
                </a:extLst>
              </a:tr>
            </a:tbl>
          </a:graphicData>
        </a:graphic>
      </p:graphicFrame>
      <p:graphicFrame>
        <p:nvGraphicFramePr>
          <p:cNvPr id="3" name="Object 2">
            <a:extLst>
              <a:ext uri="{FF2B5EF4-FFF2-40B4-BE49-F238E27FC236}">
                <a16:creationId xmlns:a16="http://schemas.microsoft.com/office/drawing/2014/main" id="{7D8310E1-64B1-133C-FF89-0932B4656B6B}"/>
              </a:ext>
            </a:extLst>
          </p:cNvPr>
          <p:cNvGraphicFramePr>
            <a:graphicFrameLocks noChangeAspect="1"/>
          </p:cNvGraphicFramePr>
          <p:nvPr>
            <p:extLst>
              <p:ext uri="{D42A27DB-BD31-4B8C-83A1-F6EECF244321}">
                <p14:modId xmlns:p14="http://schemas.microsoft.com/office/powerpoint/2010/main" val="2119621745"/>
              </p:ext>
            </p:extLst>
          </p:nvPr>
        </p:nvGraphicFramePr>
        <p:xfrm>
          <a:off x="243115" y="4166818"/>
          <a:ext cx="2265135" cy="2477343"/>
        </p:xfrm>
        <a:graphic>
          <a:graphicData uri="http://schemas.openxmlformats.org/presentationml/2006/ole">
            <mc:AlternateContent xmlns:mc="http://schemas.openxmlformats.org/markup-compatibility/2006">
              <mc:Choice xmlns:v="urn:schemas-microsoft-com:vml" Requires="v">
                <p:oleObj r:id="rId2" imgW="8719628" imgH="8697155" progId="">
                  <p:embed/>
                </p:oleObj>
              </mc:Choice>
              <mc:Fallback>
                <p:oleObj r:id="rId2" imgW="8719628" imgH="8697155" progId="">
                  <p:embed/>
                  <p:pic>
                    <p:nvPicPr>
                      <p:cNvPr id="0" name=""/>
                      <p:cNvPicPr/>
                      <p:nvPr/>
                    </p:nvPicPr>
                    <p:blipFill>
                      <a:blip r:embed="rId3"/>
                      <a:stretch>
                        <a:fillRect/>
                      </a:stretch>
                    </p:blipFill>
                    <p:spPr>
                      <a:xfrm>
                        <a:off x="243115" y="4166818"/>
                        <a:ext cx="2265135" cy="2477343"/>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0F3E956A-6297-5FAE-D453-2DA59172AA94}"/>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21</a:t>
            </a:fld>
            <a:endParaRPr lang="en-US" sz="1200" dirty="0">
              <a:solidFill>
                <a:schemeClr val="bg1"/>
              </a:solidFill>
              <a:cs typeface="2  Titr" panose="00000700000000000000" pitchFamily="2" charset="-78"/>
            </a:endParaRPr>
          </a:p>
        </p:txBody>
      </p:sp>
      <p:graphicFrame>
        <p:nvGraphicFramePr>
          <p:cNvPr id="2" name="Object 1">
            <a:extLst>
              <a:ext uri="{FF2B5EF4-FFF2-40B4-BE49-F238E27FC236}">
                <a16:creationId xmlns:a16="http://schemas.microsoft.com/office/drawing/2014/main" id="{36972D2F-E7B3-2AA1-1588-EE3923AC0E6B}"/>
              </a:ext>
            </a:extLst>
          </p:cNvPr>
          <p:cNvGraphicFramePr>
            <a:graphicFrameLocks noChangeAspect="1"/>
          </p:cNvGraphicFramePr>
          <p:nvPr>
            <p:extLst>
              <p:ext uri="{D42A27DB-BD31-4B8C-83A1-F6EECF244321}">
                <p14:modId xmlns:p14="http://schemas.microsoft.com/office/powerpoint/2010/main" val="3281017140"/>
              </p:ext>
            </p:extLst>
          </p:nvPr>
        </p:nvGraphicFramePr>
        <p:xfrm>
          <a:off x="2666422" y="5213478"/>
          <a:ext cx="939215" cy="1282345"/>
        </p:xfrm>
        <a:graphic>
          <a:graphicData uri="http://schemas.openxmlformats.org/presentationml/2006/ole">
            <mc:AlternateContent xmlns:mc="http://schemas.openxmlformats.org/markup-compatibility/2006">
              <mc:Choice xmlns:v="urn:schemas-microsoft-com:vml" Requires="v">
                <p:oleObj r:id="rId4" imgW="11363547" imgH="15514811" progId="">
                  <p:embed/>
                </p:oleObj>
              </mc:Choice>
              <mc:Fallback>
                <p:oleObj r:id="rId4" imgW="11363547" imgH="15514811" progId="">
                  <p:embed/>
                  <p:pic>
                    <p:nvPicPr>
                      <p:cNvPr id="9" name="Object 8">
                        <a:extLst>
                          <a:ext uri="{FF2B5EF4-FFF2-40B4-BE49-F238E27FC236}">
                            <a16:creationId xmlns:a16="http://schemas.microsoft.com/office/drawing/2014/main" id="{43D5C7F4-B08F-4D82-D858-961FAE33942A}"/>
                          </a:ext>
                        </a:extLst>
                      </p:cNvPr>
                      <p:cNvPicPr/>
                      <p:nvPr/>
                    </p:nvPicPr>
                    <p:blipFill>
                      <a:blip r:embed="rId5"/>
                      <a:stretch>
                        <a:fillRect/>
                      </a:stretch>
                    </p:blipFill>
                    <p:spPr>
                      <a:xfrm>
                        <a:off x="2666422" y="5213478"/>
                        <a:ext cx="939215" cy="1282345"/>
                      </a:xfrm>
                      <a:prstGeom prst="rect">
                        <a:avLst/>
                      </a:prstGeom>
                    </p:spPr>
                  </p:pic>
                </p:oleObj>
              </mc:Fallback>
            </mc:AlternateContent>
          </a:graphicData>
        </a:graphic>
      </p:graphicFrame>
    </p:spTree>
    <p:extLst>
      <p:ext uri="{BB962C8B-B14F-4D97-AF65-F5344CB8AC3E}">
        <p14:creationId xmlns:p14="http://schemas.microsoft.com/office/powerpoint/2010/main" val="3867163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2364F-D5B1-546A-2F4A-81DDC67A4B5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B6E439D-40F8-C745-C762-604469E9E8DC}"/>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اپوکسی پلی آمید</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6E2E58C3-4A0F-9F36-8B34-8942787748B0}"/>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UNI-500</a:t>
            </a:r>
          </a:p>
        </p:txBody>
      </p:sp>
      <p:sp>
        <p:nvSpPr>
          <p:cNvPr id="5" name="TextBox 4">
            <a:extLst>
              <a:ext uri="{FF2B5EF4-FFF2-40B4-BE49-F238E27FC236}">
                <a16:creationId xmlns:a16="http://schemas.microsoft.com/office/drawing/2014/main" id="{C1931554-A99F-727A-5F5F-BD3F3074B425}"/>
              </a:ext>
            </a:extLst>
          </p:cNvPr>
          <p:cNvSpPr txBox="1"/>
          <p:nvPr/>
        </p:nvSpPr>
        <p:spPr>
          <a:xfrm>
            <a:off x="152400" y="8067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اپوکسی پلی‌آمید یک پوشش دو جزئی است که از ترکیب رزین اپوکسی و هاردنر پلی‌آمید تشکیل می‌شود. این محصول مقاومت شیمیایی، چسبندگی و دوام بسیار بالایی دارد و برای محافظت طولانی‌مدت سطوح فلزی، بتن، سازه‌ها و تجهیزات صنعتی در شرایط سخت مورد استفاده قرار می‌گیرد.</a:t>
            </a:r>
          </a:p>
        </p:txBody>
      </p:sp>
      <p:sp>
        <p:nvSpPr>
          <p:cNvPr id="10" name="TextBox 9">
            <a:extLst>
              <a:ext uri="{FF2B5EF4-FFF2-40B4-BE49-F238E27FC236}">
                <a16:creationId xmlns:a16="http://schemas.microsoft.com/office/drawing/2014/main" id="{42134E38-0817-A5B9-BEBB-77757558D575}"/>
              </a:ext>
            </a:extLst>
          </p:cNvPr>
          <p:cNvSpPr txBox="1"/>
          <p:nvPr/>
        </p:nvSpPr>
        <p:spPr>
          <a:xfrm>
            <a:off x="4017824" y="1922705"/>
            <a:ext cx="5624945" cy="2287806"/>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algn="r" rtl="1">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چسبندگی عالی روی فلز، بتن، فولاد گالوانیزه، آلومینیوم و چوب</a:t>
            </a:r>
          </a:p>
          <a:p>
            <a:pPr algn="r" rtl="1">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بالا در برابر رطوبت، آب، مواد شیمیایی، روغن، حلال‌ها</a:t>
            </a:r>
          </a:p>
          <a:p>
            <a:pPr algn="r" rtl="1">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سایشی و ضربه‌ای عالی</a:t>
            </a:r>
          </a:p>
          <a:p>
            <a:pPr algn="r" rtl="1">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ایجاد لایه سخت، بادوام و ضدزنگ</a:t>
            </a:r>
          </a:p>
          <a:p>
            <a:pPr algn="r" rtl="1">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قابلیت تحمل محیط‌های صنعتی، ساحلی و غوطه‌ور در آب</a:t>
            </a:r>
          </a:p>
          <a:p>
            <a:pPr algn="r" rtl="1">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اجرای آسان با قلم‌مو، غلطک، اسپری معمولی و ایرلس</a:t>
            </a:r>
          </a:p>
          <a:p>
            <a:pPr algn="r" rtl="1">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خشک شدن مناسب و قابلیت اجرای لایه ضخیم</a:t>
            </a:r>
          </a:p>
        </p:txBody>
      </p:sp>
      <p:sp>
        <p:nvSpPr>
          <p:cNvPr id="12" name="TextBox 11">
            <a:extLst>
              <a:ext uri="{FF2B5EF4-FFF2-40B4-BE49-F238E27FC236}">
                <a16:creationId xmlns:a16="http://schemas.microsoft.com/office/drawing/2014/main" id="{29B7FAEF-1FA8-92BE-F5A7-4EF318C9AF6A}"/>
              </a:ext>
            </a:extLst>
          </p:cNvPr>
          <p:cNvSpPr txBox="1"/>
          <p:nvPr/>
        </p:nvSpPr>
        <p:spPr>
          <a:xfrm>
            <a:off x="654049" y="1841688"/>
            <a:ext cx="3759777" cy="1938992"/>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مخازن فلزی، لوله‌ها، سازه‌های فولادی</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تجهیزات و سازه‌های دریایی و ساحلی</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دیوار و کف کارخانجات، انبارها، سالن‌های صنعتی</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پل‌ها، سوله‌ها و اسکلت‌های فلزی</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سیستم‌های پوشش چندلایه کف اپوکسی</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صنایع نفت، گاز، پتروشیمی و نیروگاهی</a:t>
            </a:r>
          </a:p>
        </p:txBody>
      </p:sp>
      <p:sp>
        <p:nvSpPr>
          <p:cNvPr id="13" name="TextBox 12">
            <a:extLst>
              <a:ext uri="{FF2B5EF4-FFF2-40B4-BE49-F238E27FC236}">
                <a16:creationId xmlns:a16="http://schemas.microsoft.com/office/drawing/2014/main" id="{6D2A2C31-6F7E-954E-1D17-5B531E7E371A}"/>
              </a:ext>
            </a:extLst>
          </p:cNvPr>
          <p:cNvSpPr txBox="1"/>
          <p:nvPr/>
        </p:nvSpPr>
        <p:spPr>
          <a:xfrm>
            <a:off x="311727" y="6284882"/>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قلم مو ، پیستوله ، اسپری بدون هوا</a:t>
            </a:r>
            <a:endParaRPr lang="en-US" sz="1600" b="1" dirty="0"/>
          </a:p>
        </p:txBody>
      </p:sp>
      <p:graphicFrame>
        <p:nvGraphicFramePr>
          <p:cNvPr id="2" name="Table 1">
            <a:extLst>
              <a:ext uri="{FF2B5EF4-FFF2-40B4-BE49-F238E27FC236}">
                <a16:creationId xmlns:a16="http://schemas.microsoft.com/office/drawing/2014/main" id="{FEE6F479-EB36-4793-837C-03B3DE3B9334}"/>
              </a:ext>
            </a:extLst>
          </p:cNvPr>
          <p:cNvGraphicFramePr>
            <a:graphicFrameLocks noGrp="1"/>
          </p:cNvGraphicFramePr>
          <p:nvPr>
            <p:extLst>
              <p:ext uri="{D42A27DB-BD31-4B8C-83A1-F6EECF244321}">
                <p14:modId xmlns:p14="http://schemas.microsoft.com/office/powerpoint/2010/main" val="3432185108"/>
              </p:ext>
            </p:extLst>
          </p:nvPr>
        </p:nvGraphicFramePr>
        <p:xfrm>
          <a:off x="5112622" y="4291528"/>
          <a:ext cx="4592493" cy="2301143"/>
        </p:xfrm>
        <a:graphic>
          <a:graphicData uri="http://schemas.openxmlformats.org/drawingml/2006/table">
            <a:tbl>
              <a:tblPr rtl="1" firstRow="1" firstCol="1" bandRow="1">
                <a:tableStyleId>{69012ECD-51FC-41F1-AA8D-1B2483CD663E}</a:tableStyleId>
              </a:tblPr>
              <a:tblGrid>
                <a:gridCol w="1908903">
                  <a:extLst>
                    <a:ext uri="{9D8B030D-6E8A-4147-A177-3AD203B41FA5}">
                      <a16:colId xmlns:a16="http://schemas.microsoft.com/office/drawing/2014/main" val="1540041204"/>
                    </a:ext>
                  </a:extLst>
                </a:gridCol>
                <a:gridCol w="2683590">
                  <a:extLst>
                    <a:ext uri="{9D8B030D-6E8A-4147-A177-3AD203B41FA5}">
                      <a16:colId xmlns:a16="http://schemas.microsoft.com/office/drawing/2014/main" val="1415829584"/>
                    </a:ext>
                  </a:extLst>
                </a:gridCol>
              </a:tblGrid>
              <a:tr h="261632">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61632">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16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33378">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سفید / انتخاب براساس رال </a:t>
                      </a:r>
                      <a:r>
                        <a:rPr lang="en-US" sz="1200" kern="100" dirty="0">
                          <a:effectLst/>
                          <a:latin typeface="Vazir" panose="020B0603030804020204" pitchFamily="34" charset="-78"/>
                          <a:cs typeface="Vazir" panose="020B0603030804020204" pitchFamily="34" charset="-78"/>
                        </a:rPr>
                        <a:t>K7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6163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1.</a:t>
                      </a:r>
                      <a:r>
                        <a:rPr lang="fa-IR" sz="1200" kern="100" dirty="0">
                          <a:effectLst/>
                          <a:latin typeface="Vazir" panose="020B0603030804020204" pitchFamily="34" charset="-78"/>
                          <a:cs typeface="Vazir" panose="020B0603030804020204" pitchFamily="34" charset="-78"/>
                        </a:rPr>
                        <a:t>35</a:t>
                      </a:r>
                      <a:r>
                        <a:rPr lang="ar-SA" sz="1200" kern="100" dirty="0">
                          <a:effectLst/>
                          <a:latin typeface="Vazir" panose="020B0603030804020204" pitchFamily="34" charset="-78"/>
                          <a:cs typeface="Vazir" panose="020B0603030804020204" pitchFamily="34" charset="-78"/>
                        </a:rPr>
                        <a:t> 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50</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61632">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6163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60 الی 110 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6163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 الی 2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61632">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نهایی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7 روز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36341">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5</a:t>
                      </a:r>
                      <a:r>
                        <a:rPr lang="fa-IR" sz="1200" kern="100" dirty="0">
                          <a:effectLst/>
                          <a:latin typeface="Vazir" panose="020B0603030804020204" pitchFamily="34" charset="-78"/>
                          <a:cs typeface="Vazir" panose="020B0603030804020204" pitchFamily="34" charset="-78"/>
                        </a:rPr>
                        <a:t>+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7" name="TextBox 6">
            <a:extLst>
              <a:ext uri="{FF2B5EF4-FFF2-40B4-BE49-F238E27FC236}">
                <a16:creationId xmlns:a16="http://schemas.microsoft.com/office/drawing/2014/main" id="{EA47579D-D0E7-1CAB-D5E8-E913D4A4792F}"/>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22</a:t>
            </a:fld>
            <a:endParaRPr lang="en-US" sz="1200" dirty="0">
              <a:solidFill>
                <a:schemeClr val="bg1"/>
              </a:solidFill>
              <a:cs typeface="2  Titr" panose="00000700000000000000" pitchFamily="2" charset="-78"/>
            </a:endParaRPr>
          </a:p>
        </p:txBody>
      </p:sp>
      <p:pic>
        <p:nvPicPr>
          <p:cNvPr id="8" name="Picture 7">
            <a:extLst>
              <a:ext uri="{FF2B5EF4-FFF2-40B4-BE49-F238E27FC236}">
                <a16:creationId xmlns:a16="http://schemas.microsoft.com/office/drawing/2014/main" id="{A18A3BCB-83A1-606E-609D-DFF4ACF0709D}"/>
              </a:ext>
            </a:extLst>
          </p:cNvPr>
          <p:cNvPicPr>
            <a:picLocks noChangeAspect="1"/>
          </p:cNvPicPr>
          <p:nvPr/>
        </p:nvPicPr>
        <p:blipFill>
          <a:blip r:embed="rId2">
            <a:extLst>
              <a:ext uri="{28A0092B-C50C-407E-A947-70E740481C1C}">
                <a14:useLocalDpi xmlns:a14="http://schemas.microsoft.com/office/drawing/2010/main" val="0"/>
              </a:ext>
            </a:extLst>
          </a:blip>
          <a:srcRect l="12062" r="12361"/>
          <a:stretch>
            <a:fillRect/>
          </a:stretch>
        </p:blipFill>
        <p:spPr>
          <a:xfrm>
            <a:off x="263231" y="3703719"/>
            <a:ext cx="2603340" cy="2566472"/>
          </a:xfrm>
          <a:prstGeom prst="rect">
            <a:avLst/>
          </a:prstGeom>
        </p:spPr>
      </p:pic>
      <p:graphicFrame>
        <p:nvGraphicFramePr>
          <p:cNvPr id="9" name="Object 8">
            <a:extLst>
              <a:ext uri="{FF2B5EF4-FFF2-40B4-BE49-F238E27FC236}">
                <a16:creationId xmlns:a16="http://schemas.microsoft.com/office/drawing/2014/main" id="{703AC3E9-7EAD-65D9-E101-2081BC0120EF}"/>
              </a:ext>
            </a:extLst>
          </p:cNvPr>
          <p:cNvGraphicFramePr>
            <a:graphicFrameLocks noChangeAspect="1"/>
          </p:cNvGraphicFramePr>
          <p:nvPr>
            <p:extLst>
              <p:ext uri="{D42A27DB-BD31-4B8C-83A1-F6EECF244321}">
                <p14:modId xmlns:p14="http://schemas.microsoft.com/office/powerpoint/2010/main" val="1970284734"/>
              </p:ext>
            </p:extLst>
          </p:nvPr>
        </p:nvGraphicFramePr>
        <p:xfrm>
          <a:off x="2724735" y="4891314"/>
          <a:ext cx="849532" cy="1159897"/>
        </p:xfrm>
        <a:graphic>
          <a:graphicData uri="http://schemas.openxmlformats.org/presentationml/2006/ole">
            <mc:AlternateContent xmlns:mc="http://schemas.openxmlformats.org/markup-compatibility/2006">
              <mc:Choice xmlns:v="urn:schemas-microsoft-com:vml" Requires="v">
                <p:oleObj r:id="rId3" imgW="11363547" imgH="15514811" progId="">
                  <p:embed/>
                </p:oleObj>
              </mc:Choice>
              <mc:Fallback>
                <p:oleObj r:id="rId3" imgW="11363547" imgH="15514811" progId="">
                  <p:embed/>
                  <p:pic>
                    <p:nvPicPr>
                      <p:cNvPr id="3" name="Object 2">
                        <a:extLst>
                          <a:ext uri="{FF2B5EF4-FFF2-40B4-BE49-F238E27FC236}">
                            <a16:creationId xmlns:a16="http://schemas.microsoft.com/office/drawing/2014/main" id="{9BFA9C10-D91A-9C43-6D22-CC42ED673637}"/>
                          </a:ext>
                        </a:extLst>
                      </p:cNvPr>
                      <p:cNvPicPr/>
                      <p:nvPr/>
                    </p:nvPicPr>
                    <p:blipFill>
                      <a:blip r:embed="rId4"/>
                      <a:stretch>
                        <a:fillRect/>
                      </a:stretch>
                    </p:blipFill>
                    <p:spPr>
                      <a:xfrm>
                        <a:off x="2724735" y="4891314"/>
                        <a:ext cx="849532" cy="1159897"/>
                      </a:xfrm>
                      <a:prstGeom prst="rect">
                        <a:avLst/>
                      </a:prstGeom>
                    </p:spPr>
                  </p:pic>
                </p:oleObj>
              </mc:Fallback>
            </mc:AlternateContent>
          </a:graphicData>
        </a:graphic>
      </p:graphicFrame>
    </p:spTree>
    <p:extLst>
      <p:ext uri="{BB962C8B-B14F-4D97-AF65-F5344CB8AC3E}">
        <p14:creationId xmlns:p14="http://schemas.microsoft.com/office/powerpoint/2010/main" val="3174889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8C362-8CB6-C31D-333D-31615D27FCB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0F3370C-FFF9-A633-05FC-CC772965D86D}"/>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پلی یورتان آلیفاتیک ضد </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UV</a:t>
            </a:r>
          </a:p>
        </p:txBody>
      </p:sp>
      <p:sp>
        <p:nvSpPr>
          <p:cNvPr id="6" name="TextBox 5">
            <a:extLst>
              <a:ext uri="{FF2B5EF4-FFF2-40B4-BE49-F238E27FC236}">
                <a16:creationId xmlns:a16="http://schemas.microsoft.com/office/drawing/2014/main" id="{16D4BE45-EE90-497E-6510-554CDD3E3D60}"/>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UNI-510</a:t>
            </a:r>
          </a:p>
        </p:txBody>
      </p:sp>
      <p:sp>
        <p:nvSpPr>
          <p:cNvPr id="5" name="TextBox 4">
            <a:extLst>
              <a:ext uri="{FF2B5EF4-FFF2-40B4-BE49-F238E27FC236}">
                <a16:creationId xmlns:a16="http://schemas.microsoft.com/office/drawing/2014/main" id="{FC28B778-A4E7-20E4-B70A-58695E3DB65E}"/>
              </a:ext>
            </a:extLst>
          </p:cNvPr>
          <p:cNvSpPr txBox="1"/>
          <p:nvPr/>
        </p:nvSpPr>
        <p:spPr>
          <a:xfrm>
            <a:off x="152400" y="8067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پلی‌یورتان آلیفاتیک یک پوشش دو جزئی بر پایه رزین پلی‌ال و هاردنر ایزوسیانات آلیفاتیک است که پس از اختلاط، پوششی سخت، براق و مقاوم در برابر عوامل محیطی ایجاد می‌کند. این رنگ به دلیل مقاومت بالا در برابر نور خورشید و عدم گچی شدن به عنوان لایه نهایی در سیستم‌های پوششی صنعتی استفاده می‌شود.</a:t>
            </a:r>
          </a:p>
        </p:txBody>
      </p:sp>
      <p:sp>
        <p:nvSpPr>
          <p:cNvPr id="10" name="TextBox 9">
            <a:extLst>
              <a:ext uri="{FF2B5EF4-FFF2-40B4-BE49-F238E27FC236}">
                <a16:creationId xmlns:a16="http://schemas.microsoft.com/office/drawing/2014/main" id="{20C0D903-4D34-C743-BCA1-58755A9B53B0}"/>
              </a:ext>
            </a:extLst>
          </p:cNvPr>
          <p:cNvSpPr txBox="1"/>
          <p:nvPr/>
        </p:nvSpPr>
        <p:spPr>
          <a:xfrm>
            <a:off x="4017824" y="1922705"/>
            <a:ext cx="5624945" cy="2287806"/>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28600"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عالی روی فلز، بتن، فولاد گالوانیزه، آلومینیوم و چوب</a:t>
            </a:r>
          </a:p>
          <a:p>
            <a:pPr marL="285750" indent="-228600"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بالا در برابر رطوبت، آب، مواد شیمیایی، روغن، حلال‌ها</a:t>
            </a:r>
          </a:p>
          <a:p>
            <a:pPr marL="285750" indent="-228600"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سایشی و ضربه‌ای عالی</a:t>
            </a:r>
          </a:p>
          <a:p>
            <a:pPr marL="285750" indent="-228600"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ایجاد لایه سخت، بادوام و ضدزنگ</a:t>
            </a:r>
          </a:p>
          <a:p>
            <a:pPr marL="285750" indent="-228600"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قابلیت تحمل محیط‌های صنعتی، ساحلی و غوطه‌ور در آب</a:t>
            </a:r>
          </a:p>
          <a:p>
            <a:pPr marL="285750" indent="-228600"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اجرای آسان با قلم‌مو، غلطک، اسپری معمولی و ایرلس</a:t>
            </a:r>
          </a:p>
          <a:p>
            <a:pPr marL="285750" indent="-228600"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خشک شدن مناسب و قابلیت اجرای لایه ضخیم</a:t>
            </a:r>
          </a:p>
        </p:txBody>
      </p:sp>
      <p:sp>
        <p:nvSpPr>
          <p:cNvPr id="12" name="TextBox 11">
            <a:extLst>
              <a:ext uri="{FF2B5EF4-FFF2-40B4-BE49-F238E27FC236}">
                <a16:creationId xmlns:a16="http://schemas.microsoft.com/office/drawing/2014/main" id="{DE7C6B6A-D794-372F-9A9A-061C2A960618}"/>
              </a:ext>
            </a:extLst>
          </p:cNvPr>
          <p:cNvSpPr txBox="1"/>
          <p:nvPr/>
        </p:nvSpPr>
        <p:spPr>
          <a:xfrm>
            <a:off x="-935182" y="1901116"/>
            <a:ext cx="5396346" cy="1938992"/>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پشنهادی</a:t>
            </a:r>
          </a:p>
          <a:p>
            <a:pPr marL="114300" indent="171450"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سازه‌های فلزی صنعتی</a:t>
            </a:r>
          </a:p>
          <a:p>
            <a:pPr marL="114300" indent="171450"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تجهیزات نفت، گاز و پتروشیمی</a:t>
            </a:r>
          </a:p>
          <a:p>
            <a:pPr marL="114300" indent="171450"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پل‌ها و اسکلت فلزی و نمای فلزی ساختمان</a:t>
            </a:r>
          </a:p>
          <a:p>
            <a:pPr marL="114300" indent="171450"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مخازن و لوله‌ها</a:t>
            </a:r>
          </a:p>
          <a:p>
            <a:pPr marL="114300" indent="171450"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تجهیزات دریایی و ساحلی</a:t>
            </a:r>
          </a:p>
          <a:p>
            <a:pPr marL="114300" indent="171450"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ماشین‌آلات صنعتی</a:t>
            </a:r>
          </a:p>
        </p:txBody>
      </p:sp>
      <p:sp>
        <p:nvSpPr>
          <p:cNvPr id="13" name="TextBox 12">
            <a:extLst>
              <a:ext uri="{FF2B5EF4-FFF2-40B4-BE49-F238E27FC236}">
                <a16:creationId xmlns:a16="http://schemas.microsoft.com/office/drawing/2014/main" id="{E78560F6-DFD4-E6F7-BB93-1315530485B6}"/>
              </a:ext>
            </a:extLst>
          </p:cNvPr>
          <p:cNvSpPr txBox="1"/>
          <p:nvPr/>
        </p:nvSpPr>
        <p:spPr>
          <a:xfrm>
            <a:off x="311727" y="6284882"/>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قلم مو ، پیستوله ، اسپری بدون هوا</a:t>
            </a:r>
            <a:endParaRPr lang="en-US" sz="1600" b="1" dirty="0"/>
          </a:p>
        </p:txBody>
      </p:sp>
      <p:graphicFrame>
        <p:nvGraphicFramePr>
          <p:cNvPr id="2" name="Table 1">
            <a:extLst>
              <a:ext uri="{FF2B5EF4-FFF2-40B4-BE49-F238E27FC236}">
                <a16:creationId xmlns:a16="http://schemas.microsoft.com/office/drawing/2014/main" id="{D3D028D5-97C9-8CED-BAD0-2A32027F55BA}"/>
              </a:ext>
            </a:extLst>
          </p:cNvPr>
          <p:cNvGraphicFramePr>
            <a:graphicFrameLocks noGrp="1"/>
          </p:cNvGraphicFramePr>
          <p:nvPr>
            <p:extLst>
              <p:ext uri="{D42A27DB-BD31-4B8C-83A1-F6EECF244321}">
                <p14:modId xmlns:p14="http://schemas.microsoft.com/office/powerpoint/2010/main" val="3904241041"/>
              </p:ext>
            </p:extLst>
          </p:nvPr>
        </p:nvGraphicFramePr>
        <p:xfrm>
          <a:off x="5176114" y="4317771"/>
          <a:ext cx="4402865" cy="2305665"/>
        </p:xfrm>
        <a:graphic>
          <a:graphicData uri="http://schemas.openxmlformats.org/drawingml/2006/table">
            <a:tbl>
              <a:tblPr rtl="1" firstRow="1" firstCol="1" bandRow="1">
                <a:tableStyleId>{69012ECD-51FC-41F1-AA8D-1B2483CD663E}</a:tableStyleId>
              </a:tblPr>
              <a:tblGrid>
                <a:gridCol w="1996658">
                  <a:extLst>
                    <a:ext uri="{9D8B030D-6E8A-4147-A177-3AD203B41FA5}">
                      <a16:colId xmlns:a16="http://schemas.microsoft.com/office/drawing/2014/main" val="1540041204"/>
                    </a:ext>
                  </a:extLst>
                </a:gridCol>
                <a:gridCol w="2406207">
                  <a:extLst>
                    <a:ext uri="{9D8B030D-6E8A-4147-A177-3AD203B41FA5}">
                      <a16:colId xmlns:a16="http://schemas.microsoft.com/office/drawing/2014/main" val="1415829584"/>
                    </a:ext>
                  </a:extLst>
                </a:gridCol>
              </a:tblGrid>
              <a:tr h="232817">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32817">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25 – 40 - 50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32817">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سفید / انتخاب براساس رال </a:t>
                      </a:r>
                      <a:r>
                        <a:rPr lang="en-US" sz="1200" kern="100" dirty="0">
                          <a:effectLst/>
                          <a:latin typeface="Vazir" panose="020B0603030804020204" pitchFamily="34" charset="-78"/>
                          <a:cs typeface="Vazir" panose="020B0603030804020204" pitchFamily="34" charset="-78"/>
                        </a:rPr>
                        <a:t>K7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32817">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0.6</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20</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32817">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1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32817">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40 الی 80 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32817">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 الی 8 مترمربع در هرکیلوگرم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32817">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 الی 5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32817">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بین لایه ها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8 الی 20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19445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10+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pic>
        <p:nvPicPr>
          <p:cNvPr id="8" name="Picture 7">
            <a:extLst>
              <a:ext uri="{FF2B5EF4-FFF2-40B4-BE49-F238E27FC236}">
                <a16:creationId xmlns:a16="http://schemas.microsoft.com/office/drawing/2014/main" id="{C0E67980-D84B-407D-6197-9DDDE40EB598}"/>
              </a:ext>
            </a:extLst>
          </p:cNvPr>
          <p:cNvPicPr>
            <a:picLocks noChangeAspect="1"/>
          </p:cNvPicPr>
          <p:nvPr/>
        </p:nvPicPr>
        <p:blipFill>
          <a:blip r:embed="rId2">
            <a:extLst>
              <a:ext uri="{28A0092B-C50C-407E-A947-70E740481C1C}">
                <a14:useLocalDpi xmlns:a14="http://schemas.microsoft.com/office/drawing/2010/main" val="0"/>
              </a:ext>
            </a:extLst>
          </a:blip>
          <a:srcRect l="20687" t="12257" r="24432" b="11263"/>
          <a:stretch>
            <a:fillRect/>
          </a:stretch>
        </p:blipFill>
        <p:spPr>
          <a:xfrm>
            <a:off x="166929" y="3651249"/>
            <a:ext cx="2677871" cy="2723263"/>
          </a:xfrm>
          <a:prstGeom prst="rect">
            <a:avLst/>
          </a:prstGeom>
        </p:spPr>
      </p:pic>
      <p:sp>
        <p:nvSpPr>
          <p:cNvPr id="7" name="TextBox 6">
            <a:extLst>
              <a:ext uri="{FF2B5EF4-FFF2-40B4-BE49-F238E27FC236}">
                <a16:creationId xmlns:a16="http://schemas.microsoft.com/office/drawing/2014/main" id="{902AA3C9-C4C9-05C5-76A3-7FFE01510D85}"/>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23</a:t>
            </a:fld>
            <a:endParaRPr lang="en-US" sz="1200" dirty="0">
              <a:solidFill>
                <a:schemeClr val="bg1"/>
              </a:solidFill>
              <a:cs typeface="2  Titr" panose="00000700000000000000" pitchFamily="2" charset="-78"/>
            </a:endParaRPr>
          </a:p>
        </p:txBody>
      </p:sp>
      <p:graphicFrame>
        <p:nvGraphicFramePr>
          <p:cNvPr id="3" name="Object 2">
            <a:extLst>
              <a:ext uri="{FF2B5EF4-FFF2-40B4-BE49-F238E27FC236}">
                <a16:creationId xmlns:a16="http://schemas.microsoft.com/office/drawing/2014/main" id="{9BFA9C10-D91A-9C43-6D22-CC42ED673637}"/>
              </a:ext>
            </a:extLst>
          </p:cNvPr>
          <p:cNvGraphicFramePr>
            <a:graphicFrameLocks noChangeAspect="1"/>
          </p:cNvGraphicFramePr>
          <p:nvPr>
            <p:extLst>
              <p:ext uri="{D42A27DB-BD31-4B8C-83A1-F6EECF244321}">
                <p14:modId xmlns:p14="http://schemas.microsoft.com/office/powerpoint/2010/main" val="1521109318"/>
              </p:ext>
            </p:extLst>
          </p:nvPr>
        </p:nvGraphicFramePr>
        <p:xfrm>
          <a:off x="2799772" y="4879220"/>
          <a:ext cx="939215" cy="1282345"/>
        </p:xfrm>
        <a:graphic>
          <a:graphicData uri="http://schemas.openxmlformats.org/presentationml/2006/ole">
            <mc:AlternateContent xmlns:mc="http://schemas.openxmlformats.org/markup-compatibility/2006">
              <mc:Choice xmlns:v="urn:schemas-microsoft-com:vml" Requires="v">
                <p:oleObj r:id="rId3" imgW="11363547" imgH="15514811" progId="">
                  <p:embed/>
                </p:oleObj>
              </mc:Choice>
              <mc:Fallback>
                <p:oleObj r:id="rId3" imgW="11363547" imgH="15514811" progId="">
                  <p:embed/>
                  <p:pic>
                    <p:nvPicPr>
                      <p:cNvPr id="2" name="Object 1">
                        <a:extLst>
                          <a:ext uri="{FF2B5EF4-FFF2-40B4-BE49-F238E27FC236}">
                            <a16:creationId xmlns:a16="http://schemas.microsoft.com/office/drawing/2014/main" id="{36972D2F-E7B3-2AA1-1588-EE3923AC0E6B}"/>
                          </a:ext>
                        </a:extLst>
                      </p:cNvPr>
                      <p:cNvPicPr/>
                      <p:nvPr/>
                    </p:nvPicPr>
                    <p:blipFill>
                      <a:blip r:embed="rId4"/>
                      <a:stretch>
                        <a:fillRect/>
                      </a:stretch>
                    </p:blipFill>
                    <p:spPr>
                      <a:xfrm>
                        <a:off x="2799772" y="4879220"/>
                        <a:ext cx="939215" cy="1282345"/>
                      </a:xfrm>
                      <a:prstGeom prst="rect">
                        <a:avLst/>
                      </a:prstGeom>
                    </p:spPr>
                  </p:pic>
                </p:oleObj>
              </mc:Fallback>
            </mc:AlternateContent>
          </a:graphicData>
        </a:graphic>
      </p:graphicFrame>
    </p:spTree>
    <p:extLst>
      <p:ext uri="{BB962C8B-B14F-4D97-AF65-F5344CB8AC3E}">
        <p14:creationId xmlns:p14="http://schemas.microsoft.com/office/powerpoint/2010/main" val="1936509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DD5CC-B3D0-22C9-5EAA-0EC4B0EF435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2509585-D03D-0A3B-7150-8B654C41AC90}"/>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پلی یورتان آروماتیک</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0056A2E3-BF7F-70A6-C5E2-44CEC26449EB}"/>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UNI-520</a:t>
            </a:r>
          </a:p>
        </p:txBody>
      </p:sp>
      <p:sp>
        <p:nvSpPr>
          <p:cNvPr id="5" name="TextBox 4">
            <a:extLst>
              <a:ext uri="{FF2B5EF4-FFF2-40B4-BE49-F238E27FC236}">
                <a16:creationId xmlns:a16="http://schemas.microsoft.com/office/drawing/2014/main" id="{3EEC66D3-BFFF-205A-ADC3-CB985E20F3CE}"/>
              </a:ext>
            </a:extLst>
          </p:cNvPr>
          <p:cNvSpPr txBox="1"/>
          <p:nvPr/>
        </p:nvSpPr>
        <p:spPr>
          <a:xfrm>
            <a:off x="152400" y="806789"/>
            <a:ext cx="9552715" cy="1358064"/>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پلی‌یورتان آروماتیک نوعی پوشش دوجزئی (دوکُمپوننت) بر پایه پلی‌اُل و ایزوسیانات‌های آروماتیک است که به دلیل سختی بالا، سرعت خشک شدن مناسب، مقاومت شیمیایی خوب و چسبندگی قوی، در صنایع مختلف استفاده می‌شود،پوشش‌های آروماتیک برخلاف پلی‌یورتان‌های آلیفاتیک، مقاومت نوری و </a:t>
            </a:r>
            <a:r>
              <a:rPr lang="en-US" sz="1400" kern="100" dirty="0">
                <a:latin typeface="Vazir" panose="020B0603030804020204" pitchFamily="34" charset="-78"/>
                <a:ea typeface="Calibri" panose="020F0502020204030204" pitchFamily="34" charset="0"/>
                <a:cs typeface="Vazir" panose="020B0603030804020204" pitchFamily="34" charset="-78"/>
              </a:rPr>
              <a:t>UV </a:t>
            </a:r>
            <a:r>
              <a:rPr lang="fa-IR" sz="1400" kern="100" dirty="0">
                <a:latin typeface="Vazir" panose="020B0603030804020204" pitchFamily="34" charset="-78"/>
                <a:ea typeface="Calibri" panose="020F0502020204030204" pitchFamily="34" charset="0"/>
                <a:cs typeface="Vazir" panose="020B0603030804020204" pitchFamily="34" charset="-78"/>
              </a:rPr>
              <a:t>بالا ندارند (زردشدگی در برابر آفتاب). بنابراین بیشتر سنباده‌خور، سخت و مناسب در محیط‌های داخلی هستند.</a:t>
            </a:r>
          </a:p>
        </p:txBody>
      </p:sp>
      <p:sp>
        <p:nvSpPr>
          <p:cNvPr id="10" name="TextBox 9">
            <a:extLst>
              <a:ext uri="{FF2B5EF4-FFF2-40B4-BE49-F238E27FC236}">
                <a16:creationId xmlns:a16="http://schemas.microsoft.com/office/drawing/2014/main" id="{722A58F1-8C77-C089-37EA-E84824B7131C}"/>
              </a:ext>
            </a:extLst>
          </p:cNvPr>
          <p:cNvSpPr txBox="1"/>
          <p:nvPr/>
        </p:nvSpPr>
        <p:spPr>
          <a:xfrm>
            <a:off x="4654550" y="2164853"/>
            <a:ext cx="4958479" cy="2287806"/>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28600" algn="r" rtl="1">
              <a:spcAft>
                <a:spcPts val="800"/>
              </a:spcAft>
              <a:tabLst>
                <a:tab pos="400050" algn="l"/>
              </a:tabLst>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سایشی </a:t>
            </a:r>
            <a:r>
              <a:rPr lang="fa-IR" sz="1200" kern="100" dirty="0">
                <a:latin typeface="Vazir" panose="020B0603030804020204" pitchFamily="34" charset="-78"/>
                <a:ea typeface="Calibri" panose="020F0502020204030204" pitchFamily="34" charset="0"/>
                <a:cs typeface="Vazir" panose="020B0603030804020204" pitchFamily="34" charset="-78"/>
              </a:rPr>
              <a:t>بسیار بالا قابلیت سنباده‌خوری و پولیش‌پذیری</a:t>
            </a:r>
          </a:p>
          <a:p>
            <a:pPr marL="285750" indent="-228600" algn="r" rtl="1">
              <a:spcAft>
                <a:spcPts val="800"/>
              </a:spcAft>
              <a:buNone/>
              <a:tabLst>
                <a:tab pos="400050" algn="l"/>
              </a:tabLst>
            </a:pPr>
            <a:r>
              <a:rPr lang="fa-IR" sz="1200" kern="100" dirty="0">
                <a:effectLst/>
                <a:latin typeface="Vazir" panose="020B0603030804020204" pitchFamily="34" charset="-78"/>
                <a:ea typeface="Calibri" panose="020F0502020204030204" pitchFamily="34" charset="0"/>
                <a:cs typeface="Vazir" panose="020B0603030804020204" pitchFamily="34" charset="-78"/>
              </a:rPr>
              <a:t>• چسبندگی عالی</a:t>
            </a:r>
          </a:p>
          <a:p>
            <a:pPr marL="285750" indent="-228600" algn="r" rtl="1">
              <a:spcAft>
                <a:spcPts val="800"/>
              </a:spcAft>
              <a:buNone/>
              <a:tabLst>
                <a:tab pos="400050" algn="l"/>
              </a:tabLst>
            </a:pPr>
            <a:r>
              <a:rPr lang="fa-IR" sz="1200" kern="100" dirty="0">
                <a:effectLst/>
                <a:latin typeface="Vazir" panose="020B0603030804020204" pitchFamily="34" charset="-78"/>
                <a:ea typeface="Calibri" panose="020F0502020204030204" pitchFamily="34" charset="0"/>
                <a:cs typeface="Vazir" panose="020B0603030804020204" pitchFamily="34" charset="-78"/>
              </a:rPr>
              <a:t>• سختی سطحی بالا</a:t>
            </a:r>
          </a:p>
          <a:p>
            <a:pPr marL="285750" indent="-228600" algn="r" rtl="1">
              <a:spcAft>
                <a:spcPts val="800"/>
              </a:spcAft>
              <a:buNone/>
              <a:tabLst>
                <a:tab pos="400050" algn="l"/>
              </a:tabLst>
            </a:pPr>
            <a:r>
              <a:rPr lang="fa-IR" sz="1200" kern="100" dirty="0">
                <a:effectLst/>
                <a:latin typeface="Vazir" panose="020B0603030804020204" pitchFamily="34" charset="-78"/>
                <a:ea typeface="Calibri" panose="020F0502020204030204" pitchFamily="34" charset="0"/>
                <a:cs typeface="Vazir" panose="020B0603030804020204" pitchFamily="34" charset="-78"/>
              </a:rPr>
              <a:t>• زمان خشک شدن مناسب</a:t>
            </a:r>
          </a:p>
          <a:p>
            <a:pPr marL="285750" indent="-228600" algn="r" rtl="1">
              <a:spcAft>
                <a:spcPts val="800"/>
              </a:spcAft>
              <a:buNone/>
              <a:tabLst>
                <a:tab pos="400050" algn="l"/>
              </a:tabLst>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شیمیایی خوب</a:t>
            </a:r>
          </a:p>
          <a:p>
            <a:pPr marL="285750" indent="-228600" algn="r" rtl="1">
              <a:spcAft>
                <a:spcPts val="800"/>
              </a:spcAft>
              <a:buNone/>
              <a:tabLst>
                <a:tab pos="400050" algn="l"/>
              </a:tabLst>
            </a:pPr>
            <a:r>
              <a:rPr lang="fa-IR" sz="1200" kern="100" dirty="0">
                <a:effectLst/>
                <a:latin typeface="Vazir" panose="020B0603030804020204" pitchFamily="34" charset="-78"/>
                <a:ea typeface="Calibri" panose="020F0502020204030204" pitchFamily="34" charset="0"/>
                <a:cs typeface="Vazir" panose="020B0603030804020204" pitchFamily="34" charset="-78"/>
              </a:rPr>
              <a:t>• پایداری مناسب در محیط‌های داخلی</a:t>
            </a:r>
          </a:p>
          <a:p>
            <a:pPr marL="285750" indent="-228600" algn="r" rtl="1">
              <a:spcAft>
                <a:spcPts val="800"/>
              </a:spcAft>
              <a:buNone/>
              <a:tabLst>
                <a:tab pos="400050" algn="l"/>
              </a:tabLst>
            </a:pPr>
            <a:r>
              <a:rPr lang="fa-IR" sz="1200" kern="100" dirty="0">
                <a:effectLst/>
                <a:latin typeface="Vazir" panose="020B0603030804020204" pitchFamily="34" charset="-78"/>
                <a:ea typeface="Calibri" panose="020F0502020204030204" pitchFamily="34" charset="0"/>
                <a:cs typeface="Vazir" panose="020B0603030804020204" pitchFamily="34" charset="-78"/>
              </a:rPr>
              <a:t>• قیمت اقتصادی‌تر نسبت به انواع آلیفاتیک</a:t>
            </a:r>
          </a:p>
        </p:txBody>
      </p:sp>
      <p:sp>
        <p:nvSpPr>
          <p:cNvPr id="12" name="TextBox 11">
            <a:extLst>
              <a:ext uri="{FF2B5EF4-FFF2-40B4-BE49-F238E27FC236}">
                <a16:creationId xmlns:a16="http://schemas.microsoft.com/office/drawing/2014/main" id="{86D52802-CB44-8D66-EF30-ADFA231DCD78}"/>
              </a:ext>
            </a:extLst>
          </p:cNvPr>
          <p:cNvSpPr txBox="1"/>
          <p:nvPr/>
        </p:nvSpPr>
        <p:spPr>
          <a:xfrm>
            <a:off x="-741796" y="2170706"/>
            <a:ext cx="5396346" cy="1677382"/>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پیشنهادی</a:t>
            </a:r>
          </a:p>
          <a:p>
            <a:pPr marL="285750" indent="-171450"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تجهیزات صنعتی</a:t>
            </a:r>
          </a:p>
          <a:p>
            <a:pPr marL="285750" indent="-171450"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سازه‌های فلزی داخل سالن</a:t>
            </a:r>
          </a:p>
          <a:p>
            <a:pPr marL="285750" indent="-171450"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خودرو و قطعات مکانیکی</a:t>
            </a:r>
          </a:p>
          <a:p>
            <a:pPr marL="285750" indent="-171450"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لایه میانی یا نهایی در سیستم‌های اپوکسی – پلی‌یورتان</a:t>
            </a:r>
          </a:p>
          <a:p>
            <a:pPr marL="285750" indent="-171450"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کف‌پوش‌های صنعتی به عنوان لایه </a:t>
            </a:r>
            <a:r>
              <a:rPr lang="en-US" sz="1200" kern="100" dirty="0">
                <a:latin typeface="Vazir" panose="020B0603030804020204" pitchFamily="34" charset="-78"/>
                <a:ea typeface="Calibri" panose="020F0502020204030204" pitchFamily="34" charset="0"/>
                <a:cs typeface="Vazir" panose="020B0603030804020204" pitchFamily="34" charset="-78"/>
              </a:rPr>
              <a:t>Top-Sealer </a:t>
            </a:r>
            <a:r>
              <a:rPr lang="fa-IR" sz="1200" kern="100" dirty="0">
                <a:latin typeface="Vazir" panose="020B0603030804020204" pitchFamily="34" charset="-78"/>
                <a:ea typeface="Calibri" panose="020F0502020204030204" pitchFamily="34" charset="0"/>
                <a:cs typeface="Vazir" panose="020B0603030804020204" pitchFamily="34" charset="-78"/>
              </a:rPr>
              <a:t>داخلی</a:t>
            </a:r>
          </a:p>
        </p:txBody>
      </p:sp>
      <p:sp>
        <p:nvSpPr>
          <p:cNvPr id="13" name="TextBox 12">
            <a:extLst>
              <a:ext uri="{FF2B5EF4-FFF2-40B4-BE49-F238E27FC236}">
                <a16:creationId xmlns:a16="http://schemas.microsoft.com/office/drawing/2014/main" id="{2A7C82E8-795D-C306-80B5-C5D42C21CFD4}"/>
              </a:ext>
            </a:extLst>
          </p:cNvPr>
          <p:cNvSpPr txBox="1"/>
          <p:nvPr/>
        </p:nvSpPr>
        <p:spPr>
          <a:xfrm>
            <a:off x="311727" y="6284882"/>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قلم مو ، پیستوله ، اسپری بدون هوا</a:t>
            </a:r>
            <a:endParaRPr lang="en-US" sz="1600" b="1" dirty="0"/>
          </a:p>
        </p:txBody>
      </p:sp>
      <p:graphicFrame>
        <p:nvGraphicFramePr>
          <p:cNvPr id="2" name="Table 1">
            <a:extLst>
              <a:ext uri="{FF2B5EF4-FFF2-40B4-BE49-F238E27FC236}">
                <a16:creationId xmlns:a16="http://schemas.microsoft.com/office/drawing/2014/main" id="{78532F76-6A70-266B-2AF9-96FB095C19E9}"/>
              </a:ext>
            </a:extLst>
          </p:cNvPr>
          <p:cNvGraphicFramePr>
            <a:graphicFrameLocks noGrp="1"/>
          </p:cNvGraphicFramePr>
          <p:nvPr>
            <p:extLst>
              <p:ext uri="{D42A27DB-BD31-4B8C-83A1-F6EECF244321}">
                <p14:modId xmlns:p14="http://schemas.microsoft.com/office/powerpoint/2010/main" val="149902333"/>
              </p:ext>
            </p:extLst>
          </p:nvPr>
        </p:nvGraphicFramePr>
        <p:xfrm>
          <a:off x="5486400" y="4536166"/>
          <a:ext cx="4218715" cy="2103120"/>
        </p:xfrm>
        <a:graphic>
          <a:graphicData uri="http://schemas.openxmlformats.org/drawingml/2006/table">
            <a:tbl>
              <a:tblPr rtl="1" firstRow="1" firstCol="1" bandRow="1">
                <a:tableStyleId>{69012ECD-51FC-41F1-AA8D-1B2483CD663E}</a:tableStyleId>
              </a:tblPr>
              <a:tblGrid>
                <a:gridCol w="1843815">
                  <a:extLst>
                    <a:ext uri="{9D8B030D-6E8A-4147-A177-3AD203B41FA5}">
                      <a16:colId xmlns:a16="http://schemas.microsoft.com/office/drawing/2014/main" val="1540041204"/>
                    </a:ext>
                  </a:extLst>
                </a:gridCol>
                <a:gridCol w="2374900">
                  <a:extLst>
                    <a:ext uri="{9D8B030D-6E8A-4147-A177-3AD203B41FA5}">
                      <a16:colId xmlns:a16="http://schemas.microsoft.com/office/drawing/2014/main" val="1415829584"/>
                    </a:ext>
                  </a:extLst>
                </a:gridCol>
              </a:tblGrid>
              <a:tr h="196513">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196513">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18 – 20 - 25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196513">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سفید / انتخاب براساس رال </a:t>
                      </a:r>
                      <a:r>
                        <a:rPr lang="en-US" sz="1200" kern="100" dirty="0">
                          <a:effectLst/>
                          <a:latin typeface="Vazir" panose="020B0603030804020204" pitchFamily="34" charset="-78"/>
                          <a:cs typeface="Vazir" panose="020B0603030804020204" pitchFamily="34" charset="-78"/>
                        </a:rPr>
                        <a:t>K7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19651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01.2</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35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196513">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15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19651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200 الی 600 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19651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4 الی 6 مترمربع در هرکیلوگرم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19651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 الی 3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196513">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بین لایه ها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 الی 18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8508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15+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pic>
        <p:nvPicPr>
          <p:cNvPr id="8" name="Picture 7">
            <a:extLst>
              <a:ext uri="{FF2B5EF4-FFF2-40B4-BE49-F238E27FC236}">
                <a16:creationId xmlns:a16="http://schemas.microsoft.com/office/drawing/2014/main" id="{8AEE1DCB-6394-989D-6D82-2662815AD00F}"/>
              </a:ext>
            </a:extLst>
          </p:cNvPr>
          <p:cNvPicPr>
            <a:picLocks noChangeAspect="1"/>
          </p:cNvPicPr>
          <p:nvPr/>
        </p:nvPicPr>
        <p:blipFill>
          <a:blip r:embed="rId2">
            <a:extLst>
              <a:ext uri="{28A0092B-C50C-407E-A947-70E740481C1C}">
                <a14:useLocalDpi xmlns:a14="http://schemas.microsoft.com/office/drawing/2010/main" val="0"/>
              </a:ext>
            </a:extLst>
          </a:blip>
          <a:srcRect l="26045" t="19799" r="26633" b="17676"/>
          <a:stretch>
            <a:fillRect/>
          </a:stretch>
        </p:blipFill>
        <p:spPr>
          <a:xfrm>
            <a:off x="395867" y="3809230"/>
            <a:ext cx="2345465" cy="2446269"/>
          </a:xfrm>
          <a:prstGeom prst="rect">
            <a:avLst/>
          </a:prstGeom>
        </p:spPr>
      </p:pic>
      <p:sp>
        <p:nvSpPr>
          <p:cNvPr id="7" name="TextBox 6">
            <a:extLst>
              <a:ext uri="{FF2B5EF4-FFF2-40B4-BE49-F238E27FC236}">
                <a16:creationId xmlns:a16="http://schemas.microsoft.com/office/drawing/2014/main" id="{23E3F5FD-592A-3D96-3EC8-12D218870EE2}"/>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24</a:t>
            </a:fld>
            <a:endParaRPr lang="en-US" sz="1200" dirty="0">
              <a:solidFill>
                <a:schemeClr val="bg1"/>
              </a:solidFill>
              <a:cs typeface="2  Titr" panose="00000700000000000000" pitchFamily="2" charset="-78"/>
            </a:endParaRPr>
          </a:p>
        </p:txBody>
      </p:sp>
      <p:graphicFrame>
        <p:nvGraphicFramePr>
          <p:cNvPr id="3" name="Object 2">
            <a:extLst>
              <a:ext uri="{FF2B5EF4-FFF2-40B4-BE49-F238E27FC236}">
                <a16:creationId xmlns:a16="http://schemas.microsoft.com/office/drawing/2014/main" id="{7555073D-04D5-B75E-199C-09ED5D57F367}"/>
              </a:ext>
            </a:extLst>
          </p:cNvPr>
          <p:cNvGraphicFramePr>
            <a:graphicFrameLocks noChangeAspect="1"/>
          </p:cNvGraphicFramePr>
          <p:nvPr>
            <p:extLst>
              <p:ext uri="{D42A27DB-BD31-4B8C-83A1-F6EECF244321}">
                <p14:modId xmlns:p14="http://schemas.microsoft.com/office/powerpoint/2010/main" val="835943495"/>
              </p:ext>
            </p:extLst>
          </p:nvPr>
        </p:nvGraphicFramePr>
        <p:xfrm>
          <a:off x="2632363" y="4973154"/>
          <a:ext cx="939215" cy="1282345"/>
        </p:xfrm>
        <a:graphic>
          <a:graphicData uri="http://schemas.openxmlformats.org/presentationml/2006/ole">
            <mc:AlternateContent xmlns:mc="http://schemas.openxmlformats.org/markup-compatibility/2006">
              <mc:Choice xmlns:v="urn:schemas-microsoft-com:vml" Requires="v">
                <p:oleObj r:id="rId3" imgW="11363547" imgH="15514811" progId="">
                  <p:embed/>
                </p:oleObj>
              </mc:Choice>
              <mc:Fallback>
                <p:oleObj r:id="rId3" imgW="11363547" imgH="15514811" progId="">
                  <p:embed/>
                  <p:pic>
                    <p:nvPicPr>
                      <p:cNvPr id="3" name="Object 2">
                        <a:extLst>
                          <a:ext uri="{FF2B5EF4-FFF2-40B4-BE49-F238E27FC236}">
                            <a16:creationId xmlns:a16="http://schemas.microsoft.com/office/drawing/2014/main" id="{9BFA9C10-D91A-9C43-6D22-CC42ED673637}"/>
                          </a:ext>
                        </a:extLst>
                      </p:cNvPr>
                      <p:cNvPicPr/>
                      <p:nvPr/>
                    </p:nvPicPr>
                    <p:blipFill>
                      <a:blip r:embed="rId4"/>
                      <a:stretch>
                        <a:fillRect/>
                      </a:stretch>
                    </p:blipFill>
                    <p:spPr>
                      <a:xfrm>
                        <a:off x="2632363" y="4973154"/>
                        <a:ext cx="939215" cy="1282345"/>
                      </a:xfrm>
                      <a:prstGeom prst="rect">
                        <a:avLst/>
                      </a:prstGeom>
                    </p:spPr>
                  </p:pic>
                </p:oleObj>
              </mc:Fallback>
            </mc:AlternateContent>
          </a:graphicData>
        </a:graphic>
      </p:graphicFrame>
    </p:spTree>
    <p:extLst>
      <p:ext uri="{BB962C8B-B14F-4D97-AF65-F5344CB8AC3E}">
        <p14:creationId xmlns:p14="http://schemas.microsoft.com/office/powerpoint/2010/main" val="2389234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31340-8F0E-B08B-1507-27E8BE1A3D5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E74862E-2183-1EAB-B5D1-039B32274A07}"/>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روغنی (مات / براق)</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2701E5E0-EAFB-DFAD-A2B5-71FD7D4DF75B}"/>
              </a:ext>
            </a:extLst>
          </p:cNvPr>
          <p:cNvSpPr txBox="1"/>
          <p:nvPr/>
        </p:nvSpPr>
        <p:spPr>
          <a:xfrm>
            <a:off x="2467342" y="345124"/>
            <a:ext cx="2714257" cy="461665"/>
          </a:xfrm>
          <a:prstGeom prst="rect">
            <a:avLst/>
          </a:prstGeom>
          <a:noFill/>
        </p:spPr>
        <p:txBody>
          <a:bodyPr wrap="square" rtlCol="0">
            <a:spAutoFit/>
          </a:bodyPr>
          <a:lstStyle/>
          <a:p>
            <a:pPr rtl="1"/>
            <a:r>
              <a:rPr lang="en-US" sz="2400" b="1" dirty="0">
                <a:solidFill>
                  <a:schemeClr val="bg1"/>
                </a:solidFill>
                <a:latin typeface="Vazir" panose="020B0603030804020204" pitchFamily="34" charset="-78"/>
                <a:cs typeface="Vazir" panose="020B0603030804020204" pitchFamily="34" charset="-78"/>
              </a:rPr>
              <a:t>UNI-600</a:t>
            </a:r>
          </a:p>
        </p:txBody>
      </p:sp>
      <p:sp>
        <p:nvSpPr>
          <p:cNvPr id="5" name="TextBox 4">
            <a:extLst>
              <a:ext uri="{FF2B5EF4-FFF2-40B4-BE49-F238E27FC236}">
                <a16:creationId xmlns:a16="http://schemas.microsoft.com/office/drawing/2014/main" id="{785B3278-5907-3376-C8C7-E25929576FA1}"/>
              </a:ext>
            </a:extLst>
          </p:cNvPr>
          <p:cNvSpPr txBox="1"/>
          <p:nvPr/>
        </p:nvSpPr>
        <p:spPr>
          <a:xfrm>
            <a:off x="277091" y="806789"/>
            <a:ext cx="9428024"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روغنی ساختمانی یک پوشش تزئینی و محافظ است که بر پایه رزین آلکید اصلاح‌شده تولید می‌شود و برای سطوح فلزی، گچی، چوبی و سیمانی داخلی و خارجی ساختمان کاربرد دارد. این رنگ پس از خشک شدن، فیلمی سخت، براق و قابل شستشو ایجاد می‌کند.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0" name="TextBox 9">
            <a:extLst>
              <a:ext uri="{FF2B5EF4-FFF2-40B4-BE49-F238E27FC236}">
                <a16:creationId xmlns:a16="http://schemas.microsoft.com/office/drawing/2014/main" id="{6E12CB5F-DE06-4761-BA9E-9FB134BAF66B}"/>
              </a:ext>
            </a:extLst>
          </p:cNvPr>
          <p:cNvSpPr txBox="1"/>
          <p:nvPr/>
        </p:nvSpPr>
        <p:spPr>
          <a:xfrm>
            <a:off x="4003964" y="1975004"/>
            <a:ext cx="5624945" cy="2000548"/>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 </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714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رنگ: سفید – سفارش سازی براساس رال </a:t>
            </a:r>
            <a:r>
              <a:rPr lang="en-US" sz="1200" kern="100" dirty="0">
                <a:latin typeface="Vazir" panose="020B0603030804020204" pitchFamily="34" charset="-78"/>
                <a:ea typeface="Calibri" panose="020F0502020204030204" pitchFamily="34" charset="0"/>
                <a:cs typeface="Vazir" panose="020B0603030804020204" pitchFamily="34" charset="-78"/>
              </a:rPr>
              <a:t>K7</a:t>
            </a:r>
            <a:endParaRPr lang="fa-IR" sz="1200" kern="100" dirty="0">
              <a:latin typeface="Vazir" panose="020B0603030804020204" pitchFamily="34" charset="-78"/>
              <a:ea typeface="Calibri" panose="020F0502020204030204" pitchFamily="34" charset="0"/>
              <a:cs typeface="Vazir" panose="020B0603030804020204" pitchFamily="34" charset="-78"/>
            </a:endParaRPr>
          </a:p>
          <a:p>
            <a:pPr marL="285750" indent="-1714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براقیت: براق، نیمه‌براق، مات </a:t>
            </a:r>
            <a:endParaRPr lang="en-US" sz="1200" kern="100" dirty="0">
              <a:latin typeface="Vazir" panose="020B0603030804020204" pitchFamily="34" charset="-78"/>
              <a:ea typeface="Calibri" panose="020F0502020204030204" pitchFamily="34" charset="0"/>
              <a:cs typeface="Vazir" panose="020B0603030804020204" pitchFamily="34" charset="-78"/>
            </a:endParaRPr>
          </a:p>
          <a:p>
            <a:pPr marL="285750" indent="-1714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حلال: تینر روغنی </a:t>
            </a:r>
            <a:r>
              <a:rPr lang="en-US" sz="1200" kern="100" dirty="0">
                <a:latin typeface="Vazir" panose="020B0603030804020204" pitchFamily="34" charset="-78"/>
                <a:ea typeface="Calibri" panose="020F0502020204030204" pitchFamily="34" charset="0"/>
                <a:cs typeface="Vazir" panose="020B0603030804020204" pitchFamily="34" charset="-78"/>
              </a:rPr>
              <a:t>-</a:t>
            </a:r>
            <a:r>
              <a:rPr lang="fa-IR" sz="1200" kern="100" dirty="0">
                <a:latin typeface="Vazir" panose="020B0603030804020204" pitchFamily="34" charset="-78"/>
                <a:ea typeface="Calibri" panose="020F0502020204030204" pitchFamily="34" charset="0"/>
                <a:cs typeface="Vazir" panose="020B0603030804020204" pitchFamily="34" charset="-78"/>
              </a:rPr>
              <a:t> نفتا</a:t>
            </a:r>
          </a:p>
          <a:p>
            <a:pPr marL="285750" indent="-1714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در برابر شستشو: خوب</a:t>
            </a:r>
          </a:p>
          <a:p>
            <a:pPr marL="285750" indent="-1714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در برابر </a:t>
            </a:r>
            <a:r>
              <a:rPr lang="en-US" sz="1200" kern="100" dirty="0">
                <a:latin typeface="Vazir" panose="020B0603030804020204" pitchFamily="34" charset="-78"/>
                <a:ea typeface="Calibri" panose="020F0502020204030204" pitchFamily="34" charset="0"/>
                <a:cs typeface="Vazir" panose="020B0603030804020204" pitchFamily="34" charset="-78"/>
              </a:rPr>
              <a:t>UV</a:t>
            </a:r>
            <a:r>
              <a:rPr lang="fa-IR" sz="1200" kern="100" dirty="0">
                <a:latin typeface="Vazir" panose="020B0603030804020204" pitchFamily="34" charset="-78"/>
                <a:ea typeface="Calibri" panose="020F0502020204030204" pitchFamily="34" charset="0"/>
                <a:cs typeface="Vazir" panose="020B0603030804020204" pitchFamily="34" charset="-78"/>
              </a:rPr>
              <a:t> </a:t>
            </a:r>
            <a:r>
              <a:rPr lang="en-US" sz="1200" kern="100" dirty="0">
                <a:latin typeface="Vazir" panose="020B0603030804020204" pitchFamily="34" charset="-78"/>
                <a:ea typeface="Calibri" panose="020F0502020204030204" pitchFamily="34" charset="0"/>
                <a:cs typeface="Vazir" panose="020B0603030804020204" pitchFamily="34" charset="-78"/>
              </a:rPr>
              <a:t>:</a:t>
            </a:r>
            <a:r>
              <a:rPr lang="fa-IR" sz="1200" kern="100" dirty="0">
                <a:latin typeface="Vazir" panose="020B0603030804020204" pitchFamily="34" charset="-78"/>
                <a:ea typeface="Calibri" panose="020F0502020204030204" pitchFamily="34" charset="0"/>
                <a:cs typeface="Vazir" panose="020B0603030804020204" pitchFamily="34" charset="-78"/>
              </a:rPr>
              <a:t>متوسط</a:t>
            </a:r>
          </a:p>
          <a:p>
            <a:pPr marL="285750" indent="-1714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چسبندگی: عالی بر روی چوب، گچ، فلز آماده‌سازی‌شده</a:t>
            </a:r>
          </a:p>
        </p:txBody>
      </p:sp>
      <p:sp>
        <p:nvSpPr>
          <p:cNvPr id="12" name="TextBox 11">
            <a:extLst>
              <a:ext uri="{FF2B5EF4-FFF2-40B4-BE49-F238E27FC236}">
                <a16:creationId xmlns:a16="http://schemas.microsoft.com/office/drawing/2014/main" id="{476B8167-B34D-D62F-147C-102AABF85391}"/>
              </a:ext>
            </a:extLst>
          </p:cNvPr>
          <p:cNvSpPr txBox="1"/>
          <p:nvPr/>
        </p:nvSpPr>
        <p:spPr>
          <a:xfrm>
            <a:off x="-763403" y="1975004"/>
            <a:ext cx="4953000" cy="1879489"/>
          </a:xfrm>
          <a:prstGeom prst="rect">
            <a:avLst/>
          </a:prstGeom>
          <a:noFill/>
        </p:spPr>
        <p:txBody>
          <a:bodyPr wrap="square">
            <a:spAutoFit/>
          </a:bodyPr>
          <a:lstStyle/>
          <a:p>
            <a:pPr algn="r" rtl="1">
              <a:lnSpc>
                <a:spcPct val="115000"/>
              </a:lnSpc>
              <a:spcAft>
                <a:spcPts val="800"/>
              </a:spcAft>
              <a:buNone/>
            </a:pPr>
            <a:r>
              <a:rPr lang="en-US" sz="1200" b="1" dirty="0">
                <a:latin typeface="Vazir" panose="020B0603030804020204" pitchFamily="34" charset="-78"/>
                <a:cs typeface="Vazir" panose="020B0603030804020204" pitchFamily="34" charset="-78"/>
              </a:rPr>
              <a:t>⚠️ </a:t>
            </a:r>
            <a:r>
              <a:rPr lang="ar-SA" sz="1200" b="1" kern="100" dirty="0">
                <a:effectLst/>
                <a:latin typeface="Vazir" panose="020B0603030804020204" pitchFamily="34" charset="-78"/>
                <a:ea typeface="Calibri" panose="020F0502020204030204" pitchFamily="34" charset="0"/>
                <a:cs typeface="Vazir" panose="020B0603030804020204" pitchFamily="34" charset="-78"/>
              </a:rPr>
              <a:t>کاربردهای پیشنهادی</a:t>
            </a:r>
            <a:r>
              <a:rPr lang="en-US" sz="1200" b="1"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1714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دیوارهای داخلی و خارجی</a:t>
            </a:r>
          </a:p>
          <a:p>
            <a:pPr marL="285750" indent="-1714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درب و پنجره‌های چوبی</a:t>
            </a:r>
          </a:p>
          <a:p>
            <a:pPr marL="285750" indent="-1714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نرده و سازه‌های فلزی</a:t>
            </a:r>
          </a:p>
          <a:p>
            <a:pPr marL="285750" indent="-1714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چارچوب‌ها، قرنیزها</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71450"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مناسب برای استفاده در منازل، ادارات، انبارها</a:t>
            </a:r>
          </a:p>
        </p:txBody>
      </p:sp>
      <p:sp>
        <p:nvSpPr>
          <p:cNvPr id="13" name="TextBox 12">
            <a:extLst>
              <a:ext uri="{FF2B5EF4-FFF2-40B4-BE49-F238E27FC236}">
                <a16:creationId xmlns:a16="http://schemas.microsoft.com/office/drawing/2014/main" id="{3C0AEFD8-EF1A-1272-BC11-097508198BD1}"/>
              </a:ext>
            </a:extLst>
          </p:cNvPr>
          <p:cNvSpPr txBox="1"/>
          <p:nvPr/>
        </p:nvSpPr>
        <p:spPr>
          <a:xfrm>
            <a:off x="5460135" y="6375347"/>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a:t>
            </a:r>
            <a:r>
              <a:rPr lang="fa-IR" sz="1600" b="1" dirty="0">
                <a:latin typeface="Vazir" panose="020B0603030804020204" pitchFamily="34" charset="-78"/>
                <a:cs typeface="Vazir" panose="020B0603030804020204" pitchFamily="34" charset="-78"/>
              </a:rPr>
              <a:t>پیستوله  </a:t>
            </a:r>
            <a:endParaRPr lang="en-US" sz="1600" b="1" dirty="0"/>
          </a:p>
        </p:txBody>
      </p:sp>
      <p:graphicFrame>
        <p:nvGraphicFramePr>
          <p:cNvPr id="3" name="Table 2">
            <a:extLst>
              <a:ext uri="{FF2B5EF4-FFF2-40B4-BE49-F238E27FC236}">
                <a16:creationId xmlns:a16="http://schemas.microsoft.com/office/drawing/2014/main" id="{3701740D-78B6-D4BE-4E5D-DB8506BDE390}"/>
              </a:ext>
            </a:extLst>
          </p:cNvPr>
          <p:cNvGraphicFramePr>
            <a:graphicFrameLocks noGrp="1"/>
          </p:cNvGraphicFramePr>
          <p:nvPr>
            <p:extLst>
              <p:ext uri="{D42A27DB-BD31-4B8C-83A1-F6EECF244321}">
                <p14:modId xmlns:p14="http://schemas.microsoft.com/office/powerpoint/2010/main" val="1151697508"/>
              </p:ext>
            </p:extLst>
          </p:nvPr>
        </p:nvGraphicFramePr>
        <p:xfrm>
          <a:off x="4102100" y="4282906"/>
          <a:ext cx="5386244" cy="1892808"/>
        </p:xfrm>
        <a:graphic>
          <a:graphicData uri="http://schemas.openxmlformats.org/drawingml/2006/table">
            <a:tbl>
              <a:tblPr rtl="1" firstRow="1" firstCol="1" bandRow="1">
                <a:tableStyleId>{69012ECD-51FC-41F1-AA8D-1B2483CD663E}</a:tableStyleId>
              </a:tblPr>
              <a:tblGrid>
                <a:gridCol w="2071544">
                  <a:extLst>
                    <a:ext uri="{9D8B030D-6E8A-4147-A177-3AD203B41FA5}">
                      <a16:colId xmlns:a16="http://schemas.microsoft.com/office/drawing/2014/main" val="1662572195"/>
                    </a:ext>
                  </a:extLst>
                </a:gridCol>
                <a:gridCol w="3314700">
                  <a:extLst>
                    <a:ext uri="{9D8B030D-6E8A-4147-A177-3AD203B41FA5}">
                      <a16:colId xmlns:a16="http://schemas.microsoft.com/office/drawing/2014/main" val="2154513747"/>
                    </a:ext>
                  </a:extLst>
                </a:gridCol>
              </a:tblGrid>
              <a:tr h="0">
                <a:tc>
                  <a:txBody>
                    <a:bodyPr/>
                    <a:lstStyle/>
                    <a:p>
                      <a:pPr algn="ctr" rtl="1">
                        <a:lnSpc>
                          <a:spcPct val="115000"/>
                        </a:lnSpc>
                        <a:spcAft>
                          <a:spcPts val="800"/>
                        </a:spcAft>
                        <a:buNone/>
                      </a:pPr>
                      <a:r>
                        <a:rPr lang="ar-SA" sz="1200" b="1" kern="100" dirty="0">
                          <a:effectLst/>
                          <a:latin typeface="Vazir" panose="020B0603030804020204" pitchFamily="34" charset="-78"/>
                          <a:cs typeface="Vazir" panose="020B0603030804020204" pitchFamily="34" charset="-78"/>
                        </a:rPr>
                        <a:t> ویژگی‌ها </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b="1" kern="100" dirty="0">
                          <a:effectLst/>
                          <a:latin typeface="Vazir" panose="020B0603030804020204" pitchFamily="34" charset="-78"/>
                          <a:cs typeface="Vazir" panose="020B0603030804020204" pitchFamily="34" charset="-78"/>
                        </a:rPr>
                        <a:t>توضیحات</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2200282099"/>
                  </a:ext>
                </a:extLst>
              </a:tr>
              <a:tr h="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1.2</a:t>
                      </a:r>
                      <a:r>
                        <a:rPr lang="en-US" sz="1200" kern="100" dirty="0">
                          <a:effectLst/>
                          <a:latin typeface="Vazir" panose="020B0603030804020204" pitchFamily="34" charset="-78"/>
                          <a:cs typeface="Vazir" panose="020B0603030804020204" pitchFamily="34" charset="-78"/>
                        </a:rPr>
                        <a:t>~</a:t>
                      </a:r>
                      <a:r>
                        <a:rPr lang="ar-SA" sz="1200" kern="100" dirty="0">
                          <a:effectLst/>
                          <a:latin typeface="Vazir" panose="020B0603030804020204" pitchFamily="34" charset="-78"/>
                          <a:cs typeface="Vazir" panose="020B0603030804020204" pitchFamily="34" charset="-78"/>
                        </a:rPr>
                        <a:t>1.4</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34678922"/>
                  </a:ext>
                </a:extLst>
              </a:tr>
              <a:tr h="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4–6 ساعت در 25</a:t>
                      </a:r>
                      <a:r>
                        <a:rPr lang="en-US" sz="1200" kern="100" dirty="0">
                          <a:effectLst/>
                          <a:latin typeface="Vazir" panose="020B0603030804020204" pitchFamily="34" charset="-78"/>
                          <a:cs typeface="Vazir" panose="020B0603030804020204" pitchFamily="34" charset="-78"/>
                        </a:rPr>
                        <a:t>°C</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50598766"/>
                  </a:ext>
                </a:extLst>
              </a:tr>
              <a:tr h="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خشک شدن عمقی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16–24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678795660"/>
                  </a:ext>
                </a:extLst>
              </a:tr>
              <a:tr h="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لازم برای اعمال لایه بعدی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18 – الی 24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4104484902"/>
                  </a:ext>
                </a:extLst>
              </a:tr>
              <a:tr h="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پوشش‌دهی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8</a:t>
                      </a:r>
                      <a:r>
                        <a:rPr lang="ar-SA" sz="1200" kern="100" dirty="0">
                          <a:effectLst/>
                          <a:latin typeface="Vazir" panose="020B0603030804020204" pitchFamily="34" charset="-78"/>
                          <a:cs typeface="Vazir" panose="020B0603030804020204" pitchFamily="34" charset="-78"/>
                        </a:rPr>
                        <a:t>–</a:t>
                      </a:r>
                      <a:r>
                        <a:rPr lang="en-US" sz="1200" kern="100" dirty="0">
                          <a:effectLst/>
                          <a:latin typeface="Vazir" panose="020B0603030804020204" pitchFamily="34" charset="-78"/>
                          <a:cs typeface="Vazir" panose="020B0603030804020204" pitchFamily="34" charset="-78"/>
                        </a:rPr>
                        <a:t>10</a:t>
                      </a:r>
                      <a:r>
                        <a:rPr lang="ar-SA" sz="1200" kern="100" dirty="0">
                          <a:effectLst/>
                          <a:latin typeface="Vazir" panose="020B0603030804020204" pitchFamily="34" charset="-78"/>
                          <a:cs typeface="Vazir" panose="020B0603030804020204" pitchFamily="34" charset="-78"/>
                        </a:rPr>
                        <a:t>متر مربع برای هر لیتر (بسته به سطح)</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695456744"/>
                  </a:ext>
                </a:extLst>
              </a:tr>
              <a:tr h="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گرانروی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70–90</a:t>
                      </a:r>
                      <a:r>
                        <a:rPr lang="en-US" sz="1200" kern="100" dirty="0">
                          <a:effectLst/>
                          <a:latin typeface="Vazir" panose="020B0603030804020204" pitchFamily="34" charset="-78"/>
                          <a:cs typeface="Vazir" panose="020B0603030804020204" pitchFamily="34" charset="-78"/>
                        </a:rPr>
                        <a:t> KU </a:t>
                      </a:r>
                      <a:r>
                        <a:rPr lang="ar-SA" sz="1200" kern="100" dirty="0">
                          <a:effectLst/>
                          <a:latin typeface="Vazir" panose="020B0603030804020204" pitchFamily="34" charset="-78"/>
                          <a:cs typeface="Vazir" panose="020B0603030804020204" pitchFamily="34" charset="-78"/>
                        </a:rPr>
                        <a:t>در 25</a:t>
                      </a:r>
                      <a:r>
                        <a:rPr lang="en-US" sz="1200" kern="100" dirty="0">
                          <a:effectLst/>
                          <a:latin typeface="Vazir" panose="020B0603030804020204" pitchFamily="34" charset="-78"/>
                          <a:cs typeface="Vazir" panose="020B0603030804020204" pitchFamily="34" charset="-78"/>
                        </a:rPr>
                        <a:t>°C</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93128893"/>
                  </a:ext>
                </a:extLst>
              </a:tr>
              <a:tr h="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دمای محیط اجرا</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10–35</a:t>
                      </a:r>
                      <a:r>
                        <a:rPr lang="en-US" sz="1200" kern="100" dirty="0">
                          <a:effectLst/>
                          <a:latin typeface="Vazir" panose="020B0603030804020204" pitchFamily="34" charset="-78"/>
                          <a:cs typeface="Vazir" panose="020B0603030804020204" pitchFamily="34" charset="-78"/>
                        </a:rPr>
                        <a:t>°C</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628918097"/>
                  </a:ext>
                </a:extLst>
              </a:tr>
              <a:tr h="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رطوبت نسبی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حداکثر 60%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485531072"/>
                  </a:ext>
                </a:extLst>
              </a:tr>
            </a:tbl>
          </a:graphicData>
        </a:graphic>
      </p:graphicFrame>
      <p:graphicFrame>
        <p:nvGraphicFramePr>
          <p:cNvPr id="8" name="Object 7">
            <a:extLst>
              <a:ext uri="{FF2B5EF4-FFF2-40B4-BE49-F238E27FC236}">
                <a16:creationId xmlns:a16="http://schemas.microsoft.com/office/drawing/2014/main" id="{8922CF17-9A56-BD63-A489-62AF4238444C}"/>
              </a:ext>
            </a:extLst>
          </p:cNvPr>
          <p:cNvGraphicFramePr>
            <a:graphicFrameLocks noChangeAspect="1"/>
          </p:cNvGraphicFramePr>
          <p:nvPr>
            <p:extLst>
              <p:ext uri="{D42A27DB-BD31-4B8C-83A1-F6EECF244321}">
                <p14:modId xmlns:p14="http://schemas.microsoft.com/office/powerpoint/2010/main" val="3532191874"/>
              </p:ext>
            </p:extLst>
          </p:nvPr>
        </p:nvGraphicFramePr>
        <p:xfrm>
          <a:off x="94565" y="3859192"/>
          <a:ext cx="2635935" cy="2733526"/>
        </p:xfrm>
        <a:graphic>
          <a:graphicData uri="http://schemas.openxmlformats.org/presentationml/2006/ole">
            <mc:AlternateContent xmlns:mc="http://schemas.openxmlformats.org/markup-compatibility/2006">
              <mc:Choice xmlns:v="urn:schemas-microsoft-com:vml" Requires="v">
                <p:oleObj r:id="rId2" imgW="6764699" imgH="7013719" progId="">
                  <p:embed/>
                </p:oleObj>
              </mc:Choice>
              <mc:Fallback>
                <p:oleObj r:id="rId2" imgW="6764699" imgH="7013719" progId="">
                  <p:embed/>
                  <p:pic>
                    <p:nvPicPr>
                      <p:cNvPr id="0" name=""/>
                      <p:cNvPicPr/>
                      <p:nvPr/>
                    </p:nvPicPr>
                    <p:blipFill>
                      <a:blip r:embed="rId3"/>
                      <a:stretch>
                        <a:fillRect/>
                      </a:stretch>
                    </p:blipFill>
                    <p:spPr>
                      <a:xfrm>
                        <a:off x="94565" y="3859192"/>
                        <a:ext cx="2635935" cy="2733526"/>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8CEB03F9-E04A-736C-8368-116183B88CAF}"/>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25</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3915557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95F72-AECC-F848-AC1F-C8D743E6BB2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8FE77DB-DA8D-AB85-1804-948F7D43CF77}"/>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پلاستیک</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5BA9D997-BB30-F805-81F1-E8F8311AC83D}"/>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UNI-610</a:t>
            </a:r>
          </a:p>
        </p:txBody>
      </p:sp>
      <p:sp>
        <p:nvSpPr>
          <p:cNvPr id="5" name="TextBox 4">
            <a:extLst>
              <a:ext uri="{FF2B5EF4-FFF2-40B4-BE49-F238E27FC236}">
                <a16:creationId xmlns:a16="http://schemas.microsoft.com/office/drawing/2014/main" id="{421CF5F0-123E-1DA8-4691-BCA0D186DC6E}"/>
              </a:ext>
            </a:extLst>
          </p:cNvPr>
          <p:cNvSpPr txBox="1"/>
          <p:nvPr/>
        </p:nvSpPr>
        <p:spPr>
          <a:xfrm>
            <a:off x="277091" y="806789"/>
            <a:ext cx="9428024" cy="711733"/>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نیمه پلاستیک ساختمانی یک رنگ پایه‌آب است که برای سطوح داخلی منازل و فضاهای تجاری طراحی شده است. این رنگ پوشش یکنواخت، کاربرد آسان و دوام خوبی برای دیوارها و سقف‌ها فراهم می‌کند.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0" name="TextBox 9">
            <a:extLst>
              <a:ext uri="{FF2B5EF4-FFF2-40B4-BE49-F238E27FC236}">
                <a16:creationId xmlns:a16="http://schemas.microsoft.com/office/drawing/2014/main" id="{7256B657-1646-A74A-AF0F-AA49AF2AE694}"/>
              </a:ext>
            </a:extLst>
          </p:cNvPr>
          <p:cNvSpPr txBox="1"/>
          <p:nvPr/>
        </p:nvSpPr>
        <p:spPr>
          <a:xfrm>
            <a:off x="4003964" y="1975004"/>
            <a:ext cx="5624945" cy="2000548"/>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 </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رنگ: سفید – سفارش سازی براساس رال </a:t>
            </a:r>
            <a:r>
              <a:rPr lang="en-US" sz="1200" kern="100" dirty="0">
                <a:latin typeface="Vazir" panose="020B0603030804020204" pitchFamily="34" charset="-78"/>
                <a:ea typeface="Calibri" panose="020F0502020204030204" pitchFamily="34" charset="0"/>
                <a:cs typeface="Vazir" panose="020B0603030804020204" pitchFamily="34" charset="-78"/>
              </a:rPr>
              <a:t>K7</a:t>
            </a:r>
            <a:endParaRPr lang="fa-IR" sz="1200" kern="100" dirty="0">
              <a:latin typeface="Vazir" panose="020B0603030804020204" pitchFamily="34" charset="-78"/>
              <a:ea typeface="Calibri" panose="020F0502020204030204" pitchFamily="34" charset="0"/>
              <a:cs typeface="Vazir" panose="020B0603030804020204" pitchFamily="34" charset="-78"/>
            </a:endParaRP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براقیت: مات </a:t>
            </a:r>
            <a:endParaRPr lang="en-US" sz="1200" kern="100" dirty="0">
              <a:latin typeface="Vazir" panose="020B0603030804020204" pitchFamily="34" charset="-78"/>
              <a:ea typeface="Calibri" panose="020F0502020204030204" pitchFamily="34" charset="0"/>
              <a:cs typeface="Vazir" panose="020B0603030804020204" pitchFamily="34" charset="-78"/>
            </a:endParaRP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حلال: آب تمیز</a:t>
            </a: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در برابر شستشو: کم</a:t>
            </a: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در برابر </a:t>
            </a:r>
            <a:r>
              <a:rPr lang="en-US" sz="1200" kern="100" dirty="0">
                <a:latin typeface="Vazir" panose="020B0603030804020204" pitchFamily="34" charset="-78"/>
                <a:ea typeface="Calibri" panose="020F0502020204030204" pitchFamily="34" charset="0"/>
                <a:cs typeface="Vazir" panose="020B0603030804020204" pitchFamily="34" charset="-78"/>
              </a:rPr>
              <a:t>UV</a:t>
            </a:r>
            <a:r>
              <a:rPr lang="fa-IR" sz="1200" kern="100" dirty="0">
                <a:latin typeface="Vazir" panose="020B0603030804020204" pitchFamily="34" charset="-78"/>
                <a:ea typeface="Calibri" panose="020F0502020204030204" pitchFamily="34" charset="0"/>
                <a:cs typeface="Vazir" panose="020B0603030804020204" pitchFamily="34" charset="-78"/>
              </a:rPr>
              <a:t> </a:t>
            </a:r>
            <a:r>
              <a:rPr lang="en-US" sz="1200" kern="100" dirty="0">
                <a:latin typeface="Vazir" panose="020B0603030804020204" pitchFamily="34" charset="-78"/>
                <a:ea typeface="Calibri" panose="020F0502020204030204" pitchFamily="34" charset="0"/>
                <a:cs typeface="Vazir" panose="020B0603030804020204" pitchFamily="34" charset="-78"/>
              </a:rPr>
              <a:t>:</a:t>
            </a:r>
            <a:r>
              <a:rPr lang="fa-IR" sz="1200" kern="100" dirty="0">
                <a:latin typeface="Vazir" panose="020B0603030804020204" pitchFamily="34" charset="-78"/>
                <a:ea typeface="Calibri" panose="020F0502020204030204" pitchFamily="34" charset="0"/>
                <a:cs typeface="Vazir" panose="020B0603030804020204" pitchFamily="34" charset="-78"/>
              </a:rPr>
              <a:t> ضعیف</a:t>
            </a: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چسبندگی: عالی بر روی گچ، سطوح بتنی و سیمانی</a:t>
            </a:r>
          </a:p>
        </p:txBody>
      </p:sp>
      <p:sp>
        <p:nvSpPr>
          <p:cNvPr id="12" name="TextBox 11">
            <a:extLst>
              <a:ext uri="{FF2B5EF4-FFF2-40B4-BE49-F238E27FC236}">
                <a16:creationId xmlns:a16="http://schemas.microsoft.com/office/drawing/2014/main" id="{8BE5D229-AB8C-3B7A-B9CB-E48AD42570FE}"/>
              </a:ext>
            </a:extLst>
          </p:cNvPr>
          <p:cNvSpPr txBox="1"/>
          <p:nvPr/>
        </p:nvSpPr>
        <p:spPr>
          <a:xfrm>
            <a:off x="-574717" y="1974999"/>
            <a:ext cx="4953000" cy="1249573"/>
          </a:xfrm>
          <a:prstGeom prst="rect">
            <a:avLst/>
          </a:prstGeom>
          <a:noFill/>
        </p:spPr>
        <p:txBody>
          <a:bodyPr wrap="square">
            <a:spAutoFit/>
          </a:bodyPr>
          <a:lstStyle/>
          <a:p>
            <a:pPr algn="r" rtl="1">
              <a:lnSpc>
                <a:spcPct val="115000"/>
              </a:lnSpc>
              <a:spcAft>
                <a:spcPts val="800"/>
              </a:spcAft>
              <a:buNone/>
            </a:pPr>
            <a:r>
              <a:rPr lang="en-US" sz="1200" b="1" dirty="0">
                <a:latin typeface="Vazir" panose="020B0603030804020204" pitchFamily="34" charset="-78"/>
                <a:cs typeface="Vazir" panose="020B0603030804020204" pitchFamily="34" charset="-78"/>
              </a:rPr>
              <a:t>⚠️ </a:t>
            </a:r>
            <a:r>
              <a:rPr lang="ar-SA" sz="1200" b="1" kern="100" dirty="0">
                <a:effectLst/>
                <a:latin typeface="Vazir" panose="020B0603030804020204" pitchFamily="34" charset="-78"/>
                <a:ea typeface="Calibri" panose="020F0502020204030204" pitchFamily="34" charset="0"/>
                <a:cs typeface="Vazir" panose="020B0603030804020204" pitchFamily="34" charset="-78"/>
              </a:rPr>
              <a:t>کاربردهای پیشنهادی</a:t>
            </a:r>
            <a:r>
              <a:rPr lang="en-US" sz="1200" b="1"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9863" algn="r" rtl="1">
              <a:lnSpc>
                <a:spcPct val="115000"/>
              </a:lnSpc>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سطوح داخلی ساختمان</a:t>
            </a:r>
            <a:endParaRPr lang="ar-SA"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9863" algn="r" rtl="1">
              <a:lnSpc>
                <a:spcPct val="115000"/>
              </a:lnSpc>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بر روی گچ برگ ها – سطوح سیمانی</a:t>
            </a:r>
            <a:endParaRPr lang="ar-SA"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9863"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مناسب برای استفاده در منازل، ادارات، </a:t>
            </a:r>
            <a:r>
              <a:rPr lang="fa-IR" sz="1200" kern="100" dirty="0">
                <a:effectLst/>
                <a:latin typeface="Vazir" panose="020B0603030804020204" pitchFamily="34" charset="-78"/>
                <a:ea typeface="Calibri" panose="020F0502020204030204" pitchFamily="34" charset="0"/>
                <a:cs typeface="Vazir" panose="020B0603030804020204" pitchFamily="34" charset="-78"/>
              </a:rPr>
              <a:t>تجاری ها</a:t>
            </a:r>
            <a:endParaRPr lang="ar-SA"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3" name="TextBox 12">
            <a:extLst>
              <a:ext uri="{FF2B5EF4-FFF2-40B4-BE49-F238E27FC236}">
                <a16:creationId xmlns:a16="http://schemas.microsoft.com/office/drawing/2014/main" id="{9E3364B1-824A-C79C-4C4C-F7C27B0DF6D1}"/>
              </a:ext>
            </a:extLst>
          </p:cNvPr>
          <p:cNvSpPr txBox="1"/>
          <p:nvPr/>
        </p:nvSpPr>
        <p:spPr>
          <a:xfrm>
            <a:off x="5460135" y="6375347"/>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a:t>
            </a:r>
            <a:r>
              <a:rPr lang="fa-IR" sz="1600" b="1" dirty="0">
                <a:latin typeface="Vazir" panose="020B0603030804020204" pitchFamily="34" charset="-78"/>
                <a:cs typeface="Vazir" panose="020B0603030804020204" pitchFamily="34" charset="-78"/>
              </a:rPr>
              <a:t>پیستوله  </a:t>
            </a:r>
            <a:endParaRPr lang="en-US" sz="1600" b="1" dirty="0"/>
          </a:p>
        </p:txBody>
      </p:sp>
      <p:graphicFrame>
        <p:nvGraphicFramePr>
          <p:cNvPr id="3" name="Table 2">
            <a:extLst>
              <a:ext uri="{FF2B5EF4-FFF2-40B4-BE49-F238E27FC236}">
                <a16:creationId xmlns:a16="http://schemas.microsoft.com/office/drawing/2014/main" id="{FA38A658-A159-8879-AE73-6AE7C026C950}"/>
              </a:ext>
            </a:extLst>
          </p:cNvPr>
          <p:cNvGraphicFramePr>
            <a:graphicFrameLocks noGrp="1"/>
          </p:cNvGraphicFramePr>
          <p:nvPr>
            <p:extLst>
              <p:ext uri="{D42A27DB-BD31-4B8C-83A1-F6EECF244321}">
                <p14:modId xmlns:p14="http://schemas.microsoft.com/office/powerpoint/2010/main" val="4120405521"/>
              </p:ext>
            </p:extLst>
          </p:nvPr>
        </p:nvGraphicFramePr>
        <p:xfrm>
          <a:off x="4102100" y="4064001"/>
          <a:ext cx="5386244" cy="2311344"/>
        </p:xfrm>
        <a:graphic>
          <a:graphicData uri="http://schemas.openxmlformats.org/drawingml/2006/table">
            <a:tbl>
              <a:tblPr rtl="1" firstRow="1" firstCol="1" bandRow="1">
                <a:tableStyleId>{69012ECD-51FC-41F1-AA8D-1B2483CD663E}</a:tableStyleId>
              </a:tblPr>
              <a:tblGrid>
                <a:gridCol w="2071544">
                  <a:extLst>
                    <a:ext uri="{9D8B030D-6E8A-4147-A177-3AD203B41FA5}">
                      <a16:colId xmlns:a16="http://schemas.microsoft.com/office/drawing/2014/main" val="1662572195"/>
                    </a:ext>
                  </a:extLst>
                </a:gridCol>
                <a:gridCol w="3314700">
                  <a:extLst>
                    <a:ext uri="{9D8B030D-6E8A-4147-A177-3AD203B41FA5}">
                      <a16:colId xmlns:a16="http://schemas.microsoft.com/office/drawing/2014/main" val="2154513747"/>
                    </a:ext>
                  </a:extLst>
                </a:gridCol>
              </a:tblGrid>
              <a:tr h="256816">
                <a:tc>
                  <a:txBody>
                    <a:bodyPr/>
                    <a:lstStyle/>
                    <a:p>
                      <a:pPr algn="ctr" rtl="1">
                        <a:lnSpc>
                          <a:spcPct val="115000"/>
                        </a:lnSpc>
                        <a:spcAft>
                          <a:spcPts val="800"/>
                        </a:spcAft>
                        <a:buNone/>
                      </a:pPr>
                      <a:r>
                        <a:rPr lang="ar-SA" sz="1200" b="1" kern="100" dirty="0">
                          <a:effectLst/>
                          <a:latin typeface="Vazir" panose="020B0603030804020204" pitchFamily="34" charset="-78"/>
                          <a:cs typeface="Vazir" panose="020B0603030804020204" pitchFamily="34" charset="-78"/>
                        </a:rPr>
                        <a:t> ویژگی‌ها </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b="1" kern="100" dirty="0">
                          <a:effectLst/>
                          <a:latin typeface="Vazir" panose="020B0603030804020204" pitchFamily="34" charset="-78"/>
                          <a:cs typeface="Vazir" panose="020B0603030804020204" pitchFamily="34" charset="-78"/>
                        </a:rPr>
                        <a:t>توضیحات</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2200282099"/>
                  </a:ext>
                </a:extLst>
              </a:tr>
              <a:tr h="256816">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1.2</a:t>
                      </a:r>
                      <a:r>
                        <a:rPr lang="en-US" sz="1200" kern="100" dirty="0">
                          <a:effectLst/>
                          <a:latin typeface="Vazir" panose="020B0603030804020204" pitchFamily="34" charset="-78"/>
                          <a:cs typeface="Vazir" panose="020B0603030804020204" pitchFamily="34" charset="-78"/>
                        </a:rPr>
                        <a:t>~</a:t>
                      </a:r>
                      <a:r>
                        <a:rPr lang="ar-SA" sz="1200" kern="100" dirty="0">
                          <a:effectLst/>
                          <a:latin typeface="Vazir" panose="020B0603030804020204" pitchFamily="34" charset="-78"/>
                          <a:cs typeface="Vazir" panose="020B0603030804020204" pitchFamily="34" charset="-78"/>
                        </a:rPr>
                        <a:t>1.4</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34678922"/>
                  </a:ext>
                </a:extLst>
              </a:tr>
              <a:tr h="256816">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 الی 60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50598766"/>
                  </a:ext>
                </a:extLst>
              </a:tr>
              <a:tr h="256816">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خشک شدن عمقی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18</a:t>
                      </a:r>
                      <a:r>
                        <a:rPr lang="ar-SA" sz="1200" kern="100" dirty="0">
                          <a:effectLst/>
                          <a:latin typeface="Vazir" panose="020B0603030804020204" pitchFamily="34" charset="-78"/>
                          <a:cs typeface="Vazir" panose="020B0603030804020204" pitchFamily="34" charset="-78"/>
                        </a:rPr>
                        <a:t>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678795660"/>
                  </a:ext>
                </a:extLst>
              </a:tr>
              <a:tr h="256816">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لازم برای اعمال لایه بعدی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2 الی 4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4104484902"/>
                  </a:ext>
                </a:extLst>
              </a:tr>
              <a:tr h="256816">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پوشش‌دهی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8 </a:t>
                      </a:r>
                      <a:r>
                        <a:rPr lang="ar-SA" sz="1200" kern="100" dirty="0">
                          <a:effectLst/>
                          <a:latin typeface="Vazir" panose="020B0603030804020204" pitchFamily="34" charset="-78"/>
                          <a:cs typeface="Vazir" panose="020B0603030804020204" pitchFamily="34" charset="-78"/>
                        </a:rPr>
                        <a:t>متر مربع برای هر لیتر (بسته به سطح)</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695456744"/>
                  </a:ext>
                </a:extLst>
              </a:tr>
              <a:tr h="256816">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گرانروی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70–90</a:t>
                      </a:r>
                      <a:r>
                        <a:rPr lang="en-US" sz="1200" kern="100" dirty="0">
                          <a:effectLst/>
                          <a:latin typeface="Vazir" panose="020B0603030804020204" pitchFamily="34" charset="-78"/>
                          <a:cs typeface="Vazir" panose="020B0603030804020204" pitchFamily="34" charset="-78"/>
                        </a:rPr>
                        <a:t> KU </a:t>
                      </a:r>
                      <a:r>
                        <a:rPr lang="ar-SA" sz="1200" kern="100" dirty="0">
                          <a:effectLst/>
                          <a:latin typeface="Vazir" panose="020B0603030804020204" pitchFamily="34" charset="-78"/>
                          <a:cs typeface="Vazir" panose="020B0603030804020204" pitchFamily="34" charset="-78"/>
                        </a:rPr>
                        <a:t>در</a:t>
                      </a:r>
                      <a:r>
                        <a:rPr lang="fa-IR"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93128893"/>
                  </a:ext>
                </a:extLst>
              </a:tr>
              <a:tr h="256816">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دمای محیط اجرا</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10–35</a:t>
                      </a:r>
                      <a:r>
                        <a:rPr lang="fa-IR" sz="1200" kern="100" dirty="0">
                          <a:effectLst/>
                          <a:latin typeface="Vazir" panose="020B0603030804020204" pitchFamily="34" charset="-78"/>
                          <a:cs typeface="Vazir" panose="020B0603030804020204" pitchFamily="34" charset="-78"/>
                        </a:rPr>
                        <a:t> درجه سانتیگراد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628918097"/>
                  </a:ext>
                </a:extLst>
              </a:tr>
              <a:tr h="256816">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رطوبت نسبی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حداکثر 60%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485531072"/>
                  </a:ext>
                </a:extLst>
              </a:tr>
            </a:tbl>
          </a:graphicData>
        </a:graphic>
      </p:graphicFrame>
      <p:pic>
        <p:nvPicPr>
          <p:cNvPr id="14" name="Picture 13">
            <a:extLst>
              <a:ext uri="{FF2B5EF4-FFF2-40B4-BE49-F238E27FC236}">
                <a16:creationId xmlns:a16="http://schemas.microsoft.com/office/drawing/2014/main" id="{CBC42364-4DE9-E9CE-E27D-1295DDB2DC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656" y="3224572"/>
            <a:ext cx="3586307" cy="3290188"/>
          </a:xfrm>
          <a:prstGeom prst="rect">
            <a:avLst/>
          </a:prstGeom>
        </p:spPr>
      </p:pic>
      <p:sp>
        <p:nvSpPr>
          <p:cNvPr id="15" name="TextBox 14">
            <a:extLst>
              <a:ext uri="{FF2B5EF4-FFF2-40B4-BE49-F238E27FC236}">
                <a16:creationId xmlns:a16="http://schemas.microsoft.com/office/drawing/2014/main" id="{B710B49B-1A49-98F4-CF0D-F1261CD6A6B2}"/>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26</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3861378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B3D3E-4C5C-61B2-6D64-6E101F5B6C6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E16D941-BA20-C02C-DE43-F389A1F5A4B7}"/>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نیمه پلاستیک</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33B95723-B2F0-29DA-C9BE-91A437A4A066}"/>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UNI-620</a:t>
            </a:r>
          </a:p>
        </p:txBody>
      </p:sp>
      <p:sp>
        <p:nvSpPr>
          <p:cNvPr id="5" name="TextBox 4">
            <a:extLst>
              <a:ext uri="{FF2B5EF4-FFF2-40B4-BE49-F238E27FC236}">
                <a16:creationId xmlns:a16="http://schemas.microsoft.com/office/drawing/2014/main" id="{46FFA0F6-74F0-B96E-53E2-D3586E327BD2}"/>
              </a:ext>
            </a:extLst>
          </p:cNvPr>
          <p:cNvSpPr txBox="1"/>
          <p:nvPr/>
        </p:nvSpPr>
        <p:spPr>
          <a:xfrm>
            <a:off x="277091" y="806789"/>
            <a:ext cx="9428024" cy="711733"/>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نیمه پلاستیک ساختمانی یک رنگ پایه‌آب است که برای سطوح داخلی منازل و فضاهای تجاری طراحی شده است. این رنگ پوشش یکنواخت، کاربرد آسان و دوام خوبی برای دیوارها و سقف‌ها فراهم می‌کند.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0" name="TextBox 9">
            <a:extLst>
              <a:ext uri="{FF2B5EF4-FFF2-40B4-BE49-F238E27FC236}">
                <a16:creationId xmlns:a16="http://schemas.microsoft.com/office/drawing/2014/main" id="{17EA4BC1-5D4B-6219-34A5-08855AA873B4}"/>
              </a:ext>
            </a:extLst>
          </p:cNvPr>
          <p:cNvSpPr txBox="1"/>
          <p:nvPr/>
        </p:nvSpPr>
        <p:spPr>
          <a:xfrm>
            <a:off x="4003964" y="1975004"/>
            <a:ext cx="5624945" cy="2108269"/>
          </a:xfrm>
          <a:prstGeom prst="rect">
            <a:avLst/>
          </a:prstGeom>
          <a:noFill/>
        </p:spPr>
        <p:txBody>
          <a:bodyPr wrap="square">
            <a:spAutoFit/>
          </a:bodyPr>
          <a:lstStyle/>
          <a:p>
            <a:pPr algn="r" rtl="1">
              <a:spcAft>
                <a:spcPts val="800"/>
              </a:spcAft>
              <a:buNone/>
            </a:pPr>
            <a:r>
              <a:rPr lang="en-US" sz="1400" dirty="0">
                <a:latin typeface="Vazir" panose="020B0603030804020204" pitchFamily="34" charset="-78"/>
                <a:cs typeface="Vazir" panose="020B0603030804020204" pitchFamily="34" charset="-78"/>
              </a:rPr>
              <a:t>✅ </a:t>
            </a:r>
            <a:r>
              <a:rPr lang="ar-SA" sz="13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300" kern="100" dirty="0">
                <a:effectLst/>
                <a:latin typeface="Vazir" panose="020B0603030804020204" pitchFamily="34" charset="-78"/>
                <a:ea typeface="Calibri" panose="020F0502020204030204" pitchFamily="34" charset="0"/>
                <a:cs typeface="Vazir" panose="020B0603030804020204" pitchFamily="34" charset="-78"/>
              </a:rPr>
              <a:t> </a:t>
            </a:r>
            <a:endParaRPr lang="fa-IR" sz="13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رنگ: سفید – سفارش سازی براساس رال </a:t>
            </a:r>
            <a:r>
              <a:rPr lang="en-US" sz="1200" kern="100" dirty="0">
                <a:latin typeface="Vazir" panose="020B0603030804020204" pitchFamily="34" charset="-78"/>
                <a:ea typeface="Calibri" panose="020F0502020204030204" pitchFamily="34" charset="0"/>
                <a:cs typeface="Vazir" panose="020B0603030804020204" pitchFamily="34" charset="-78"/>
              </a:rPr>
              <a:t>K7</a:t>
            </a:r>
            <a:endParaRPr lang="fa-IR" sz="1200" kern="100" dirty="0">
              <a:latin typeface="Vazir" panose="020B0603030804020204" pitchFamily="34" charset="-78"/>
              <a:ea typeface="Calibri" panose="020F0502020204030204" pitchFamily="34" charset="0"/>
              <a:cs typeface="Vazir" panose="020B0603030804020204" pitchFamily="34" charset="-78"/>
            </a:endParaRP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براقیت: مات </a:t>
            </a:r>
            <a:endParaRPr lang="en-US" sz="1200" kern="100" dirty="0">
              <a:latin typeface="Vazir" panose="020B0603030804020204" pitchFamily="34" charset="-78"/>
              <a:ea typeface="Calibri" panose="020F0502020204030204" pitchFamily="34" charset="0"/>
              <a:cs typeface="Vazir" panose="020B0603030804020204" pitchFamily="34" charset="-78"/>
            </a:endParaRP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حلال: آب تمیز</a:t>
            </a: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در برابر شستشو: کم</a:t>
            </a: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در برابر </a:t>
            </a:r>
            <a:r>
              <a:rPr lang="en-US" sz="1200" kern="100" dirty="0">
                <a:latin typeface="Vazir" panose="020B0603030804020204" pitchFamily="34" charset="-78"/>
                <a:ea typeface="Calibri" panose="020F0502020204030204" pitchFamily="34" charset="0"/>
                <a:cs typeface="Vazir" panose="020B0603030804020204" pitchFamily="34" charset="-78"/>
              </a:rPr>
              <a:t>UV</a:t>
            </a:r>
            <a:r>
              <a:rPr lang="fa-IR" sz="1200" kern="100" dirty="0">
                <a:latin typeface="Vazir" panose="020B0603030804020204" pitchFamily="34" charset="-78"/>
                <a:ea typeface="Calibri" panose="020F0502020204030204" pitchFamily="34" charset="0"/>
                <a:cs typeface="Vazir" panose="020B0603030804020204" pitchFamily="34" charset="-78"/>
              </a:rPr>
              <a:t> </a:t>
            </a:r>
            <a:r>
              <a:rPr lang="en-US" sz="1200" kern="100" dirty="0">
                <a:latin typeface="Vazir" panose="020B0603030804020204" pitchFamily="34" charset="-78"/>
                <a:ea typeface="Calibri" panose="020F0502020204030204" pitchFamily="34" charset="0"/>
                <a:cs typeface="Vazir" panose="020B0603030804020204" pitchFamily="34" charset="-78"/>
              </a:rPr>
              <a:t>:</a:t>
            </a:r>
            <a:r>
              <a:rPr lang="fa-IR" sz="1200" kern="100" dirty="0">
                <a:latin typeface="Vazir" panose="020B0603030804020204" pitchFamily="34" charset="-78"/>
                <a:ea typeface="Calibri" panose="020F0502020204030204" pitchFamily="34" charset="0"/>
                <a:cs typeface="Vazir" panose="020B0603030804020204" pitchFamily="34" charset="-78"/>
              </a:rPr>
              <a:t> ضعیف</a:t>
            </a:r>
          </a:p>
          <a:p>
            <a:pPr marL="285750" indent="-169863"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چسبندگی: عالی بر روی گچ، سطوح بتنی و سیمانی</a:t>
            </a:r>
          </a:p>
        </p:txBody>
      </p:sp>
      <p:sp>
        <p:nvSpPr>
          <p:cNvPr id="12" name="TextBox 11">
            <a:extLst>
              <a:ext uri="{FF2B5EF4-FFF2-40B4-BE49-F238E27FC236}">
                <a16:creationId xmlns:a16="http://schemas.microsoft.com/office/drawing/2014/main" id="{532EDF27-3A23-CAC8-792E-98B4207E76B9}"/>
              </a:ext>
            </a:extLst>
          </p:cNvPr>
          <p:cNvSpPr txBox="1"/>
          <p:nvPr/>
        </p:nvSpPr>
        <p:spPr>
          <a:xfrm>
            <a:off x="-763403" y="1975004"/>
            <a:ext cx="4953000" cy="1284967"/>
          </a:xfrm>
          <a:prstGeom prst="rect">
            <a:avLst/>
          </a:prstGeom>
          <a:noFill/>
        </p:spPr>
        <p:txBody>
          <a:bodyPr wrap="square">
            <a:spAutoFit/>
          </a:bodyPr>
          <a:lstStyle/>
          <a:p>
            <a:pPr algn="r" rtl="1">
              <a:lnSpc>
                <a:spcPct val="115000"/>
              </a:lnSpc>
              <a:spcAft>
                <a:spcPts val="800"/>
              </a:spcAft>
              <a:buNone/>
            </a:pPr>
            <a:r>
              <a:rPr lang="en-US" sz="1400" b="1" dirty="0">
                <a:latin typeface="Vazir" panose="020B0603030804020204" pitchFamily="34" charset="-78"/>
                <a:cs typeface="Vazir" panose="020B0603030804020204" pitchFamily="34" charset="-78"/>
              </a:rPr>
              <a:t>⚠️ </a:t>
            </a:r>
            <a:r>
              <a:rPr lang="ar-SA" sz="1300" b="1" kern="100" dirty="0">
                <a:effectLst/>
                <a:latin typeface="Vazir" panose="020B0603030804020204" pitchFamily="34" charset="-78"/>
                <a:ea typeface="Calibri" panose="020F0502020204030204" pitchFamily="34" charset="0"/>
                <a:cs typeface="Vazir" panose="020B0603030804020204" pitchFamily="34" charset="-78"/>
              </a:rPr>
              <a:t>کاربردهای پیشنهادی</a:t>
            </a:r>
            <a:r>
              <a:rPr lang="en-US" sz="1300" b="1" kern="100" dirty="0">
                <a:effectLst/>
                <a:latin typeface="Vazir" panose="020B0603030804020204" pitchFamily="34" charset="-78"/>
                <a:ea typeface="Calibri" panose="020F0502020204030204" pitchFamily="34" charset="0"/>
                <a:cs typeface="Vazir" panose="020B0603030804020204" pitchFamily="34" charset="-78"/>
              </a:rPr>
              <a:t> </a:t>
            </a:r>
            <a:endParaRPr lang="fa-IR" sz="13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9863" algn="r" rtl="1">
              <a:lnSpc>
                <a:spcPct val="115000"/>
              </a:lnSpc>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سطوح داخلی ساختمان</a:t>
            </a:r>
            <a:endParaRPr lang="ar-SA"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9863" algn="r" rtl="1">
              <a:lnSpc>
                <a:spcPct val="115000"/>
              </a:lnSpc>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بر روی گچ برگ ها – سطوح سیمانی</a:t>
            </a:r>
            <a:endParaRPr lang="ar-SA"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9863" algn="r" rtl="1">
              <a:lnSpc>
                <a:spcPct val="115000"/>
              </a:lnSpc>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مناسب برای استفاده در منازل، ادارات، </a:t>
            </a:r>
            <a:r>
              <a:rPr lang="fa-IR" sz="1200" kern="100" dirty="0">
                <a:effectLst/>
                <a:latin typeface="Vazir" panose="020B0603030804020204" pitchFamily="34" charset="-78"/>
                <a:ea typeface="Calibri" panose="020F0502020204030204" pitchFamily="34" charset="0"/>
                <a:cs typeface="Vazir" panose="020B0603030804020204" pitchFamily="34" charset="-78"/>
              </a:rPr>
              <a:t>تجاری ها</a:t>
            </a:r>
            <a:endParaRPr lang="ar-SA"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3" name="TextBox 12">
            <a:extLst>
              <a:ext uri="{FF2B5EF4-FFF2-40B4-BE49-F238E27FC236}">
                <a16:creationId xmlns:a16="http://schemas.microsoft.com/office/drawing/2014/main" id="{7EA878D0-DDB2-063F-1988-8D893803B777}"/>
              </a:ext>
            </a:extLst>
          </p:cNvPr>
          <p:cNvSpPr txBox="1"/>
          <p:nvPr/>
        </p:nvSpPr>
        <p:spPr>
          <a:xfrm>
            <a:off x="5460135" y="6375347"/>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a:t>
            </a:r>
            <a:r>
              <a:rPr lang="fa-IR" sz="1600" b="1" dirty="0">
                <a:latin typeface="Vazir" panose="020B0603030804020204" pitchFamily="34" charset="-78"/>
                <a:cs typeface="Vazir" panose="020B0603030804020204" pitchFamily="34" charset="-78"/>
              </a:rPr>
              <a:t>پیستوله  </a:t>
            </a:r>
            <a:endParaRPr lang="en-US" sz="1600" b="1" dirty="0"/>
          </a:p>
        </p:txBody>
      </p:sp>
      <p:graphicFrame>
        <p:nvGraphicFramePr>
          <p:cNvPr id="3" name="Table 2">
            <a:extLst>
              <a:ext uri="{FF2B5EF4-FFF2-40B4-BE49-F238E27FC236}">
                <a16:creationId xmlns:a16="http://schemas.microsoft.com/office/drawing/2014/main" id="{8FE46A5A-2A6C-3BAA-5106-884A1C936B86}"/>
              </a:ext>
            </a:extLst>
          </p:cNvPr>
          <p:cNvGraphicFramePr>
            <a:graphicFrameLocks noGrp="1"/>
          </p:cNvGraphicFramePr>
          <p:nvPr>
            <p:extLst>
              <p:ext uri="{D42A27DB-BD31-4B8C-83A1-F6EECF244321}">
                <p14:modId xmlns:p14="http://schemas.microsoft.com/office/powerpoint/2010/main" val="3060864299"/>
              </p:ext>
            </p:extLst>
          </p:nvPr>
        </p:nvGraphicFramePr>
        <p:xfrm>
          <a:off x="4102100" y="4083273"/>
          <a:ext cx="5386244" cy="2292066"/>
        </p:xfrm>
        <a:graphic>
          <a:graphicData uri="http://schemas.openxmlformats.org/drawingml/2006/table">
            <a:tbl>
              <a:tblPr rtl="1" firstRow="1" firstCol="1" bandRow="1">
                <a:tableStyleId>{69012ECD-51FC-41F1-AA8D-1B2483CD663E}</a:tableStyleId>
              </a:tblPr>
              <a:tblGrid>
                <a:gridCol w="2071544">
                  <a:extLst>
                    <a:ext uri="{9D8B030D-6E8A-4147-A177-3AD203B41FA5}">
                      <a16:colId xmlns:a16="http://schemas.microsoft.com/office/drawing/2014/main" val="1662572195"/>
                    </a:ext>
                  </a:extLst>
                </a:gridCol>
                <a:gridCol w="3314700">
                  <a:extLst>
                    <a:ext uri="{9D8B030D-6E8A-4147-A177-3AD203B41FA5}">
                      <a16:colId xmlns:a16="http://schemas.microsoft.com/office/drawing/2014/main" val="2154513747"/>
                    </a:ext>
                  </a:extLst>
                </a:gridCol>
              </a:tblGrid>
              <a:tr h="254674">
                <a:tc>
                  <a:txBody>
                    <a:bodyPr/>
                    <a:lstStyle/>
                    <a:p>
                      <a:pPr algn="ctr" rtl="1">
                        <a:lnSpc>
                          <a:spcPct val="115000"/>
                        </a:lnSpc>
                        <a:spcAft>
                          <a:spcPts val="800"/>
                        </a:spcAft>
                        <a:buNone/>
                      </a:pPr>
                      <a:r>
                        <a:rPr lang="ar-SA" sz="1200" b="1" kern="100" dirty="0">
                          <a:effectLst/>
                          <a:latin typeface="Vazir" panose="020B0603030804020204" pitchFamily="34" charset="-78"/>
                          <a:cs typeface="Vazir" panose="020B0603030804020204" pitchFamily="34" charset="-78"/>
                        </a:rPr>
                        <a:t> ویژگی‌ها </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b="1" kern="100" dirty="0">
                          <a:effectLst/>
                          <a:latin typeface="Vazir" panose="020B0603030804020204" pitchFamily="34" charset="-78"/>
                          <a:cs typeface="Vazir" panose="020B0603030804020204" pitchFamily="34" charset="-78"/>
                        </a:rPr>
                        <a:t>توضیحات</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2200282099"/>
                  </a:ext>
                </a:extLst>
              </a:tr>
              <a:tr h="254674">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1.2</a:t>
                      </a:r>
                      <a:r>
                        <a:rPr lang="en-US" sz="1200" kern="100" dirty="0">
                          <a:effectLst/>
                          <a:latin typeface="Vazir" panose="020B0603030804020204" pitchFamily="34" charset="-78"/>
                          <a:cs typeface="Vazir" panose="020B0603030804020204" pitchFamily="34" charset="-78"/>
                        </a:rPr>
                        <a:t>~</a:t>
                      </a:r>
                      <a:r>
                        <a:rPr lang="ar-SA" sz="1200" kern="100" dirty="0">
                          <a:effectLst/>
                          <a:latin typeface="Vazir" panose="020B0603030804020204" pitchFamily="34" charset="-78"/>
                          <a:cs typeface="Vazir" panose="020B0603030804020204" pitchFamily="34" charset="-78"/>
                        </a:rPr>
                        <a:t>1.4</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34678922"/>
                  </a:ext>
                </a:extLst>
              </a:tr>
              <a:tr h="254674">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 الی 60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50598766"/>
                  </a:ext>
                </a:extLst>
              </a:tr>
              <a:tr h="254674">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خشک شدن عمقی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18</a:t>
                      </a:r>
                      <a:r>
                        <a:rPr lang="ar-SA" sz="1200" kern="100" dirty="0">
                          <a:effectLst/>
                          <a:latin typeface="Vazir" panose="020B0603030804020204" pitchFamily="34" charset="-78"/>
                          <a:cs typeface="Vazir" panose="020B0603030804020204" pitchFamily="34" charset="-78"/>
                        </a:rPr>
                        <a:t>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678795660"/>
                  </a:ext>
                </a:extLst>
              </a:tr>
              <a:tr h="254674">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لازم برای اعمال لایه بعدی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2 الی 4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4104484902"/>
                  </a:ext>
                </a:extLst>
              </a:tr>
              <a:tr h="254674">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پوشش‌دهی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8 </a:t>
                      </a:r>
                      <a:r>
                        <a:rPr lang="ar-SA" sz="1200" kern="100" dirty="0">
                          <a:effectLst/>
                          <a:latin typeface="Vazir" panose="020B0603030804020204" pitchFamily="34" charset="-78"/>
                          <a:cs typeface="Vazir" panose="020B0603030804020204" pitchFamily="34" charset="-78"/>
                        </a:rPr>
                        <a:t>متر مربع برای هر لیتر (بسته به سطح)</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695456744"/>
                  </a:ext>
                </a:extLst>
              </a:tr>
              <a:tr h="254674">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گرانروی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70–90</a:t>
                      </a:r>
                      <a:r>
                        <a:rPr lang="en-US" sz="1200" kern="100" dirty="0">
                          <a:effectLst/>
                          <a:latin typeface="Vazir" panose="020B0603030804020204" pitchFamily="34" charset="-78"/>
                          <a:cs typeface="Vazir" panose="020B0603030804020204" pitchFamily="34" charset="-78"/>
                        </a:rPr>
                        <a:t> KU </a:t>
                      </a:r>
                      <a:r>
                        <a:rPr lang="ar-SA" sz="1200" kern="100" dirty="0">
                          <a:effectLst/>
                          <a:latin typeface="Vazir" panose="020B0603030804020204" pitchFamily="34" charset="-78"/>
                          <a:cs typeface="Vazir" panose="020B0603030804020204" pitchFamily="34" charset="-78"/>
                        </a:rPr>
                        <a:t>در</a:t>
                      </a:r>
                      <a:r>
                        <a:rPr lang="fa-IR"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93128893"/>
                  </a:ext>
                </a:extLst>
              </a:tr>
              <a:tr h="254674">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دمای محیط اجرا</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10–35</a:t>
                      </a:r>
                      <a:r>
                        <a:rPr lang="fa-IR" sz="1200" kern="100" dirty="0">
                          <a:effectLst/>
                          <a:latin typeface="Vazir" panose="020B0603030804020204" pitchFamily="34" charset="-78"/>
                          <a:cs typeface="Vazir" panose="020B0603030804020204" pitchFamily="34" charset="-78"/>
                        </a:rPr>
                        <a:t> درجه سانتیگراد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628918097"/>
                  </a:ext>
                </a:extLst>
              </a:tr>
              <a:tr h="254674">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رطوبت نسبی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حداکثر 60%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485531072"/>
                  </a:ext>
                </a:extLst>
              </a:tr>
            </a:tbl>
          </a:graphicData>
        </a:graphic>
      </p:graphicFrame>
      <p:pic>
        <p:nvPicPr>
          <p:cNvPr id="7" name="Picture 6">
            <a:extLst>
              <a:ext uri="{FF2B5EF4-FFF2-40B4-BE49-F238E27FC236}">
                <a16:creationId xmlns:a16="http://schemas.microsoft.com/office/drawing/2014/main" id="{1DEE7C56-9254-D93A-8909-F83D2D0D827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8000" y="3429001"/>
            <a:ext cx="3226748" cy="3226748"/>
          </a:xfrm>
          <a:prstGeom prst="rect">
            <a:avLst/>
          </a:prstGeom>
        </p:spPr>
      </p:pic>
      <p:sp>
        <p:nvSpPr>
          <p:cNvPr id="8" name="TextBox 7">
            <a:extLst>
              <a:ext uri="{FF2B5EF4-FFF2-40B4-BE49-F238E27FC236}">
                <a16:creationId xmlns:a16="http://schemas.microsoft.com/office/drawing/2014/main" id="{1AA20D67-84BA-D90D-BF83-CADCD470B486}"/>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27</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1485069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66A18-B0F5-EEE2-6CD6-FE462835FB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29F403E-5302-919C-E0CA-E059F3F9BE02}"/>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اکریلیک داخلی ساده (براق – مات)</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821BEA66-9E0C-3F39-22BA-42862198F3EB}"/>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UNI-630</a:t>
            </a:r>
          </a:p>
        </p:txBody>
      </p:sp>
      <p:sp>
        <p:nvSpPr>
          <p:cNvPr id="5" name="TextBox 4">
            <a:extLst>
              <a:ext uri="{FF2B5EF4-FFF2-40B4-BE49-F238E27FC236}">
                <a16:creationId xmlns:a16="http://schemas.microsoft.com/office/drawing/2014/main" id="{246016C6-28CB-8B41-2042-7A49ABC77DCD}"/>
              </a:ext>
            </a:extLst>
          </p:cNvPr>
          <p:cNvSpPr txBox="1"/>
          <p:nvPr/>
        </p:nvSpPr>
        <p:spPr>
          <a:xfrm>
            <a:off x="277091" y="806789"/>
            <a:ext cx="9428024" cy="711733"/>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اکریلیک ساده مخصوص داخل ساختمان یک رنگ پایه‌آب است که برای سطوح داخلی منازل و فضاهای تجاری طراحی شده است. این رنگ پوشش یکنواخت، کاربرد آسان و دوام خوبی برای دیوارها و سقف‌ها فراهم می‌کند.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0" name="TextBox 9">
            <a:extLst>
              <a:ext uri="{FF2B5EF4-FFF2-40B4-BE49-F238E27FC236}">
                <a16:creationId xmlns:a16="http://schemas.microsoft.com/office/drawing/2014/main" id="{FC0F30D8-C52E-0542-E04B-0186EA990FC3}"/>
              </a:ext>
            </a:extLst>
          </p:cNvPr>
          <p:cNvSpPr txBox="1"/>
          <p:nvPr/>
        </p:nvSpPr>
        <p:spPr>
          <a:xfrm>
            <a:off x="4003964" y="1975004"/>
            <a:ext cx="5624945" cy="2108269"/>
          </a:xfrm>
          <a:prstGeom prst="rect">
            <a:avLst/>
          </a:prstGeom>
          <a:noFill/>
        </p:spPr>
        <p:txBody>
          <a:bodyPr wrap="square">
            <a:spAutoFit/>
          </a:bodyPr>
          <a:lstStyle/>
          <a:p>
            <a:pPr algn="r" rtl="1">
              <a:spcAft>
                <a:spcPts val="800"/>
              </a:spcAft>
              <a:buNone/>
            </a:pPr>
            <a:r>
              <a:rPr lang="ar-SA" sz="13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300" kern="100" dirty="0">
                <a:effectLst/>
                <a:latin typeface="Vazir" panose="020B0603030804020204" pitchFamily="34" charset="-78"/>
                <a:ea typeface="Calibri" panose="020F0502020204030204" pitchFamily="34" charset="0"/>
                <a:cs typeface="Vazir" panose="020B0603030804020204" pitchFamily="34" charset="-78"/>
              </a:rPr>
              <a:t> </a:t>
            </a:r>
            <a:endParaRPr lang="fa-IR" sz="13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fa-IR" sz="1300" kern="100" dirty="0">
                <a:latin typeface="Vazir" panose="020B0603030804020204" pitchFamily="34" charset="-78"/>
                <a:ea typeface="Calibri" panose="020F0502020204030204" pitchFamily="34" charset="0"/>
                <a:cs typeface="Vazir" panose="020B0603030804020204" pitchFamily="34" charset="-78"/>
              </a:rPr>
              <a:t>رنگ: سفید – سفارش سازی براساس رال </a:t>
            </a:r>
            <a:r>
              <a:rPr lang="en-US" sz="1300" kern="100" dirty="0">
                <a:latin typeface="Vazir" panose="020B0603030804020204" pitchFamily="34" charset="-78"/>
                <a:ea typeface="Calibri" panose="020F0502020204030204" pitchFamily="34" charset="0"/>
                <a:cs typeface="Vazir" panose="020B0603030804020204" pitchFamily="34" charset="-78"/>
              </a:rPr>
              <a:t>K7</a:t>
            </a:r>
            <a:endParaRPr lang="fa-IR" sz="1300" kern="100" dirty="0">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fa-IR" sz="1300" kern="100" dirty="0">
                <a:latin typeface="Vazir" panose="020B0603030804020204" pitchFamily="34" charset="-78"/>
                <a:ea typeface="Calibri" panose="020F0502020204030204" pitchFamily="34" charset="0"/>
                <a:cs typeface="Vazir" panose="020B0603030804020204" pitchFamily="34" charset="-78"/>
              </a:rPr>
              <a:t>براقیت: مات - براق</a:t>
            </a:r>
            <a:endParaRPr lang="en-US" sz="1300" kern="100" dirty="0">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fa-IR" sz="1300" kern="100" dirty="0">
                <a:latin typeface="Vazir" panose="020B0603030804020204" pitchFamily="34" charset="-78"/>
                <a:ea typeface="Calibri" panose="020F0502020204030204" pitchFamily="34" charset="0"/>
                <a:cs typeface="Vazir" panose="020B0603030804020204" pitchFamily="34" charset="-78"/>
              </a:rPr>
              <a:t>حلال: آب تمیز</a:t>
            </a:r>
          </a:p>
          <a:p>
            <a:pPr marL="285750" indent="-285750" algn="r" rtl="1">
              <a:spcAft>
                <a:spcPts val="800"/>
              </a:spcAft>
              <a:buFont typeface="Arial" panose="020B0604020202020204" pitchFamily="34" charset="0"/>
              <a:buChar char="•"/>
            </a:pPr>
            <a:r>
              <a:rPr lang="fa-IR" sz="1300" kern="100" dirty="0">
                <a:latin typeface="Vazir" panose="020B0603030804020204" pitchFamily="34" charset="-78"/>
                <a:ea typeface="Calibri" panose="020F0502020204030204" pitchFamily="34" charset="0"/>
                <a:cs typeface="Vazir" panose="020B0603030804020204" pitchFamily="34" charset="-78"/>
              </a:rPr>
              <a:t>مقاومت در برابر شستشو: خوب</a:t>
            </a:r>
          </a:p>
          <a:p>
            <a:pPr marL="285750" indent="-285750" algn="r" rtl="1">
              <a:spcAft>
                <a:spcPts val="800"/>
              </a:spcAft>
              <a:buFont typeface="Arial" panose="020B0604020202020204" pitchFamily="34" charset="0"/>
              <a:buChar char="•"/>
            </a:pPr>
            <a:r>
              <a:rPr lang="fa-IR" sz="1300" kern="100" dirty="0">
                <a:latin typeface="Vazir" panose="020B0603030804020204" pitchFamily="34" charset="-78"/>
                <a:ea typeface="Calibri" panose="020F0502020204030204" pitchFamily="34" charset="0"/>
                <a:cs typeface="Vazir" panose="020B0603030804020204" pitchFamily="34" charset="-78"/>
              </a:rPr>
              <a:t>مقاومت در برابر </a:t>
            </a:r>
            <a:r>
              <a:rPr lang="en-US" sz="1300" kern="100" dirty="0">
                <a:latin typeface="Vazir" panose="020B0603030804020204" pitchFamily="34" charset="-78"/>
                <a:ea typeface="Calibri" panose="020F0502020204030204" pitchFamily="34" charset="0"/>
                <a:cs typeface="Vazir" panose="020B0603030804020204" pitchFamily="34" charset="-78"/>
              </a:rPr>
              <a:t>UV</a:t>
            </a:r>
            <a:r>
              <a:rPr lang="fa-IR" sz="1300" kern="100" dirty="0">
                <a:latin typeface="Vazir" panose="020B0603030804020204" pitchFamily="34" charset="-78"/>
                <a:ea typeface="Calibri" panose="020F0502020204030204" pitchFamily="34" charset="0"/>
                <a:cs typeface="Vazir" panose="020B0603030804020204" pitchFamily="34" charset="-78"/>
              </a:rPr>
              <a:t> </a:t>
            </a:r>
            <a:r>
              <a:rPr lang="en-US" sz="1300" kern="100" dirty="0">
                <a:latin typeface="Vazir" panose="020B0603030804020204" pitchFamily="34" charset="-78"/>
                <a:ea typeface="Calibri" panose="020F0502020204030204" pitchFamily="34" charset="0"/>
                <a:cs typeface="Vazir" panose="020B0603030804020204" pitchFamily="34" charset="-78"/>
              </a:rPr>
              <a:t>:</a:t>
            </a:r>
            <a:r>
              <a:rPr lang="fa-IR" sz="1300" kern="100" dirty="0">
                <a:latin typeface="Vazir" panose="020B0603030804020204" pitchFamily="34" charset="-78"/>
                <a:ea typeface="Calibri" panose="020F0502020204030204" pitchFamily="34" charset="0"/>
                <a:cs typeface="Vazir" panose="020B0603030804020204" pitchFamily="34" charset="-78"/>
              </a:rPr>
              <a:t> متوسط</a:t>
            </a:r>
          </a:p>
          <a:p>
            <a:pPr marL="285750" indent="-285750" algn="r" rtl="1">
              <a:spcAft>
                <a:spcPts val="800"/>
              </a:spcAft>
              <a:buFont typeface="Arial" panose="020B0604020202020204" pitchFamily="34" charset="0"/>
              <a:buChar char="•"/>
            </a:pPr>
            <a:r>
              <a:rPr lang="fa-IR" sz="1300" kern="100" dirty="0">
                <a:latin typeface="Vazir" panose="020B0603030804020204" pitchFamily="34" charset="-78"/>
                <a:ea typeface="Calibri" panose="020F0502020204030204" pitchFamily="34" charset="0"/>
                <a:cs typeface="Vazir" panose="020B0603030804020204" pitchFamily="34" charset="-78"/>
              </a:rPr>
              <a:t>چسبندگی: عالی بر روی گچ، سطوح بتنی و سیمانی</a:t>
            </a:r>
          </a:p>
        </p:txBody>
      </p:sp>
      <p:sp>
        <p:nvSpPr>
          <p:cNvPr id="12" name="TextBox 11">
            <a:extLst>
              <a:ext uri="{FF2B5EF4-FFF2-40B4-BE49-F238E27FC236}">
                <a16:creationId xmlns:a16="http://schemas.microsoft.com/office/drawing/2014/main" id="{167AA4FB-F6D9-DFEC-8A68-7B77CA6611C2}"/>
              </a:ext>
            </a:extLst>
          </p:cNvPr>
          <p:cNvSpPr txBox="1"/>
          <p:nvPr/>
        </p:nvSpPr>
        <p:spPr>
          <a:xfrm>
            <a:off x="277091" y="1975004"/>
            <a:ext cx="4021859" cy="1670714"/>
          </a:xfrm>
          <a:prstGeom prst="rect">
            <a:avLst/>
          </a:prstGeom>
          <a:noFill/>
        </p:spPr>
        <p:txBody>
          <a:bodyPr wrap="square">
            <a:spAutoFit/>
          </a:bodyPr>
          <a:lstStyle/>
          <a:p>
            <a:pPr algn="r" rtl="1">
              <a:lnSpc>
                <a:spcPct val="115000"/>
              </a:lnSpc>
              <a:spcAft>
                <a:spcPts val="800"/>
              </a:spcAft>
              <a:buNone/>
            </a:pPr>
            <a:r>
              <a:rPr lang="en-US" sz="1200" b="1" dirty="0">
                <a:latin typeface="Vazir" panose="020B0603030804020204" pitchFamily="34" charset="-78"/>
                <a:cs typeface="Vazir" panose="020B0603030804020204" pitchFamily="34" charset="-78"/>
              </a:rPr>
              <a:t>⚠️ </a:t>
            </a:r>
            <a:r>
              <a:rPr lang="ar-SA" sz="1300" b="1" kern="100" dirty="0">
                <a:effectLst/>
                <a:latin typeface="Vazir" panose="020B0603030804020204" pitchFamily="34" charset="-78"/>
                <a:ea typeface="Calibri" panose="020F0502020204030204" pitchFamily="34" charset="0"/>
                <a:cs typeface="Vazir" panose="020B0603030804020204" pitchFamily="34" charset="-78"/>
              </a:rPr>
              <a:t>کاربردهای پیشنهادی</a:t>
            </a:r>
            <a:r>
              <a:rPr lang="en-US" sz="1300" b="1" kern="100" dirty="0">
                <a:effectLst/>
                <a:latin typeface="Vazir" panose="020B0603030804020204" pitchFamily="34" charset="-78"/>
                <a:ea typeface="Calibri" panose="020F0502020204030204" pitchFamily="34" charset="0"/>
                <a:cs typeface="Vazir" panose="020B0603030804020204" pitchFamily="34" charset="-78"/>
              </a:rPr>
              <a:t> </a:t>
            </a:r>
            <a:endParaRPr lang="fa-IR" sz="13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fa-IR" sz="1300" kern="100" dirty="0">
                <a:effectLst/>
                <a:latin typeface="Vazir" panose="020B0603030804020204" pitchFamily="34" charset="-78"/>
                <a:ea typeface="Calibri" panose="020F0502020204030204" pitchFamily="34" charset="0"/>
                <a:cs typeface="Vazir" panose="020B0603030804020204" pitchFamily="34" charset="-78"/>
              </a:rPr>
              <a:t>دیوار و سقف داخل ساختمان</a:t>
            </a:r>
          </a:p>
          <a:p>
            <a:pPr marL="285750" indent="-285750" algn="r" rtl="1">
              <a:lnSpc>
                <a:spcPct val="115000"/>
              </a:lnSpc>
              <a:spcAft>
                <a:spcPts val="800"/>
              </a:spcAft>
              <a:buFont typeface="Arial" panose="020B0604020202020204" pitchFamily="34" charset="0"/>
              <a:buChar char="•"/>
            </a:pPr>
            <a:r>
              <a:rPr lang="fa-IR" sz="1300" kern="100" dirty="0">
                <a:effectLst/>
                <a:latin typeface="Vazir" panose="020B0603030804020204" pitchFamily="34" charset="-78"/>
                <a:ea typeface="Calibri" panose="020F0502020204030204" pitchFamily="34" charset="0"/>
                <a:cs typeface="Vazir" panose="020B0603030804020204" pitchFamily="34" charset="-78"/>
              </a:rPr>
              <a:t>سطوح گچی و سیمانی و بتن و آجر</a:t>
            </a:r>
          </a:p>
          <a:p>
            <a:pPr marL="285750" indent="-285750" algn="r" rtl="1">
              <a:lnSpc>
                <a:spcPct val="115000"/>
              </a:lnSpc>
              <a:spcAft>
                <a:spcPts val="800"/>
              </a:spcAft>
              <a:buFont typeface="Arial" panose="020B0604020202020204" pitchFamily="34" charset="0"/>
              <a:buChar char="•"/>
            </a:pPr>
            <a:r>
              <a:rPr lang="fa-IR" sz="1300" kern="100" dirty="0">
                <a:effectLst/>
                <a:latin typeface="Vazir" panose="020B0603030804020204" pitchFamily="34" charset="-78"/>
                <a:ea typeface="Calibri" panose="020F0502020204030204" pitchFamily="34" charset="0"/>
                <a:cs typeface="Vazir" panose="020B0603030804020204" pitchFamily="34" charset="-78"/>
              </a:rPr>
              <a:t>سطوح رنگ شده قدیمی </a:t>
            </a:r>
          </a:p>
          <a:p>
            <a:pPr marL="285750" indent="-285750" algn="r" rtl="1">
              <a:lnSpc>
                <a:spcPct val="115000"/>
              </a:lnSpc>
              <a:spcAft>
                <a:spcPts val="800"/>
              </a:spcAft>
              <a:buFont typeface="Arial" panose="020B0604020202020204" pitchFamily="34" charset="0"/>
              <a:buChar char="•"/>
            </a:pPr>
            <a:r>
              <a:rPr lang="fa-IR" sz="1300" kern="100" dirty="0">
                <a:effectLst/>
                <a:latin typeface="Vazir" panose="020B0603030804020204" pitchFamily="34" charset="-78"/>
                <a:ea typeface="Calibri" panose="020F0502020204030204" pitchFamily="34" charset="0"/>
                <a:cs typeface="Vazir" panose="020B0603030804020204" pitchFamily="34" charset="-78"/>
              </a:rPr>
              <a:t>مناسب برای منازل، ادارات، مدارس وبیمارستان‌ها</a:t>
            </a:r>
            <a:endParaRPr lang="ar-SA" sz="13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3" name="TextBox 12">
            <a:extLst>
              <a:ext uri="{FF2B5EF4-FFF2-40B4-BE49-F238E27FC236}">
                <a16:creationId xmlns:a16="http://schemas.microsoft.com/office/drawing/2014/main" id="{108A48BD-8A07-26EE-73AD-5B1ADA22DD02}"/>
              </a:ext>
            </a:extLst>
          </p:cNvPr>
          <p:cNvSpPr txBox="1"/>
          <p:nvPr/>
        </p:nvSpPr>
        <p:spPr>
          <a:xfrm>
            <a:off x="5460135" y="6375347"/>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a:t>
            </a:r>
            <a:r>
              <a:rPr lang="fa-IR" sz="1600" b="1" dirty="0">
                <a:latin typeface="Vazir" panose="020B0603030804020204" pitchFamily="34" charset="-78"/>
                <a:cs typeface="Vazir" panose="020B0603030804020204" pitchFamily="34" charset="-78"/>
              </a:rPr>
              <a:t>پیستوله  </a:t>
            </a:r>
            <a:endParaRPr lang="en-US" sz="1600" b="1" dirty="0"/>
          </a:p>
        </p:txBody>
      </p:sp>
      <p:graphicFrame>
        <p:nvGraphicFramePr>
          <p:cNvPr id="3" name="Table 2">
            <a:extLst>
              <a:ext uri="{FF2B5EF4-FFF2-40B4-BE49-F238E27FC236}">
                <a16:creationId xmlns:a16="http://schemas.microsoft.com/office/drawing/2014/main" id="{F3908CB0-10D6-EFFC-8A1A-6BC45528151A}"/>
              </a:ext>
            </a:extLst>
          </p:cNvPr>
          <p:cNvGraphicFramePr>
            <a:graphicFrameLocks noGrp="1"/>
          </p:cNvGraphicFramePr>
          <p:nvPr>
            <p:extLst>
              <p:ext uri="{D42A27DB-BD31-4B8C-83A1-F6EECF244321}">
                <p14:modId xmlns:p14="http://schemas.microsoft.com/office/powerpoint/2010/main" val="647702581"/>
              </p:ext>
            </p:extLst>
          </p:nvPr>
        </p:nvGraphicFramePr>
        <p:xfrm>
          <a:off x="4102100" y="4282906"/>
          <a:ext cx="5386244" cy="2103120"/>
        </p:xfrm>
        <a:graphic>
          <a:graphicData uri="http://schemas.openxmlformats.org/drawingml/2006/table">
            <a:tbl>
              <a:tblPr rtl="1" firstRow="1" firstCol="1" bandRow="1">
                <a:tableStyleId>{69012ECD-51FC-41F1-AA8D-1B2483CD663E}</a:tableStyleId>
              </a:tblPr>
              <a:tblGrid>
                <a:gridCol w="2071544">
                  <a:extLst>
                    <a:ext uri="{9D8B030D-6E8A-4147-A177-3AD203B41FA5}">
                      <a16:colId xmlns:a16="http://schemas.microsoft.com/office/drawing/2014/main" val="1662572195"/>
                    </a:ext>
                  </a:extLst>
                </a:gridCol>
                <a:gridCol w="3314700">
                  <a:extLst>
                    <a:ext uri="{9D8B030D-6E8A-4147-A177-3AD203B41FA5}">
                      <a16:colId xmlns:a16="http://schemas.microsoft.com/office/drawing/2014/main" val="2154513747"/>
                    </a:ext>
                  </a:extLst>
                </a:gridCol>
              </a:tblGrid>
              <a:tr h="0">
                <a:tc>
                  <a:txBody>
                    <a:bodyPr/>
                    <a:lstStyle/>
                    <a:p>
                      <a:pPr algn="ctr" rtl="1">
                        <a:lnSpc>
                          <a:spcPct val="115000"/>
                        </a:lnSpc>
                        <a:spcAft>
                          <a:spcPts val="800"/>
                        </a:spcAft>
                        <a:buNone/>
                      </a:pPr>
                      <a:r>
                        <a:rPr lang="ar-SA" sz="1200" b="1" kern="100" dirty="0">
                          <a:effectLst/>
                          <a:latin typeface="Vazir" panose="020B0603030804020204" pitchFamily="34" charset="-78"/>
                          <a:cs typeface="Vazir" panose="020B0603030804020204" pitchFamily="34" charset="-78"/>
                        </a:rPr>
                        <a:t>ویژگی‌ها </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b="1" kern="100" dirty="0">
                          <a:effectLst/>
                          <a:latin typeface="Vazir" panose="020B0603030804020204" pitchFamily="34" charset="-78"/>
                          <a:cs typeface="Vazir" panose="020B0603030804020204" pitchFamily="34" charset="-78"/>
                        </a:rPr>
                        <a:t>توضیحات</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2200282099"/>
                  </a:ext>
                </a:extLst>
              </a:tr>
              <a:tr h="14334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1.</a:t>
                      </a:r>
                      <a:r>
                        <a:rPr lang="fa-IR" sz="1200" kern="100" dirty="0">
                          <a:effectLst/>
                          <a:latin typeface="Vazir" panose="020B0603030804020204" pitchFamily="34" charset="-78"/>
                          <a:cs typeface="Vazir" panose="020B0603030804020204" pitchFamily="34" charset="-78"/>
                        </a:rPr>
                        <a:t>5</a:t>
                      </a:r>
                      <a:r>
                        <a:rPr lang="en-US" sz="1200" kern="100" dirty="0">
                          <a:effectLst/>
                          <a:latin typeface="Vazir" panose="020B0603030804020204" pitchFamily="34" charset="-78"/>
                          <a:cs typeface="Vazir" panose="020B0603030804020204" pitchFamily="34" charset="-78"/>
                        </a:rPr>
                        <a:t>~</a:t>
                      </a:r>
                      <a:r>
                        <a:rPr lang="ar-SA" sz="1200" kern="100" dirty="0">
                          <a:effectLst/>
                          <a:latin typeface="Vazir" panose="020B0603030804020204" pitchFamily="34" charset="-78"/>
                          <a:cs typeface="Vazir" panose="020B0603030804020204" pitchFamily="34" charset="-78"/>
                        </a:rPr>
                        <a:t>1.</a:t>
                      </a:r>
                      <a:r>
                        <a:rPr lang="fa-IR" sz="1200" kern="100" dirty="0">
                          <a:effectLst/>
                          <a:latin typeface="Vazir" panose="020B0603030804020204" pitchFamily="34" charset="-78"/>
                          <a:cs typeface="Vazir" panose="020B0603030804020204" pitchFamily="34" charset="-78"/>
                        </a:rPr>
                        <a:t>2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34678922"/>
                  </a:ext>
                </a:extLst>
              </a:tr>
              <a:tr h="0">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سفید / براساس رال </a:t>
                      </a:r>
                      <a:r>
                        <a:rPr lang="en-US" sz="1200" kern="100" dirty="0">
                          <a:effectLst/>
                          <a:latin typeface="Vazir" panose="020B0603030804020204" pitchFamily="34" charset="-78"/>
                          <a:ea typeface="Calibri" panose="020F0502020204030204" pitchFamily="34" charset="0"/>
                          <a:cs typeface="Vazir" panose="020B0603030804020204" pitchFamily="34" charset="-78"/>
                        </a:rPr>
                        <a:t>K7</a:t>
                      </a:r>
                    </a:p>
                  </a:txBody>
                  <a:tcPr marL="68580" marR="68580" marT="0" marB="0"/>
                </a:tc>
                <a:extLst>
                  <a:ext uri="{0D108BD9-81ED-4DB2-BD59-A6C34878D82A}">
                    <a16:rowId xmlns:a16="http://schemas.microsoft.com/office/drawing/2014/main" val="629311030"/>
                  </a:ext>
                </a:extLst>
              </a:tr>
              <a:tr h="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 الی 60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50598766"/>
                  </a:ext>
                </a:extLst>
              </a:tr>
              <a:tr h="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خشک شدن عمقی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a:t>
                      </a:r>
                      <a:r>
                        <a:rPr lang="ar-SA" sz="1200" kern="100" dirty="0">
                          <a:effectLst/>
                          <a:latin typeface="Vazir" panose="020B0603030804020204" pitchFamily="34" charset="-78"/>
                          <a:cs typeface="Vazir" panose="020B0603030804020204" pitchFamily="34" charset="-78"/>
                        </a:rPr>
                        <a:t>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678795660"/>
                  </a:ext>
                </a:extLst>
              </a:tr>
              <a:tr h="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لازم برای اعمال لایه بعدی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2 الی 3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4104484902"/>
                  </a:ext>
                </a:extLst>
              </a:tr>
              <a:tr h="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پوشش‌دهی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8 </a:t>
                      </a:r>
                      <a:r>
                        <a:rPr lang="ar-SA" sz="1200" kern="100" dirty="0">
                          <a:effectLst/>
                          <a:latin typeface="Vazir" panose="020B0603030804020204" pitchFamily="34" charset="-78"/>
                          <a:cs typeface="Vazir" panose="020B0603030804020204" pitchFamily="34" charset="-78"/>
                        </a:rPr>
                        <a:t>متر مربع برای هر لیتر (بسته به سطح)</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695456744"/>
                  </a:ext>
                </a:extLst>
              </a:tr>
              <a:tr h="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گرانروی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10</a:t>
                      </a:r>
                      <a:r>
                        <a:rPr lang="ar-SA" sz="1200" kern="100" dirty="0">
                          <a:effectLst/>
                          <a:latin typeface="Vazir" panose="020B0603030804020204" pitchFamily="34" charset="-78"/>
                          <a:cs typeface="Vazir" panose="020B0603030804020204" pitchFamily="34" charset="-78"/>
                        </a:rPr>
                        <a:t>0–</a:t>
                      </a:r>
                      <a:r>
                        <a:rPr lang="fa-IR" sz="1200" kern="100" dirty="0">
                          <a:effectLst/>
                          <a:latin typeface="Vazir" panose="020B0603030804020204" pitchFamily="34" charset="-78"/>
                          <a:cs typeface="Vazir" panose="020B0603030804020204" pitchFamily="34" charset="-78"/>
                        </a:rPr>
                        <a:t>11</a:t>
                      </a:r>
                      <a:r>
                        <a:rPr lang="ar-SA" sz="1200" kern="100" dirty="0">
                          <a:effectLst/>
                          <a:latin typeface="Vazir" panose="020B0603030804020204" pitchFamily="34" charset="-78"/>
                          <a:cs typeface="Vazir" panose="020B0603030804020204" pitchFamily="34" charset="-78"/>
                        </a:rPr>
                        <a:t>0</a:t>
                      </a:r>
                      <a:r>
                        <a:rPr lang="en-US" sz="1200" kern="100" dirty="0">
                          <a:effectLst/>
                          <a:latin typeface="Vazir" panose="020B0603030804020204" pitchFamily="34" charset="-78"/>
                          <a:cs typeface="Vazir" panose="020B0603030804020204" pitchFamily="34" charset="-78"/>
                        </a:rPr>
                        <a:t> KU </a:t>
                      </a:r>
                      <a:r>
                        <a:rPr lang="ar-SA" sz="1200" kern="100" dirty="0">
                          <a:effectLst/>
                          <a:latin typeface="Vazir" panose="020B0603030804020204" pitchFamily="34" charset="-78"/>
                          <a:cs typeface="Vazir" panose="020B0603030804020204" pitchFamily="34" charset="-78"/>
                        </a:rPr>
                        <a:t>در</a:t>
                      </a:r>
                      <a:r>
                        <a:rPr lang="fa-IR"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93128893"/>
                  </a:ext>
                </a:extLst>
              </a:tr>
              <a:tr h="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دمای محیط اجرا</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10–35</a:t>
                      </a:r>
                      <a:r>
                        <a:rPr lang="fa-IR" sz="1200" kern="100" dirty="0">
                          <a:effectLst/>
                          <a:latin typeface="Vazir" panose="020B0603030804020204" pitchFamily="34" charset="-78"/>
                          <a:cs typeface="Vazir" panose="020B0603030804020204" pitchFamily="34" charset="-78"/>
                        </a:rPr>
                        <a:t> درجه سانتیگراد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628918097"/>
                  </a:ext>
                </a:extLst>
              </a:tr>
              <a:tr h="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رطوبت نسبی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حداکثر </a:t>
                      </a:r>
                      <a:r>
                        <a:rPr lang="fa-IR" sz="1200" kern="100" dirty="0">
                          <a:effectLst/>
                          <a:latin typeface="Vazir" panose="020B0603030804020204" pitchFamily="34" charset="-78"/>
                          <a:cs typeface="Vazir" panose="020B0603030804020204" pitchFamily="34" charset="-78"/>
                        </a:rPr>
                        <a:t>7</a:t>
                      </a:r>
                      <a:r>
                        <a:rPr lang="ar-SA" sz="1200" kern="100" dirty="0">
                          <a:effectLst/>
                          <a:latin typeface="Vazir" panose="020B0603030804020204" pitchFamily="34" charset="-78"/>
                          <a:cs typeface="Vazir" panose="020B0603030804020204" pitchFamily="34" charset="-78"/>
                        </a:rPr>
                        <a:t>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485531072"/>
                  </a:ext>
                </a:extLst>
              </a:tr>
            </a:tbl>
          </a:graphicData>
        </a:graphic>
      </p:graphicFrame>
      <p:pic>
        <p:nvPicPr>
          <p:cNvPr id="8" name="Picture 7">
            <a:extLst>
              <a:ext uri="{FF2B5EF4-FFF2-40B4-BE49-F238E27FC236}">
                <a16:creationId xmlns:a16="http://schemas.microsoft.com/office/drawing/2014/main" id="{0CCE4408-B810-3104-5B73-A5389C68DDBE}"/>
              </a:ext>
            </a:extLst>
          </p:cNvPr>
          <p:cNvPicPr>
            <a:picLocks noChangeAspect="1"/>
          </p:cNvPicPr>
          <p:nvPr/>
        </p:nvPicPr>
        <p:blipFill>
          <a:blip r:embed="rId2">
            <a:extLst>
              <a:ext uri="{28A0092B-C50C-407E-A947-70E740481C1C}">
                <a14:useLocalDpi xmlns:a14="http://schemas.microsoft.com/office/drawing/2010/main" val="0"/>
              </a:ext>
            </a:extLst>
          </a:blip>
          <a:srcRect l="20998" t="13425" r="21689" b="13519"/>
          <a:stretch>
            <a:fillRect/>
          </a:stretch>
        </p:blipFill>
        <p:spPr>
          <a:xfrm>
            <a:off x="493774" y="3764852"/>
            <a:ext cx="3055217" cy="2748024"/>
          </a:xfrm>
          <a:prstGeom prst="rect">
            <a:avLst/>
          </a:prstGeom>
        </p:spPr>
      </p:pic>
      <p:sp>
        <p:nvSpPr>
          <p:cNvPr id="7" name="TextBox 6">
            <a:extLst>
              <a:ext uri="{FF2B5EF4-FFF2-40B4-BE49-F238E27FC236}">
                <a16:creationId xmlns:a16="http://schemas.microsoft.com/office/drawing/2014/main" id="{66EBFD18-3692-0CD4-B9A7-B41AF625CB2D}"/>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28</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4005603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CDE2C-2B1B-9BF7-D83E-668EB1E6A83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522D309-8CE7-4C83-3DB5-9A89CA4D9CA8}"/>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اکریلیک داخلی بافت دار</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5237D336-DBF8-F97D-139D-E726F18AC24F}"/>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UNI-650</a:t>
            </a:r>
          </a:p>
        </p:txBody>
      </p:sp>
      <p:sp>
        <p:nvSpPr>
          <p:cNvPr id="5" name="TextBox 4">
            <a:extLst>
              <a:ext uri="{FF2B5EF4-FFF2-40B4-BE49-F238E27FC236}">
                <a16:creationId xmlns:a16="http://schemas.microsoft.com/office/drawing/2014/main" id="{6C05442F-C59B-7232-FD4E-90A952AE58F7}"/>
              </a:ext>
            </a:extLst>
          </p:cNvPr>
          <p:cNvSpPr txBox="1"/>
          <p:nvPr/>
        </p:nvSpPr>
        <p:spPr>
          <a:xfrm>
            <a:off x="277091" y="806789"/>
            <a:ext cx="9428024" cy="711733"/>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اکریلیک بافت دار مخصوص داخل ساختمان یک رنگ پایه‌آب است که برای سطوح داخلی منازل و فضاهای تجاری طراحی شده است. این رنگ پوشش یکنواخت، کاربرد آسان و دوام خوبی برای دیوارها و سقف‌ها فراهم می‌کند.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0" name="TextBox 9">
            <a:extLst>
              <a:ext uri="{FF2B5EF4-FFF2-40B4-BE49-F238E27FC236}">
                <a16:creationId xmlns:a16="http://schemas.microsoft.com/office/drawing/2014/main" id="{3CEE5893-92B0-FD9A-9F18-C127BB0C90AE}"/>
              </a:ext>
            </a:extLst>
          </p:cNvPr>
          <p:cNvSpPr txBox="1"/>
          <p:nvPr/>
        </p:nvSpPr>
        <p:spPr>
          <a:xfrm>
            <a:off x="4003964" y="1760258"/>
            <a:ext cx="5624945" cy="2000548"/>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 </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رنگ: سفید – سفارش سازی براساس رال </a:t>
            </a:r>
            <a:r>
              <a:rPr lang="en-US" sz="1200" kern="100" dirty="0">
                <a:latin typeface="Vazir" panose="020B0603030804020204" pitchFamily="34" charset="-78"/>
                <a:ea typeface="Calibri" panose="020F0502020204030204" pitchFamily="34" charset="0"/>
                <a:cs typeface="Vazir" panose="020B0603030804020204" pitchFamily="34" charset="-78"/>
              </a:rPr>
              <a:t>K7</a:t>
            </a:r>
            <a:endParaRPr lang="fa-IR" sz="1200" kern="100" dirty="0">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براقیت: مات</a:t>
            </a:r>
            <a:endParaRPr lang="en-US" sz="1200" kern="100" dirty="0">
              <a:latin typeface="Vazir" panose="020B0603030804020204" pitchFamily="34" charset="-78"/>
              <a:ea typeface="Calibri" panose="020F0502020204030204" pitchFamily="34" charset="0"/>
              <a:cs typeface="Vazir" panose="020B0603030804020204" pitchFamily="34" charset="-78"/>
            </a:endParaRP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حلال: آب تمیز</a:t>
            </a: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در برابر شستشو: خوب</a:t>
            </a: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در برابر </a:t>
            </a:r>
            <a:r>
              <a:rPr lang="en-US" sz="1200" kern="100" dirty="0">
                <a:latin typeface="Vazir" panose="020B0603030804020204" pitchFamily="34" charset="-78"/>
                <a:ea typeface="Calibri" panose="020F0502020204030204" pitchFamily="34" charset="0"/>
                <a:cs typeface="Vazir" panose="020B0603030804020204" pitchFamily="34" charset="-78"/>
              </a:rPr>
              <a:t>UV</a:t>
            </a:r>
            <a:r>
              <a:rPr lang="fa-IR" sz="1200" kern="100" dirty="0">
                <a:latin typeface="Vazir" panose="020B0603030804020204" pitchFamily="34" charset="-78"/>
                <a:ea typeface="Calibri" panose="020F0502020204030204" pitchFamily="34" charset="0"/>
                <a:cs typeface="Vazir" panose="020B0603030804020204" pitchFamily="34" charset="-78"/>
              </a:rPr>
              <a:t> </a:t>
            </a:r>
            <a:r>
              <a:rPr lang="en-US" sz="1200" kern="100" dirty="0">
                <a:latin typeface="Vazir" panose="020B0603030804020204" pitchFamily="34" charset="-78"/>
                <a:ea typeface="Calibri" panose="020F0502020204030204" pitchFamily="34" charset="0"/>
                <a:cs typeface="Vazir" panose="020B0603030804020204" pitchFamily="34" charset="-78"/>
              </a:rPr>
              <a:t>:</a:t>
            </a:r>
            <a:r>
              <a:rPr lang="fa-IR" sz="1200" kern="100" dirty="0">
                <a:latin typeface="Vazir" panose="020B0603030804020204" pitchFamily="34" charset="-78"/>
                <a:ea typeface="Calibri" panose="020F0502020204030204" pitchFamily="34" charset="0"/>
                <a:cs typeface="Vazir" panose="020B0603030804020204" pitchFamily="34" charset="-78"/>
              </a:rPr>
              <a:t> متوسط</a:t>
            </a:r>
          </a:p>
          <a:p>
            <a:pPr marL="285750" indent="-285750"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چسبندگی: عالی بر روی گچ، سطوح بتنی و سیمانی</a:t>
            </a:r>
          </a:p>
        </p:txBody>
      </p:sp>
      <p:sp>
        <p:nvSpPr>
          <p:cNvPr id="12" name="TextBox 11">
            <a:extLst>
              <a:ext uri="{FF2B5EF4-FFF2-40B4-BE49-F238E27FC236}">
                <a16:creationId xmlns:a16="http://schemas.microsoft.com/office/drawing/2014/main" id="{95CC156F-4C7F-8740-BE3E-7EB02ECDE747}"/>
              </a:ext>
            </a:extLst>
          </p:cNvPr>
          <p:cNvSpPr txBox="1"/>
          <p:nvPr/>
        </p:nvSpPr>
        <p:spPr>
          <a:xfrm>
            <a:off x="277091" y="1739477"/>
            <a:ext cx="4021859" cy="1564531"/>
          </a:xfrm>
          <a:prstGeom prst="rect">
            <a:avLst/>
          </a:prstGeom>
          <a:noFill/>
        </p:spPr>
        <p:txBody>
          <a:bodyPr wrap="square">
            <a:spAutoFit/>
          </a:bodyPr>
          <a:lstStyle/>
          <a:p>
            <a:pPr algn="r" rtl="1">
              <a:lnSpc>
                <a:spcPct val="115000"/>
              </a:lnSpc>
              <a:spcAft>
                <a:spcPts val="800"/>
              </a:spcAft>
              <a:buNone/>
            </a:pPr>
            <a:r>
              <a:rPr lang="en-US" sz="1200" b="1" dirty="0">
                <a:latin typeface="Vazir" panose="020B0603030804020204" pitchFamily="34" charset="-78"/>
                <a:cs typeface="Vazir" panose="020B0603030804020204" pitchFamily="34" charset="-78"/>
              </a:rPr>
              <a:t>⚠️ </a:t>
            </a:r>
            <a:r>
              <a:rPr lang="ar-SA" sz="1200" b="1" kern="100" dirty="0">
                <a:effectLst/>
                <a:latin typeface="Vazir" panose="020B0603030804020204" pitchFamily="34" charset="-78"/>
                <a:ea typeface="Calibri" panose="020F0502020204030204" pitchFamily="34" charset="0"/>
                <a:cs typeface="Vazir" panose="020B0603030804020204" pitchFamily="34" charset="-78"/>
              </a:rPr>
              <a:t>کاربردهای پیشنهادی</a:t>
            </a:r>
            <a:r>
              <a:rPr lang="en-US" sz="1200" b="1"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lnSpc>
                <a:spcPct val="115000"/>
              </a:lnSpc>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دیوار و سقف داخل ساختمان</a:t>
            </a:r>
          </a:p>
          <a:p>
            <a:pPr marL="285750" indent="-285750" algn="r" rtl="1">
              <a:lnSpc>
                <a:spcPct val="115000"/>
              </a:lnSpc>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سطوح گچی و سیمانی و بتن و آجر</a:t>
            </a:r>
          </a:p>
          <a:p>
            <a:pPr marL="285750" indent="-285750" algn="r" rtl="1">
              <a:lnSpc>
                <a:spcPct val="115000"/>
              </a:lnSpc>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سطوح رنگ شده قدیمی </a:t>
            </a:r>
          </a:p>
          <a:p>
            <a:pPr marL="285750" indent="-285750" algn="r" rtl="1">
              <a:lnSpc>
                <a:spcPct val="115000"/>
              </a:lnSpc>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مناسب برای منازل، ادارات، مدارس وبیمارستان‌ها</a:t>
            </a:r>
            <a:endParaRPr lang="ar-SA"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3" name="TextBox 12">
            <a:extLst>
              <a:ext uri="{FF2B5EF4-FFF2-40B4-BE49-F238E27FC236}">
                <a16:creationId xmlns:a16="http://schemas.microsoft.com/office/drawing/2014/main" id="{822287F8-BC57-38E0-3ECA-74EA679B2452}"/>
              </a:ext>
            </a:extLst>
          </p:cNvPr>
          <p:cNvSpPr txBox="1"/>
          <p:nvPr/>
        </p:nvSpPr>
        <p:spPr>
          <a:xfrm>
            <a:off x="5460135" y="6255730"/>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endParaRPr lang="en-US" sz="1600" b="1" dirty="0"/>
          </a:p>
        </p:txBody>
      </p:sp>
      <p:graphicFrame>
        <p:nvGraphicFramePr>
          <p:cNvPr id="3" name="Table 2">
            <a:extLst>
              <a:ext uri="{FF2B5EF4-FFF2-40B4-BE49-F238E27FC236}">
                <a16:creationId xmlns:a16="http://schemas.microsoft.com/office/drawing/2014/main" id="{F57C2B1F-2C49-5EE2-EE8B-85B663240E9A}"/>
              </a:ext>
            </a:extLst>
          </p:cNvPr>
          <p:cNvGraphicFramePr>
            <a:graphicFrameLocks noGrp="1"/>
          </p:cNvGraphicFramePr>
          <p:nvPr>
            <p:extLst>
              <p:ext uri="{D42A27DB-BD31-4B8C-83A1-F6EECF244321}">
                <p14:modId xmlns:p14="http://schemas.microsoft.com/office/powerpoint/2010/main" val="1608894496"/>
              </p:ext>
            </p:extLst>
          </p:nvPr>
        </p:nvGraphicFramePr>
        <p:xfrm>
          <a:off x="4102100" y="3927764"/>
          <a:ext cx="5386244" cy="2247948"/>
        </p:xfrm>
        <a:graphic>
          <a:graphicData uri="http://schemas.openxmlformats.org/drawingml/2006/table">
            <a:tbl>
              <a:tblPr rtl="1" firstRow="1" firstCol="1" bandRow="1">
                <a:tableStyleId>{69012ECD-51FC-41F1-AA8D-1B2483CD663E}</a:tableStyleId>
              </a:tblPr>
              <a:tblGrid>
                <a:gridCol w="2071544">
                  <a:extLst>
                    <a:ext uri="{9D8B030D-6E8A-4147-A177-3AD203B41FA5}">
                      <a16:colId xmlns:a16="http://schemas.microsoft.com/office/drawing/2014/main" val="1662572195"/>
                    </a:ext>
                  </a:extLst>
                </a:gridCol>
                <a:gridCol w="3314700">
                  <a:extLst>
                    <a:ext uri="{9D8B030D-6E8A-4147-A177-3AD203B41FA5}">
                      <a16:colId xmlns:a16="http://schemas.microsoft.com/office/drawing/2014/main" val="2154513747"/>
                    </a:ext>
                  </a:extLst>
                </a:gridCol>
              </a:tblGrid>
              <a:tr h="249772">
                <a:tc>
                  <a:txBody>
                    <a:bodyPr/>
                    <a:lstStyle/>
                    <a:p>
                      <a:pPr algn="ctr" rtl="1">
                        <a:lnSpc>
                          <a:spcPct val="115000"/>
                        </a:lnSpc>
                        <a:spcAft>
                          <a:spcPts val="800"/>
                        </a:spcAft>
                        <a:buNone/>
                      </a:pPr>
                      <a:r>
                        <a:rPr lang="ar-SA" sz="1200" b="1" kern="100" dirty="0">
                          <a:effectLst/>
                          <a:latin typeface="Vazir" panose="020B0603030804020204" pitchFamily="34" charset="-78"/>
                          <a:cs typeface="Vazir" panose="020B0603030804020204" pitchFamily="34" charset="-78"/>
                        </a:rPr>
                        <a:t>ویژگی‌ها </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b="1" kern="100" dirty="0">
                          <a:effectLst/>
                          <a:latin typeface="Vazir" panose="020B0603030804020204" pitchFamily="34" charset="-78"/>
                          <a:cs typeface="Vazir" panose="020B0603030804020204" pitchFamily="34" charset="-78"/>
                        </a:rPr>
                        <a:t>توضیحات</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2200282099"/>
                  </a:ext>
                </a:extLst>
              </a:tr>
              <a:tr h="24977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1.</a:t>
                      </a:r>
                      <a:r>
                        <a:rPr lang="fa-IR" sz="1200" kern="100" dirty="0">
                          <a:effectLst/>
                          <a:latin typeface="Vazir" panose="020B0603030804020204" pitchFamily="34" charset="-78"/>
                          <a:cs typeface="Vazir" panose="020B0603030804020204" pitchFamily="34" charset="-78"/>
                        </a:rPr>
                        <a:t>5</a:t>
                      </a:r>
                      <a:r>
                        <a:rPr lang="en-US" sz="1200" kern="100" dirty="0">
                          <a:effectLst/>
                          <a:latin typeface="Vazir" panose="020B0603030804020204" pitchFamily="34" charset="-78"/>
                          <a:cs typeface="Vazir" panose="020B0603030804020204" pitchFamily="34" charset="-78"/>
                        </a:rPr>
                        <a:t>~</a:t>
                      </a:r>
                      <a:r>
                        <a:rPr lang="ar-SA" sz="1200" kern="100" dirty="0">
                          <a:effectLst/>
                          <a:latin typeface="Vazir" panose="020B0603030804020204" pitchFamily="34" charset="-78"/>
                          <a:cs typeface="Vazir" panose="020B0603030804020204" pitchFamily="34" charset="-78"/>
                        </a:rPr>
                        <a:t>1.</a:t>
                      </a:r>
                      <a:r>
                        <a:rPr lang="fa-IR" sz="1200" kern="100" dirty="0">
                          <a:effectLst/>
                          <a:latin typeface="Vazir" panose="020B0603030804020204" pitchFamily="34" charset="-78"/>
                          <a:cs typeface="Vazir" panose="020B0603030804020204" pitchFamily="34" charset="-78"/>
                        </a:rPr>
                        <a:t>6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34678922"/>
                  </a:ext>
                </a:extLst>
              </a:tr>
              <a:tr h="24977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 الی 60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50598766"/>
                  </a:ext>
                </a:extLst>
              </a:tr>
              <a:tr h="24977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خشک شدن عمقی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a:t>
                      </a:r>
                      <a:r>
                        <a:rPr lang="ar-SA" sz="1200" kern="100" dirty="0">
                          <a:effectLst/>
                          <a:latin typeface="Vazir" panose="020B0603030804020204" pitchFamily="34" charset="-78"/>
                          <a:cs typeface="Vazir" panose="020B0603030804020204" pitchFamily="34" charset="-78"/>
                        </a:rPr>
                        <a:t>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678795660"/>
                  </a:ext>
                </a:extLst>
              </a:tr>
              <a:tr h="24977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لازم برای اعمال لایه بعدی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2 الی 3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4104484902"/>
                  </a:ext>
                </a:extLst>
              </a:tr>
              <a:tr h="24977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پوشش‌دهی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 الی 3 </a:t>
                      </a:r>
                      <a:r>
                        <a:rPr lang="ar-SA" sz="1200" kern="100" dirty="0">
                          <a:effectLst/>
                          <a:latin typeface="Vazir" panose="020B0603030804020204" pitchFamily="34" charset="-78"/>
                          <a:cs typeface="Vazir" panose="020B0603030804020204" pitchFamily="34" charset="-78"/>
                        </a:rPr>
                        <a:t>متر مربع برای هر </a:t>
                      </a:r>
                      <a:r>
                        <a:rPr lang="fa-IR" sz="1200" kern="100" dirty="0">
                          <a:effectLst/>
                          <a:latin typeface="Vazir" panose="020B0603030804020204" pitchFamily="34" charset="-78"/>
                          <a:cs typeface="Vazir" panose="020B0603030804020204" pitchFamily="34" charset="-78"/>
                        </a:rPr>
                        <a:t>کیلوگرم</a:t>
                      </a:r>
                      <a:r>
                        <a:rPr lang="ar-SA" sz="1200" kern="100" dirty="0">
                          <a:effectLst/>
                          <a:latin typeface="Vazir" panose="020B0603030804020204" pitchFamily="34" charset="-78"/>
                          <a:cs typeface="Vazir" panose="020B0603030804020204" pitchFamily="34" charset="-78"/>
                        </a:rPr>
                        <a:t> (بسته به سطح)</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695456744"/>
                  </a:ext>
                </a:extLst>
              </a:tr>
              <a:tr h="24977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گرانروی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8</a:t>
                      </a:r>
                      <a:r>
                        <a:rPr lang="ar-SA" sz="1200" kern="100" dirty="0">
                          <a:effectLst/>
                          <a:latin typeface="Vazir" panose="020B0603030804020204" pitchFamily="34" charset="-78"/>
                          <a:cs typeface="Vazir" panose="020B0603030804020204" pitchFamily="34" charset="-78"/>
                        </a:rPr>
                        <a:t>0–</a:t>
                      </a:r>
                      <a:r>
                        <a:rPr lang="fa-IR" sz="1200" kern="100" dirty="0">
                          <a:effectLst/>
                          <a:latin typeface="Vazir" panose="020B0603030804020204" pitchFamily="34" charset="-78"/>
                          <a:cs typeface="Vazir" panose="020B0603030804020204" pitchFamily="34" charset="-78"/>
                        </a:rPr>
                        <a:t>11</a:t>
                      </a:r>
                      <a:r>
                        <a:rPr lang="ar-SA" sz="1200" kern="100" dirty="0">
                          <a:effectLst/>
                          <a:latin typeface="Vazir" panose="020B0603030804020204" pitchFamily="34" charset="-78"/>
                          <a:cs typeface="Vazir" panose="020B0603030804020204" pitchFamily="34" charset="-78"/>
                        </a:rPr>
                        <a:t>0</a:t>
                      </a:r>
                      <a:r>
                        <a:rPr lang="en-US" sz="1200" kern="100" dirty="0">
                          <a:effectLst/>
                          <a:latin typeface="Vazir" panose="020B0603030804020204" pitchFamily="34" charset="-78"/>
                          <a:cs typeface="Vazir" panose="020B0603030804020204" pitchFamily="34" charset="-78"/>
                        </a:rPr>
                        <a:t> KU </a:t>
                      </a:r>
                      <a:r>
                        <a:rPr lang="ar-SA" sz="1200" kern="100" dirty="0">
                          <a:effectLst/>
                          <a:latin typeface="Vazir" panose="020B0603030804020204" pitchFamily="34" charset="-78"/>
                          <a:cs typeface="Vazir" panose="020B0603030804020204" pitchFamily="34" charset="-78"/>
                        </a:rPr>
                        <a:t>در</a:t>
                      </a:r>
                      <a:r>
                        <a:rPr lang="fa-IR"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93128893"/>
                  </a:ext>
                </a:extLst>
              </a:tr>
              <a:tr h="24977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دمای محیط اجرا</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10–35</a:t>
                      </a:r>
                      <a:r>
                        <a:rPr lang="fa-IR" sz="1200" kern="100" dirty="0">
                          <a:effectLst/>
                          <a:latin typeface="Vazir" panose="020B0603030804020204" pitchFamily="34" charset="-78"/>
                          <a:cs typeface="Vazir" panose="020B0603030804020204" pitchFamily="34" charset="-78"/>
                        </a:rPr>
                        <a:t> درجه سانتیگراد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628918097"/>
                  </a:ext>
                </a:extLst>
              </a:tr>
              <a:tr h="24977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رطوبت نسبی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حداکثر </a:t>
                      </a:r>
                      <a:r>
                        <a:rPr lang="fa-IR" sz="1200" kern="100" dirty="0">
                          <a:effectLst/>
                          <a:latin typeface="Vazir" panose="020B0603030804020204" pitchFamily="34" charset="-78"/>
                          <a:cs typeface="Vazir" panose="020B0603030804020204" pitchFamily="34" charset="-78"/>
                        </a:rPr>
                        <a:t>7</a:t>
                      </a:r>
                      <a:r>
                        <a:rPr lang="ar-SA" sz="1200" kern="100" dirty="0">
                          <a:effectLst/>
                          <a:latin typeface="Vazir" panose="020B0603030804020204" pitchFamily="34" charset="-78"/>
                          <a:cs typeface="Vazir" panose="020B0603030804020204" pitchFamily="34" charset="-78"/>
                        </a:rPr>
                        <a:t>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485531072"/>
                  </a:ext>
                </a:extLst>
              </a:tr>
            </a:tbl>
          </a:graphicData>
        </a:graphic>
      </p:graphicFrame>
      <p:pic>
        <p:nvPicPr>
          <p:cNvPr id="15" name="Picture 14">
            <a:extLst>
              <a:ext uri="{FF2B5EF4-FFF2-40B4-BE49-F238E27FC236}">
                <a16:creationId xmlns:a16="http://schemas.microsoft.com/office/drawing/2014/main" id="{03F7E721-C6CD-A5BD-30F6-B6B89212FB81}"/>
              </a:ext>
            </a:extLst>
          </p:cNvPr>
          <p:cNvPicPr>
            <a:picLocks noChangeAspect="1"/>
          </p:cNvPicPr>
          <p:nvPr/>
        </p:nvPicPr>
        <p:blipFill>
          <a:blip r:embed="rId2">
            <a:extLst>
              <a:ext uri="{28A0092B-C50C-407E-A947-70E740481C1C}">
                <a14:useLocalDpi xmlns:a14="http://schemas.microsoft.com/office/drawing/2010/main" val="0"/>
              </a:ext>
            </a:extLst>
          </a:blip>
          <a:srcRect l="28034" t="16869" r="29952" b="19091"/>
          <a:stretch>
            <a:fillRect/>
          </a:stretch>
        </p:blipFill>
        <p:spPr>
          <a:xfrm>
            <a:off x="705591" y="3626804"/>
            <a:ext cx="2562184" cy="2849868"/>
          </a:xfrm>
          <a:prstGeom prst="rect">
            <a:avLst/>
          </a:prstGeom>
        </p:spPr>
      </p:pic>
      <p:sp>
        <p:nvSpPr>
          <p:cNvPr id="8" name="TextBox 7">
            <a:extLst>
              <a:ext uri="{FF2B5EF4-FFF2-40B4-BE49-F238E27FC236}">
                <a16:creationId xmlns:a16="http://schemas.microsoft.com/office/drawing/2014/main" id="{0537D37A-DA22-9DFB-C883-614BB450BA3E}"/>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29</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1768128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E6F0A-A9B9-E729-C20D-3F7BB6F3E96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B64E3D5-DFE6-2654-7296-F2E8DE03EE60}"/>
              </a:ext>
            </a:extLst>
          </p:cNvPr>
          <p:cNvSpPr txBox="1"/>
          <p:nvPr/>
        </p:nvSpPr>
        <p:spPr>
          <a:xfrm>
            <a:off x="5278587" y="314036"/>
            <a:ext cx="4426528"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معرفی شرکت</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graphicFrame>
        <p:nvGraphicFramePr>
          <p:cNvPr id="3" name="Object 2">
            <a:extLst>
              <a:ext uri="{FF2B5EF4-FFF2-40B4-BE49-F238E27FC236}">
                <a16:creationId xmlns:a16="http://schemas.microsoft.com/office/drawing/2014/main" id="{6B045839-7B4D-1806-832A-459C6380D7A8}"/>
              </a:ext>
            </a:extLst>
          </p:cNvPr>
          <p:cNvGraphicFramePr>
            <a:graphicFrameLocks noChangeAspect="1"/>
          </p:cNvGraphicFramePr>
          <p:nvPr>
            <p:extLst>
              <p:ext uri="{D42A27DB-BD31-4B8C-83A1-F6EECF244321}">
                <p14:modId xmlns:p14="http://schemas.microsoft.com/office/powerpoint/2010/main" val="3295129209"/>
              </p:ext>
            </p:extLst>
          </p:nvPr>
        </p:nvGraphicFramePr>
        <p:xfrm>
          <a:off x="7118142" y="848053"/>
          <a:ext cx="2209090" cy="3126142"/>
        </p:xfrm>
        <a:graphic>
          <a:graphicData uri="http://schemas.openxmlformats.org/presentationml/2006/ole">
            <mc:AlternateContent xmlns:mc="http://schemas.openxmlformats.org/markup-compatibility/2006">
              <mc:Choice xmlns:v="urn:schemas-microsoft-com:vml" Requires="v">
                <p:oleObj name="Acrobat Document" r:id="rId2" imgW="2833311" imgH="4009942" progId="Acrobat.Document.DC">
                  <p:embed/>
                </p:oleObj>
              </mc:Choice>
              <mc:Fallback>
                <p:oleObj name="Acrobat Document" r:id="rId2" imgW="2833311" imgH="4009942" progId="Acrobat.Document.DC">
                  <p:embed/>
                  <p:pic>
                    <p:nvPicPr>
                      <p:cNvPr id="8" name="Object 7">
                        <a:extLst>
                          <a:ext uri="{FF2B5EF4-FFF2-40B4-BE49-F238E27FC236}">
                            <a16:creationId xmlns:a16="http://schemas.microsoft.com/office/drawing/2014/main" id="{CE7437FF-2C8B-32ED-D9D0-BF2A4AA086A1}"/>
                          </a:ext>
                        </a:extLst>
                      </p:cNvPr>
                      <p:cNvPicPr/>
                      <p:nvPr/>
                    </p:nvPicPr>
                    <p:blipFill>
                      <a:blip r:embed="rId3"/>
                      <a:stretch>
                        <a:fillRect/>
                      </a:stretch>
                    </p:blipFill>
                    <p:spPr>
                      <a:xfrm>
                        <a:off x="7118142" y="848053"/>
                        <a:ext cx="2209090" cy="3126142"/>
                      </a:xfrm>
                      <a:prstGeom prst="rect">
                        <a:avLst/>
                      </a:prstGeom>
                      <a:ln w="12700">
                        <a:solidFill>
                          <a:schemeClr val="tx1"/>
                        </a:solidFill>
                      </a:ln>
                    </p:spPr>
                  </p:pic>
                </p:oleObj>
              </mc:Fallback>
            </mc:AlternateContent>
          </a:graphicData>
        </a:graphic>
      </p:graphicFrame>
      <p:graphicFrame>
        <p:nvGraphicFramePr>
          <p:cNvPr id="5" name="Object 4">
            <a:extLst>
              <a:ext uri="{FF2B5EF4-FFF2-40B4-BE49-F238E27FC236}">
                <a16:creationId xmlns:a16="http://schemas.microsoft.com/office/drawing/2014/main" id="{06D71484-15FC-46A6-C6C7-573F3DDBA1D2}"/>
              </a:ext>
            </a:extLst>
          </p:cNvPr>
          <p:cNvGraphicFramePr>
            <a:graphicFrameLocks noChangeAspect="1"/>
          </p:cNvGraphicFramePr>
          <p:nvPr>
            <p:extLst>
              <p:ext uri="{D42A27DB-BD31-4B8C-83A1-F6EECF244321}">
                <p14:modId xmlns:p14="http://schemas.microsoft.com/office/powerpoint/2010/main" val="3719864682"/>
              </p:ext>
            </p:extLst>
          </p:nvPr>
        </p:nvGraphicFramePr>
        <p:xfrm>
          <a:off x="4829036" y="836260"/>
          <a:ext cx="2209090" cy="3126140"/>
        </p:xfrm>
        <a:graphic>
          <a:graphicData uri="http://schemas.openxmlformats.org/presentationml/2006/ole">
            <mc:AlternateContent xmlns:mc="http://schemas.openxmlformats.org/markup-compatibility/2006">
              <mc:Choice xmlns:v="urn:schemas-microsoft-com:vml" Requires="v">
                <p:oleObj name="Acrobat Document" r:id="rId4" imgW="2833311" imgH="4009942" progId="Acrobat.Document.DC">
                  <p:embed/>
                </p:oleObj>
              </mc:Choice>
              <mc:Fallback>
                <p:oleObj name="Acrobat Document" r:id="rId4" imgW="2833311" imgH="4009942" progId="Acrobat.Document.DC">
                  <p:embed/>
                  <p:pic>
                    <p:nvPicPr>
                      <p:cNvPr id="7" name="Object 6">
                        <a:extLst>
                          <a:ext uri="{FF2B5EF4-FFF2-40B4-BE49-F238E27FC236}">
                            <a16:creationId xmlns:a16="http://schemas.microsoft.com/office/drawing/2014/main" id="{2FBD6F2D-8B0D-B2FB-EFB6-4E265D369360}"/>
                          </a:ext>
                        </a:extLst>
                      </p:cNvPr>
                      <p:cNvPicPr/>
                      <p:nvPr/>
                    </p:nvPicPr>
                    <p:blipFill>
                      <a:blip r:embed="rId5"/>
                      <a:stretch>
                        <a:fillRect/>
                      </a:stretch>
                    </p:blipFill>
                    <p:spPr>
                      <a:xfrm>
                        <a:off x="4829036" y="836260"/>
                        <a:ext cx="2209090" cy="3126140"/>
                      </a:xfrm>
                      <a:prstGeom prst="rect">
                        <a:avLst/>
                      </a:prstGeom>
                      <a:ln w="12700">
                        <a:solidFill>
                          <a:schemeClr val="tx1"/>
                        </a:solidFill>
                      </a:ln>
                    </p:spPr>
                  </p:pic>
                </p:oleObj>
              </mc:Fallback>
            </mc:AlternateContent>
          </a:graphicData>
        </a:graphic>
      </p:graphicFrame>
      <p:graphicFrame>
        <p:nvGraphicFramePr>
          <p:cNvPr id="7" name="Object 6">
            <a:extLst>
              <a:ext uri="{FF2B5EF4-FFF2-40B4-BE49-F238E27FC236}">
                <a16:creationId xmlns:a16="http://schemas.microsoft.com/office/drawing/2014/main" id="{885B06A0-6B24-A8AB-EF32-333273156F02}"/>
              </a:ext>
            </a:extLst>
          </p:cNvPr>
          <p:cNvGraphicFramePr>
            <a:graphicFrameLocks noChangeAspect="1"/>
          </p:cNvGraphicFramePr>
          <p:nvPr>
            <p:extLst>
              <p:ext uri="{D42A27DB-BD31-4B8C-83A1-F6EECF244321}">
                <p14:modId xmlns:p14="http://schemas.microsoft.com/office/powerpoint/2010/main" val="2168876470"/>
              </p:ext>
            </p:extLst>
          </p:nvPr>
        </p:nvGraphicFramePr>
        <p:xfrm>
          <a:off x="2536107" y="848053"/>
          <a:ext cx="2209090" cy="3126139"/>
        </p:xfrm>
        <a:graphic>
          <a:graphicData uri="http://schemas.openxmlformats.org/presentationml/2006/ole">
            <mc:AlternateContent xmlns:mc="http://schemas.openxmlformats.org/markup-compatibility/2006">
              <mc:Choice xmlns:v="urn:schemas-microsoft-com:vml" Requires="v">
                <p:oleObj name="Acrobat Document" r:id="rId6" imgW="2833311" imgH="4009942" progId="Acrobat.Document.DC">
                  <p:embed/>
                </p:oleObj>
              </mc:Choice>
              <mc:Fallback>
                <p:oleObj name="Acrobat Document" r:id="rId6" imgW="2833311" imgH="4009942" progId="Acrobat.Document.DC">
                  <p:embed/>
                  <p:pic>
                    <p:nvPicPr>
                      <p:cNvPr id="3" name="Object 2">
                        <a:extLst>
                          <a:ext uri="{FF2B5EF4-FFF2-40B4-BE49-F238E27FC236}">
                            <a16:creationId xmlns:a16="http://schemas.microsoft.com/office/drawing/2014/main" id="{BA7B988B-27C8-A90D-09E1-B47FF4D984A4}"/>
                          </a:ext>
                        </a:extLst>
                      </p:cNvPr>
                      <p:cNvPicPr/>
                      <p:nvPr/>
                    </p:nvPicPr>
                    <p:blipFill>
                      <a:blip r:embed="rId7"/>
                      <a:stretch>
                        <a:fillRect/>
                      </a:stretch>
                    </p:blipFill>
                    <p:spPr>
                      <a:xfrm>
                        <a:off x="2536107" y="848053"/>
                        <a:ext cx="2209090" cy="3126139"/>
                      </a:xfrm>
                      <a:prstGeom prst="rect">
                        <a:avLst/>
                      </a:prstGeom>
                      <a:ln w="12700">
                        <a:solidFill>
                          <a:schemeClr val="tx1"/>
                        </a:solidFill>
                      </a:ln>
                    </p:spPr>
                  </p:pic>
                </p:oleObj>
              </mc:Fallback>
            </mc:AlternateContent>
          </a:graphicData>
        </a:graphic>
      </p:graphicFrame>
      <p:graphicFrame>
        <p:nvGraphicFramePr>
          <p:cNvPr id="9" name="Object 8">
            <a:extLst>
              <a:ext uri="{FF2B5EF4-FFF2-40B4-BE49-F238E27FC236}">
                <a16:creationId xmlns:a16="http://schemas.microsoft.com/office/drawing/2014/main" id="{82EFC984-7BCA-BDFF-9924-BF2611E61BFD}"/>
              </a:ext>
            </a:extLst>
          </p:cNvPr>
          <p:cNvGraphicFramePr>
            <a:graphicFrameLocks noChangeAspect="1"/>
          </p:cNvGraphicFramePr>
          <p:nvPr>
            <p:extLst>
              <p:ext uri="{D42A27DB-BD31-4B8C-83A1-F6EECF244321}">
                <p14:modId xmlns:p14="http://schemas.microsoft.com/office/powerpoint/2010/main" val="4089252494"/>
              </p:ext>
            </p:extLst>
          </p:nvPr>
        </p:nvGraphicFramePr>
        <p:xfrm>
          <a:off x="5736701" y="4109760"/>
          <a:ext cx="1724897" cy="2440946"/>
        </p:xfrm>
        <a:graphic>
          <a:graphicData uri="http://schemas.openxmlformats.org/presentationml/2006/ole">
            <mc:AlternateContent xmlns:mc="http://schemas.openxmlformats.org/markup-compatibility/2006">
              <mc:Choice xmlns:v="urn:schemas-microsoft-com:vml" Requires="v">
                <p:oleObj name="Acrobat Document" r:id="rId8" imgW="2833311" imgH="4009942" progId="Acrobat.Document.DC">
                  <p:embed/>
                </p:oleObj>
              </mc:Choice>
              <mc:Fallback>
                <p:oleObj name="Acrobat Document" r:id="rId8" imgW="2833311" imgH="4009942" progId="Acrobat.Document.DC">
                  <p:embed/>
                  <p:pic>
                    <p:nvPicPr>
                      <p:cNvPr id="9" name="Object 8">
                        <a:extLst>
                          <a:ext uri="{FF2B5EF4-FFF2-40B4-BE49-F238E27FC236}">
                            <a16:creationId xmlns:a16="http://schemas.microsoft.com/office/drawing/2014/main" id="{63A5D753-B7BD-E33F-FE5C-7884EB5A4E32}"/>
                          </a:ext>
                        </a:extLst>
                      </p:cNvPr>
                      <p:cNvPicPr/>
                      <p:nvPr/>
                    </p:nvPicPr>
                    <p:blipFill>
                      <a:blip r:embed="rId9"/>
                      <a:stretch>
                        <a:fillRect/>
                      </a:stretch>
                    </p:blipFill>
                    <p:spPr>
                      <a:xfrm>
                        <a:off x="5736701" y="4109760"/>
                        <a:ext cx="1724897" cy="2440946"/>
                      </a:xfrm>
                      <a:prstGeom prst="rect">
                        <a:avLst/>
                      </a:prstGeom>
                      <a:ln w="12700">
                        <a:solidFill>
                          <a:schemeClr val="tx1"/>
                        </a:solidFill>
                      </a:ln>
                    </p:spPr>
                  </p:pic>
                </p:oleObj>
              </mc:Fallback>
            </mc:AlternateContent>
          </a:graphicData>
        </a:graphic>
      </p:graphicFrame>
      <p:graphicFrame>
        <p:nvGraphicFramePr>
          <p:cNvPr id="10" name="Object 9">
            <a:extLst>
              <a:ext uri="{FF2B5EF4-FFF2-40B4-BE49-F238E27FC236}">
                <a16:creationId xmlns:a16="http://schemas.microsoft.com/office/drawing/2014/main" id="{484BF800-7554-5758-7C02-FB45EFFD853F}"/>
              </a:ext>
            </a:extLst>
          </p:cNvPr>
          <p:cNvGraphicFramePr>
            <a:graphicFrameLocks noChangeAspect="1"/>
          </p:cNvGraphicFramePr>
          <p:nvPr>
            <p:extLst>
              <p:ext uri="{D42A27DB-BD31-4B8C-83A1-F6EECF244321}">
                <p14:modId xmlns:p14="http://schemas.microsoft.com/office/powerpoint/2010/main" val="2765649085"/>
              </p:ext>
            </p:extLst>
          </p:nvPr>
        </p:nvGraphicFramePr>
        <p:xfrm>
          <a:off x="2081802" y="4109760"/>
          <a:ext cx="1724896" cy="2440946"/>
        </p:xfrm>
        <a:graphic>
          <a:graphicData uri="http://schemas.openxmlformats.org/presentationml/2006/ole">
            <mc:AlternateContent xmlns:mc="http://schemas.openxmlformats.org/markup-compatibility/2006">
              <mc:Choice xmlns:v="urn:schemas-microsoft-com:vml" Requires="v">
                <p:oleObj name="Acrobat Document" r:id="rId10" imgW="2833311" imgH="4009942" progId="Acrobat.Document.DC">
                  <p:embed/>
                </p:oleObj>
              </mc:Choice>
              <mc:Fallback>
                <p:oleObj name="Acrobat Document" r:id="rId10" imgW="2833311" imgH="4009942" progId="Acrobat.Document.DC">
                  <p:embed/>
                  <p:pic>
                    <p:nvPicPr>
                      <p:cNvPr id="6" name="Object 5">
                        <a:extLst>
                          <a:ext uri="{FF2B5EF4-FFF2-40B4-BE49-F238E27FC236}">
                            <a16:creationId xmlns:a16="http://schemas.microsoft.com/office/drawing/2014/main" id="{B352F8E3-85F8-4B65-B39F-0E0EAC04CD11}"/>
                          </a:ext>
                        </a:extLst>
                      </p:cNvPr>
                      <p:cNvPicPr/>
                      <p:nvPr/>
                    </p:nvPicPr>
                    <p:blipFill>
                      <a:blip r:embed="rId11"/>
                      <a:stretch>
                        <a:fillRect/>
                      </a:stretch>
                    </p:blipFill>
                    <p:spPr>
                      <a:xfrm>
                        <a:off x="2081802" y="4109760"/>
                        <a:ext cx="1724896" cy="2440946"/>
                      </a:xfrm>
                      <a:prstGeom prst="rect">
                        <a:avLst/>
                      </a:prstGeom>
                      <a:ln w="12700">
                        <a:solidFill>
                          <a:schemeClr val="tx1"/>
                        </a:solidFill>
                      </a:ln>
                    </p:spPr>
                  </p:pic>
                </p:oleObj>
              </mc:Fallback>
            </mc:AlternateContent>
          </a:graphicData>
        </a:graphic>
      </p:graphicFrame>
      <p:graphicFrame>
        <p:nvGraphicFramePr>
          <p:cNvPr id="11" name="Object 10">
            <a:extLst>
              <a:ext uri="{FF2B5EF4-FFF2-40B4-BE49-F238E27FC236}">
                <a16:creationId xmlns:a16="http://schemas.microsoft.com/office/drawing/2014/main" id="{9A5F1562-B5EC-EB05-E6C9-9ADA61AA0847}"/>
              </a:ext>
            </a:extLst>
          </p:cNvPr>
          <p:cNvGraphicFramePr>
            <a:graphicFrameLocks noChangeAspect="1"/>
          </p:cNvGraphicFramePr>
          <p:nvPr>
            <p:extLst>
              <p:ext uri="{D42A27DB-BD31-4B8C-83A1-F6EECF244321}">
                <p14:modId xmlns:p14="http://schemas.microsoft.com/office/powerpoint/2010/main" val="4246391945"/>
              </p:ext>
            </p:extLst>
          </p:nvPr>
        </p:nvGraphicFramePr>
        <p:xfrm>
          <a:off x="216167" y="848052"/>
          <a:ext cx="2209089" cy="3126139"/>
        </p:xfrm>
        <a:graphic>
          <a:graphicData uri="http://schemas.openxmlformats.org/presentationml/2006/ole">
            <mc:AlternateContent xmlns:mc="http://schemas.openxmlformats.org/markup-compatibility/2006">
              <mc:Choice xmlns:v="urn:schemas-microsoft-com:vml" Requires="v">
                <p:oleObj name="Acrobat Document" r:id="rId12" imgW="2833311" imgH="4009942" progId="Acrobat.Document.DC">
                  <p:embed/>
                </p:oleObj>
              </mc:Choice>
              <mc:Fallback>
                <p:oleObj name="Acrobat Document" r:id="rId12" imgW="2833311" imgH="4009942" progId="Acrobat.Document.DC">
                  <p:embed/>
                  <p:pic>
                    <p:nvPicPr>
                      <p:cNvPr id="8" name="Object 7">
                        <a:extLst>
                          <a:ext uri="{FF2B5EF4-FFF2-40B4-BE49-F238E27FC236}">
                            <a16:creationId xmlns:a16="http://schemas.microsoft.com/office/drawing/2014/main" id="{7EED530F-D0A9-E12F-253D-984E6A1351C8}"/>
                          </a:ext>
                        </a:extLst>
                      </p:cNvPr>
                      <p:cNvPicPr/>
                      <p:nvPr/>
                    </p:nvPicPr>
                    <p:blipFill>
                      <a:blip r:embed="rId13"/>
                      <a:stretch>
                        <a:fillRect/>
                      </a:stretch>
                    </p:blipFill>
                    <p:spPr>
                      <a:xfrm>
                        <a:off x="216167" y="848052"/>
                        <a:ext cx="2209089" cy="3126139"/>
                      </a:xfrm>
                      <a:prstGeom prst="rect">
                        <a:avLst/>
                      </a:prstGeom>
                      <a:ln w="12700">
                        <a:solidFill>
                          <a:schemeClr val="tx1"/>
                        </a:solidFill>
                      </a:ln>
                    </p:spPr>
                  </p:pic>
                </p:oleObj>
              </mc:Fallback>
            </mc:AlternateContent>
          </a:graphicData>
        </a:graphic>
      </p:graphicFrame>
      <p:graphicFrame>
        <p:nvGraphicFramePr>
          <p:cNvPr id="12" name="Object 11">
            <a:extLst>
              <a:ext uri="{FF2B5EF4-FFF2-40B4-BE49-F238E27FC236}">
                <a16:creationId xmlns:a16="http://schemas.microsoft.com/office/drawing/2014/main" id="{FFA65838-507B-9536-C069-193DAD4A089E}"/>
              </a:ext>
            </a:extLst>
          </p:cNvPr>
          <p:cNvGraphicFramePr>
            <a:graphicFrameLocks noChangeAspect="1"/>
          </p:cNvGraphicFramePr>
          <p:nvPr>
            <p:extLst>
              <p:ext uri="{D42A27DB-BD31-4B8C-83A1-F6EECF244321}">
                <p14:modId xmlns:p14="http://schemas.microsoft.com/office/powerpoint/2010/main" val="2935977057"/>
              </p:ext>
            </p:extLst>
          </p:nvPr>
        </p:nvGraphicFramePr>
        <p:xfrm>
          <a:off x="3921979" y="4109760"/>
          <a:ext cx="1724897" cy="2440946"/>
        </p:xfrm>
        <a:graphic>
          <a:graphicData uri="http://schemas.openxmlformats.org/presentationml/2006/ole">
            <mc:AlternateContent xmlns:mc="http://schemas.openxmlformats.org/markup-compatibility/2006">
              <mc:Choice xmlns:v="urn:schemas-microsoft-com:vml" Requires="v">
                <p:oleObj name="Acrobat Document" r:id="rId14" imgW="2833311" imgH="4009942" progId="Acrobat.Document.DC">
                  <p:embed/>
                </p:oleObj>
              </mc:Choice>
              <mc:Fallback>
                <p:oleObj name="Acrobat Document" r:id="rId14" imgW="2833311" imgH="4009942" progId="Acrobat.Document.DC">
                  <p:embed/>
                  <p:pic>
                    <p:nvPicPr>
                      <p:cNvPr id="10" name="Object 9">
                        <a:extLst>
                          <a:ext uri="{FF2B5EF4-FFF2-40B4-BE49-F238E27FC236}">
                            <a16:creationId xmlns:a16="http://schemas.microsoft.com/office/drawing/2014/main" id="{BD6D91C0-7D69-5B9C-8457-1BF67687B348}"/>
                          </a:ext>
                        </a:extLst>
                      </p:cNvPr>
                      <p:cNvPicPr/>
                      <p:nvPr/>
                    </p:nvPicPr>
                    <p:blipFill>
                      <a:blip r:embed="rId15"/>
                      <a:stretch>
                        <a:fillRect/>
                      </a:stretch>
                    </p:blipFill>
                    <p:spPr>
                      <a:xfrm>
                        <a:off x="3921979" y="4109760"/>
                        <a:ext cx="1724897" cy="2440946"/>
                      </a:xfrm>
                      <a:prstGeom prst="rect">
                        <a:avLst/>
                      </a:prstGeom>
                      <a:ln w="12700">
                        <a:solidFill>
                          <a:schemeClr val="tx1"/>
                        </a:solidFill>
                      </a:ln>
                    </p:spPr>
                  </p:pic>
                </p:oleObj>
              </mc:Fallback>
            </mc:AlternateContent>
          </a:graphicData>
        </a:graphic>
      </p:graphicFrame>
      <p:graphicFrame>
        <p:nvGraphicFramePr>
          <p:cNvPr id="13" name="Object 12">
            <a:extLst>
              <a:ext uri="{FF2B5EF4-FFF2-40B4-BE49-F238E27FC236}">
                <a16:creationId xmlns:a16="http://schemas.microsoft.com/office/drawing/2014/main" id="{50928087-F029-A82D-1CF7-7DA465E1F147}"/>
              </a:ext>
            </a:extLst>
          </p:cNvPr>
          <p:cNvGraphicFramePr>
            <a:graphicFrameLocks noChangeAspect="1"/>
          </p:cNvGraphicFramePr>
          <p:nvPr>
            <p:extLst>
              <p:ext uri="{D42A27DB-BD31-4B8C-83A1-F6EECF244321}">
                <p14:modId xmlns:p14="http://schemas.microsoft.com/office/powerpoint/2010/main" val="84041253"/>
              </p:ext>
            </p:extLst>
          </p:nvPr>
        </p:nvGraphicFramePr>
        <p:xfrm>
          <a:off x="7602335" y="4114625"/>
          <a:ext cx="1724897" cy="2440946"/>
        </p:xfrm>
        <a:graphic>
          <a:graphicData uri="http://schemas.openxmlformats.org/presentationml/2006/ole">
            <mc:AlternateContent xmlns:mc="http://schemas.openxmlformats.org/markup-compatibility/2006">
              <mc:Choice xmlns:v="urn:schemas-microsoft-com:vml" Requires="v">
                <p:oleObj name="Acrobat Document" r:id="rId16" imgW="2833311" imgH="4009942" progId="Acrobat.Document.DC">
                  <p:embed/>
                </p:oleObj>
              </mc:Choice>
              <mc:Fallback>
                <p:oleObj name="Acrobat Document" r:id="rId16" imgW="2833311" imgH="4009942" progId="Acrobat.Document.DC">
                  <p:embed/>
                  <p:pic>
                    <p:nvPicPr>
                      <p:cNvPr id="3" name="Object 2">
                        <a:extLst>
                          <a:ext uri="{FF2B5EF4-FFF2-40B4-BE49-F238E27FC236}">
                            <a16:creationId xmlns:a16="http://schemas.microsoft.com/office/drawing/2014/main" id="{7766B1A3-1290-592C-C191-8D55743CB678}"/>
                          </a:ext>
                        </a:extLst>
                      </p:cNvPr>
                      <p:cNvPicPr/>
                      <p:nvPr/>
                    </p:nvPicPr>
                    <p:blipFill>
                      <a:blip r:embed="rId17"/>
                      <a:stretch>
                        <a:fillRect/>
                      </a:stretch>
                    </p:blipFill>
                    <p:spPr>
                      <a:xfrm>
                        <a:off x="7602335" y="4114625"/>
                        <a:ext cx="1724897" cy="2440946"/>
                      </a:xfrm>
                      <a:prstGeom prst="rect">
                        <a:avLst/>
                      </a:prstGeom>
                      <a:ln w="12700">
                        <a:solidFill>
                          <a:schemeClr val="tx1"/>
                        </a:solidFill>
                      </a:ln>
                    </p:spPr>
                  </p:pic>
                </p:oleObj>
              </mc:Fallback>
            </mc:AlternateContent>
          </a:graphicData>
        </a:graphic>
      </p:graphicFrame>
      <p:graphicFrame>
        <p:nvGraphicFramePr>
          <p:cNvPr id="14" name="Object 13">
            <a:extLst>
              <a:ext uri="{FF2B5EF4-FFF2-40B4-BE49-F238E27FC236}">
                <a16:creationId xmlns:a16="http://schemas.microsoft.com/office/drawing/2014/main" id="{BDBAD5F1-EDF6-2768-BFC9-551336F82B6E}"/>
              </a:ext>
            </a:extLst>
          </p:cNvPr>
          <p:cNvGraphicFramePr>
            <a:graphicFrameLocks noChangeAspect="1"/>
          </p:cNvGraphicFramePr>
          <p:nvPr>
            <p:extLst>
              <p:ext uri="{D42A27DB-BD31-4B8C-83A1-F6EECF244321}">
                <p14:modId xmlns:p14="http://schemas.microsoft.com/office/powerpoint/2010/main" val="2689183832"/>
              </p:ext>
            </p:extLst>
          </p:nvPr>
        </p:nvGraphicFramePr>
        <p:xfrm>
          <a:off x="216167" y="4109760"/>
          <a:ext cx="1724897" cy="2440946"/>
        </p:xfrm>
        <a:graphic>
          <a:graphicData uri="http://schemas.openxmlformats.org/presentationml/2006/ole">
            <mc:AlternateContent xmlns:mc="http://schemas.openxmlformats.org/markup-compatibility/2006">
              <mc:Choice xmlns:v="urn:schemas-microsoft-com:vml" Requires="v">
                <p:oleObj name="Acrobat Document" r:id="rId18" imgW="2833311" imgH="4009942" progId="Acrobat.Document.DC">
                  <p:embed/>
                </p:oleObj>
              </mc:Choice>
              <mc:Fallback>
                <p:oleObj name="Acrobat Document" r:id="rId18" imgW="2833311" imgH="4009942" progId="Acrobat.Document.DC">
                  <p:embed/>
                  <p:pic>
                    <p:nvPicPr>
                      <p:cNvPr id="7" name="Object 6">
                        <a:extLst>
                          <a:ext uri="{FF2B5EF4-FFF2-40B4-BE49-F238E27FC236}">
                            <a16:creationId xmlns:a16="http://schemas.microsoft.com/office/drawing/2014/main" id="{2E17EC54-1A14-C308-5B86-30EE27EF5561}"/>
                          </a:ext>
                        </a:extLst>
                      </p:cNvPr>
                      <p:cNvPicPr/>
                      <p:nvPr/>
                    </p:nvPicPr>
                    <p:blipFill>
                      <a:blip r:embed="rId19"/>
                      <a:stretch>
                        <a:fillRect/>
                      </a:stretch>
                    </p:blipFill>
                    <p:spPr>
                      <a:xfrm>
                        <a:off x="216167" y="4109760"/>
                        <a:ext cx="1724897" cy="2440946"/>
                      </a:xfrm>
                      <a:prstGeom prst="rect">
                        <a:avLst/>
                      </a:prstGeom>
                      <a:ln w="12700">
                        <a:solidFill>
                          <a:schemeClr val="tx1"/>
                        </a:solidFill>
                      </a:ln>
                    </p:spPr>
                  </p:pic>
                </p:oleObj>
              </mc:Fallback>
            </mc:AlternateContent>
          </a:graphicData>
        </a:graphic>
      </p:graphicFrame>
    </p:spTree>
    <p:extLst>
      <p:ext uri="{BB962C8B-B14F-4D97-AF65-F5344CB8AC3E}">
        <p14:creationId xmlns:p14="http://schemas.microsoft.com/office/powerpoint/2010/main" val="13497660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69757-2B28-B553-CDC2-2BDB3A1FBD2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88D2193-F4F8-7F81-DE4D-3A179B46241D}"/>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ترافیکی سرد</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0F9FA3D2-7BB9-B1A0-1F50-A61015275B58}"/>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UNI-T100</a:t>
            </a:r>
          </a:p>
        </p:txBody>
      </p:sp>
      <p:sp>
        <p:nvSpPr>
          <p:cNvPr id="5" name="TextBox 4">
            <a:extLst>
              <a:ext uri="{FF2B5EF4-FFF2-40B4-BE49-F238E27FC236}">
                <a16:creationId xmlns:a16="http://schemas.microsoft.com/office/drawing/2014/main" id="{AE8B3E3F-1C80-B94F-3000-B6D1911295CA}"/>
              </a:ext>
            </a:extLst>
          </p:cNvPr>
          <p:cNvSpPr txBox="1"/>
          <p:nvPr/>
        </p:nvSpPr>
        <p:spPr>
          <a:xfrm>
            <a:off x="152400" y="8067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ترافیکی سرد نوعی پوشش تک جزئی است که بدون نیاز به حرارت (برخلاف رنگ‌های گرم ترموپلاستیک) اجرا می‌شود و برای خط‌کشی معابر، پارکینگ‌ها، بزرگراه‌ها، سطوح شهری و صنعتی استفاده می‌شود و مقاومت بسیار بالایی در برابر سایش ناشی از عبور خودرو، نور خورشید، آب، روغن، بنزین و مواد شیمیایی دارد.</a:t>
            </a:r>
          </a:p>
        </p:txBody>
      </p:sp>
      <p:sp>
        <p:nvSpPr>
          <p:cNvPr id="10" name="TextBox 9">
            <a:extLst>
              <a:ext uri="{FF2B5EF4-FFF2-40B4-BE49-F238E27FC236}">
                <a16:creationId xmlns:a16="http://schemas.microsoft.com/office/drawing/2014/main" id="{6FD9CAB8-A53D-92A7-8771-108DFCA95303}"/>
              </a:ext>
            </a:extLst>
          </p:cNvPr>
          <p:cNvSpPr txBox="1"/>
          <p:nvPr/>
        </p:nvSpPr>
        <p:spPr>
          <a:xfrm>
            <a:off x="4017824" y="1985048"/>
            <a:ext cx="5624945" cy="2000548"/>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اجرای سریع و بدون نیاز به دستگاه‌های حرارتی</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دوام بالا ۱۲ تا ۳۶ ماه بسته به ترافیک</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بالا در برابر ترک‌خوردگی</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خشک شدن سریع</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چسبندگی قوی به آسفالت و بتن</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امکان استفاده از دانه‌های شیشه‌ای برای بازتاب نور</a:t>
            </a:r>
          </a:p>
        </p:txBody>
      </p:sp>
      <p:sp>
        <p:nvSpPr>
          <p:cNvPr id="12" name="TextBox 11">
            <a:extLst>
              <a:ext uri="{FF2B5EF4-FFF2-40B4-BE49-F238E27FC236}">
                <a16:creationId xmlns:a16="http://schemas.microsoft.com/office/drawing/2014/main" id="{E88B5807-9CDD-2112-5416-47D9EF4F3831}"/>
              </a:ext>
            </a:extLst>
          </p:cNvPr>
          <p:cNvSpPr txBox="1"/>
          <p:nvPr/>
        </p:nvSpPr>
        <p:spPr>
          <a:xfrm>
            <a:off x="-1122219" y="1922705"/>
            <a:ext cx="5396346" cy="1938992"/>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پیشنهادی</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خط‌کشی محوری و کناری خیابان‌ها</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خط‌کشی پارکینگ عمومی و خصوصی</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علائم افقی مثل فلش، نوشته، هشدار</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خطوط عابر پیاده</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سطوح صنعتی و انبارها</a:t>
            </a:r>
          </a:p>
          <a:p>
            <a:pPr marL="285750" indent="-168275"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مناطق پرترافیک و نقاط حادثه‌خیز</a:t>
            </a:r>
          </a:p>
        </p:txBody>
      </p:sp>
      <p:sp>
        <p:nvSpPr>
          <p:cNvPr id="13" name="TextBox 12">
            <a:extLst>
              <a:ext uri="{FF2B5EF4-FFF2-40B4-BE49-F238E27FC236}">
                <a16:creationId xmlns:a16="http://schemas.microsoft.com/office/drawing/2014/main" id="{C7163BD9-8074-C612-AC28-86B68D102B79}"/>
              </a:ext>
            </a:extLst>
          </p:cNvPr>
          <p:cNvSpPr txBox="1"/>
          <p:nvPr/>
        </p:nvSpPr>
        <p:spPr>
          <a:xfrm>
            <a:off x="924791" y="6284882"/>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ماشینی ، اسپری بدون هوا</a:t>
            </a:r>
            <a:endParaRPr lang="en-US" sz="1600" b="1" dirty="0"/>
          </a:p>
        </p:txBody>
      </p:sp>
      <p:graphicFrame>
        <p:nvGraphicFramePr>
          <p:cNvPr id="2" name="Table 1">
            <a:extLst>
              <a:ext uri="{FF2B5EF4-FFF2-40B4-BE49-F238E27FC236}">
                <a16:creationId xmlns:a16="http://schemas.microsoft.com/office/drawing/2014/main" id="{D9D61DC3-7016-C3B0-9C94-E334F70445CA}"/>
              </a:ext>
            </a:extLst>
          </p:cNvPr>
          <p:cNvGraphicFramePr>
            <a:graphicFrameLocks noGrp="1"/>
          </p:cNvGraphicFramePr>
          <p:nvPr>
            <p:extLst>
              <p:ext uri="{D42A27DB-BD31-4B8C-83A1-F6EECF244321}">
                <p14:modId xmlns:p14="http://schemas.microsoft.com/office/powerpoint/2010/main" val="1974596636"/>
              </p:ext>
            </p:extLst>
          </p:nvPr>
        </p:nvGraphicFramePr>
        <p:xfrm>
          <a:off x="5050276" y="4357255"/>
          <a:ext cx="4592493" cy="2266182"/>
        </p:xfrm>
        <a:graphic>
          <a:graphicData uri="http://schemas.openxmlformats.org/drawingml/2006/table">
            <a:tbl>
              <a:tblPr rtl="1" firstRow="1" firstCol="1" bandRow="1">
                <a:tableStyleId>{69012ECD-51FC-41F1-AA8D-1B2483CD663E}</a:tableStyleId>
              </a:tblPr>
              <a:tblGrid>
                <a:gridCol w="1697187">
                  <a:extLst>
                    <a:ext uri="{9D8B030D-6E8A-4147-A177-3AD203B41FA5}">
                      <a16:colId xmlns:a16="http://schemas.microsoft.com/office/drawing/2014/main" val="1540041204"/>
                    </a:ext>
                  </a:extLst>
                </a:gridCol>
                <a:gridCol w="2895306">
                  <a:extLst>
                    <a:ext uri="{9D8B030D-6E8A-4147-A177-3AD203B41FA5}">
                      <a16:colId xmlns:a16="http://schemas.microsoft.com/office/drawing/2014/main" val="1415829584"/>
                    </a:ext>
                  </a:extLst>
                </a:gridCol>
              </a:tblGrid>
              <a:tr h="251798">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5179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سفید / انتخاب براساس رال </a:t>
                      </a:r>
                      <a:r>
                        <a:rPr lang="en-US" sz="1200" kern="100" dirty="0">
                          <a:effectLst/>
                          <a:latin typeface="Vazir" panose="020B0603030804020204" pitchFamily="34" charset="-78"/>
                          <a:cs typeface="Vazir" panose="020B0603030804020204" pitchFamily="34" charset="-78"/>
                        </a:rPr>
                        <a:t>K7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1.</a:t>
                      </a:r>
                      <a:r>
                        <a:rPr lang="fa-IR" sz="1200" kern="100" dirty="0">
                          <a:effectLst/>
                          <a:latin typeface="Vazir" panose="020B0603030804020204" pitchFamily="34" charset="-78"/>
                          <a:cs typeface="Vazir" panose="020B0603030804020204" pitchFamily="34" charset="-78"/>
                        </a:rPr>
                        <a:t>50</a:t>
                      </a:r>
                      <a:r>
                        <a:rPr lang="ar-SA" sz="1200" kern="100" dirty="0">
                          <a:effectLst/>
                          <a:latin typeface="Vazir" panose="020B0603030804020204" pitchFamily="34" charset="-78"/>
                          <a:cs typeface="Vazir" panose="020B0603030804020204" pitchFamily="34" charset="-78"/>
                        </a:rPr>
                        <a:t> الی 1.</a:t>
                      </a:r>
                      <a:r>
                        <a:rPr lang="fa-IR" sz="1200" kern="100" dirty="0">
                          <a:effectLst/>
                          <a:latin typeface="Vazir" panose="020B0603030804020204" pitchFamily="34" charset="-78"/>
                          <a:cs typeface="Vazir" panose="020B0603030804020204" pitchFamily="34" charset="-78"/>
                        </a:rPr>
                        <a:t>80</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ویسکوزیته</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a:t>
                      </a:r>
                      <a:r>
                        <a:rPr lang="ar-SA" sz="1200" kern="100" dirty="0">
                          <a:effectLst/>
                          <a:latin typeface="Vazir" panose="020B0603030804020204" pitchFamily="34" charset="-78"/>
                          <a:cs typeface="Vazir" panose="020B0603030804020204" pitchFamily="34" charset="-78"/>
                        </a:rPr>
                        <a:t>00 الی </a:t>
                      </a:r>
                      <a:r>
                        <a:rPr lang="fa-IR" sz="1200" kern="100" dirty="0">
                          <a:effectLst/>
                          <a:latin typeface="Vazir" panose="020B0603030804020204" pitchFamily="34" charset="-78"/>
                          <a:cs typeface="Vazir" panose="020B0603030804020204" pitchFamily="34" charset="-78"/>
                        </a:rPr>
                        <a:t>4000</a:t>
                      </a:r>
                      <a:r>
                        <a:rPr lang="ar-SA" sz="1200" kern="100" dirty="0">
                          <a:effectLst/>
                          <a:latin typeface="Vazir" panose="020B0603030804020204" pitchFamily="34" charset="-78"/>
                          <a:cs typeface="Vazir" panose="020B0603030804020204" pitchFamily="34" charset="-78"/>
                        </a:rPr>
                        <a:t> در</a:t>
                      </a:r>
                      <a:r>
                        <a:rPr lang="fa-IR"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45</a:t>
                      </a:r>
                      <a:r>
                        <a:rPr lang="ar-SA" sz="1200" kern="100" dirty="0">
                          <a:effectLst/>
                          <a:latin typeface="Vazir" panose="020B0603030804020204" pitchFamily="34" charset="-78"/>
                          <a:cs typeface="Vazir" panose="020B0603030804020204" pitchFamily="34" charset="-78"/>
                        </a:rPr>
                        <a:t>0 تا </a:t>
                      </a:r>
                      <a:r>
                        <a:rPr lang="fa-IR" sz="1200" kern="100" dirty="0">
                          <a:effectLst/>
                          <a:latin typeface="Vazir" panose="020B0603030804020204" pitchFamily="34" charset="-78"/>
                          <a:cs typeface="Vazir" panose="020B0603030804020204" pitchFamily="34" charset="-78"/>
                        </a:rPr>
                        <a:t>850</a:t>
                      </a:r>
                      <a:r>
                        <a:rPr lang="ar-SA" sz="1200" kern="100" dirty="0">
                          <a:effectLst/>
                          <a:latin typeface="Vazir" panose="020B0603030804020204" pitchFamily="34" charset="-78"/>
                          <a:cs typeface="Vazir" panose="020B0603030804020204" pitchFamily="34" charset="-78"/>
                        </a:rPr>
                        <a:t> 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پوشش دهی تئوری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بسته به نوع بافت و سطح زیرین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5179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8 الی 12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51798">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امکان تردد سبک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5179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5</a:t>
                      </a:r>
                      <a:r>
                        <a:rPr lang="fa-IR" sz="1200" kern="100" dirty="0">
                          <a:effectLst/>
                          <a:latin typeface="Vazir" panose="020B0603030804020204" pitchFamily="34" charset="-78"/>
                          <a:cs typeface="Vazir" panose="020B0603030804020204" pitchFamily="34" charset="-78"/>
                        </a:rPr>
                        <a:t>+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35+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pic>
        <p:nvPicPr>
          <p:cNvPr id="8" name="Picture 7">
            <a:extLst>
              <a:ext uri="{FF2B5EF4-FFF2-40B4-BE49-F238E27FC236}">
                <a16:creationId xmlns:a16="http://schemas.microsoft.com/office/drawing/2014/main" id="{F410F4AD-C35E-1344-3C31-E3566D312F64}"/>
              </a:ext>
            </a:extLst>
          </p:cNvPr>
          <p:cNvPicPr>
            <a:picLocks noChangeAspect="1"/>
          </p:cNvPicPr>
          <p:nvPr/>
        </p:nvPicPr>
        <p:blipFill>
          <a:blip r:embed="rId2">
            <a:extLst>
              <a:ext uri="{28A0092B-C50C-407E-A947-70E740481C1C}">
                <a14:useLocalDpi xmlns:a14="http://schemas.microsoft.com/office/drawing/2010/main" val="0"/>
              </a:ext>
            </a:extLst>
          </a:blip>
          <a:srcRect b="4763"/>
          <a:stretch>
            <a:fillRect/>
          </a:stretch>
        </p:blipFill>
        <p:spPr>
          <a:xfrm>
            <a:off x="69272" y="3786168"/>
            <a:ext cx="2646219" cy="2520180"/>
          </a:xfrm>
          <a:prstGeom prst="rect">
            <a:avLst/>
          </a:prstGeom>
        </p:spPr>
      </p:pic>
      <p:sp>
        <p:nvSpPr>
          <p:cNvPr id="7" name="TextBox 6">
            <a:extLst>
              <a:ext uri="{FF2B5EF4-FFF2-40B4-BE49-F238E27FC236}">
                <a16:creationId xmlns:a16="http://schemas.microsoft.com/office/drawing/2014/main" id="{F77AB33B-A246-0F84-2940-D09293562F88}"/>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30</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18992239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456AA-D814-2611-9D22-577DF994C8B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3F212F2-9808-0C54-3E2E-BA6D1652163A}"/>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ترافیکی گرم دوجزئی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A4BFA897-144D-1DD2-6C5A-7E9FFBCD8041}"/>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UNI-T200</a:t>
            </a:r>
          </a:p>
        </p:txBody>
      </p:sp>
      <p:sp>
        <p:nvSpPr>
          <p:cNvPr id="5" name="TextBox 4">
            <a:extLst>
              <a:ext uri="{FF2B5EF4-FFF2-40B4-BE49-F238E27FC236}">
                <a16:creationId xmlns:a16="http://schemas.microsoft.com/office/drawing/2014/main" id="{78884BE7-E758-0667-951A-0F76401321E7}"/>
              </a:ext>
            </a:extLst>
          </p:cNvPr>
          <p:cNvSpPr txBox="1"/>
          <p:nvPr/>
        </p:nvSpPr>
        <p:spPr>
          <a:xfrm>
            <a:off x="152400" y="8067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ترافیکی گرم دو جزئی، یک پوشش ترموپلاستیک و واکنش‌پذیر است ، این رنگ برای خط‌کشی جاده‌ها، بزرگراه‌ها، پارکینگ‌ها و سطوح آسفالتی و بتنی استفاده می‌شود.این محصول پس از اعمال در اثر سرما و واکنش شیمیایی دو جزء سخت شده و دارای مقاومت سایشی و چسبندگی بسیار بالا و ماندگاری طولانی سال است.</a:t>
            </a:r>
          </a:p>
        </p:txBody>
      </p:sp>
      <p:sp>
        <p:nvSpPr>
          <p:cNvPr id="10" name="TextBox 9">
            <a:extLst>
              <a:ext uri="{FF2B5EF4-FFF2-40B4-BE49-F238E27FC236}">
                <a16:creationId xmlns:a16="http://schemas.microsoft.com/office/drawing/2014/main" id="{47241373-4B2E-90A7-A15B-972429CE0454}"/>
              </a:ext>
            </a:extLst>
          </p:cNvPr>
          <p:cNvSpPr txBox="1"/>
          <p:nvPr/>
        </p:nvSpPr>
        <p:spPr>
          <a:xfrm>
            <a:off x="4017824" y="2138025"/>
            <a:ext cx="5624945" cy="1369606"/>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28600" indent="-173038" algn="r"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مناسب برای اعمال با دستگاه‌های </a:t>
            </a:r>
            <a:r>
              <a:rPr lang="en-US" sz="1200" kern="100" dirty="0">
                <a:latin typeface="Vazir" panose="020B0603030804020204" pitchFamily="34" charset="-78"/>
                <a:ea typeface="Calibri" panose="020F0502020204030204" pitchFamily="34" charset="0"/>
                <a:cs typeface="Vazir" panose="020B0603030804020204" pitchFamily="34" charset="-78"/>
              </a:rPr>
              <a:t>Hot-Melt 2K</a:t>
            </a:r>
            <a:endParaRPr lang="fa-IR" sz="1200" kern="100" dirty="0">
              <a:latin typeface="Vazir" panose="020B0603030804020204" pitchFamily="34" charset="-78"/>
              <a:ea typeface="Calibri" panose="020F0502020204030204" pitchFamily="34" charset="0"/>
              <a:cs typeface="Vazir" panose="020B0603030804020204" pitchFamily="34" charset="-78"/>
            </a:endParaRPr>
          </a:p>
          <a:p>
            <a:pPr marL="228600" indent="-173038" algn="r"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در برابر </a:t>
            </a:r>
            <a:r>
              <a:rPr lang="en-US" sz="1200" kern="100" dirty="0">
                <a:latin typeface="Vazir" panose="020B0603030804020204" pitchFamily="34" charset="-78"/>
                <a:ea typeface="Calibri" panose="020F0502020204030204" pitchFamily="34" charset="0"/>
                <a:cs typeface="Vazir" panose="020B0603030804020204" pitchFamily="34" charset="-78"/>
              </a:rPr>
              <a:t>UV</a:t>
            </a:r>
            <a:r>
              <a:rPr lang="fa-IR" sz="1200" kern="100" dirty="0">
                <a:latin typeface="Vazir" panose="020B0603030804020204" pitchFamily="34" charset="-78"/>
                <a:ea typeface="Calibri" panose="020F0502020204030204" pitchFamily="34" charset="0"/>
                <a:cs typeface="Vazir" panose="020B0603030804020204" pitchFamily="34" charset="-78"/>
              </a:rPr>
              <a:t> : عالی</a:t>
            </a:r>
          </a:p>
          <a:p>
            <a:pPr marL="228600" indent="-173038" algn="r"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شیمیایی: مقاوم در برابر روغن، سوخت، نمک، ضدیخ</a:t>
            </a:r>
          </a:p>
        </p:txBody>
      </p:sp>
      <p:sp>
        <p:nvSpPr>
          <p:cNvPr id="12" name="TextBox 11">
            <a:extLst>
              <a:ext uri="{FF2B5EF4-FFF2-40B4-BE49-F238E27FC236}">
                <a16:creationId xmlns:a16="http://schemas.microsoft.com/office/drawing/2014/main" id="{9AB78C84-7FB5-CE97-B56B-3CBC12EDCDE5}"/>
              </a:ext>
            </a:extLst>
          </p:cNvPr>
          <p:cNvSpPr txBox="1"/>
          <p:nvPr/>
        </p:nvSpPr>
        <p:spPr>
          <a:xfrm>
            <a:off x="-1122219" y="2068755"/>
            <a:ext cx="5396346" cy="1723549"/>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پیشنهادی</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خط‌کشی محوری، کناری، مسیر ویژه و هشدار</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مناسب برای انواع آب‌وهوا (به‌ویژه مناطق گرم یا پرتردد)</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قابل استفاده بر روی آسفالت، بتن، اپوکسی و پرایمرها</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مناطق پرترافیک و نقاط حادثه‌خیز</a:t>
            </a:r>
          </a:p>
        </p:txBody>
      </p:sp>
      <p:sp>
        <p:nvSpPr>
          <p:cNvPr id="13" name="TextBox 12">
            <a:extLst>
              <a:ext uri="{FF2B5EF4-FFF2-40B4-BE49-F238E27FC236}">
                <a16:creationId xmlns:a16="http://schemas.microsoft.com/office/drawing/2014/main" id="{B53614A6-0F49-A009-9B22-CF03A107F5C5}"/>
              </a:ext>
            </a:extLst>
          </p:cNvPr>
          <p:cNvSpPr txBox="1"/>
          <p:nvPr/>
        </p:nvSpPr>
        <p:spPr>
          <a:xfrm>
            <a:off x="924791" y="6284882"/>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ماشینی ، اسپری بدون هوا</a:t>
            </a:r>
            <a:endParaRPr lang="en-US" sz="1600" b="1" dirty="0"/>
          </a:p>
        </p:txBody>
      </p:sp>
      <p:graphicFrame>
        <p:nvGraphicFramePr>
          <p:cNvPr id="2" name="Table 1">
            <a:extLst>
              <a:ext uri="{FF2B5EF4-FFF2-40B4-BE49-F238E27FC236}">
                <a16:creationId xmlns:a16="http://schemas.microsoft.com/office/drawing/2014/main" id="{985D5A1F-FF03-9869-2AFD-A679A0A292E2}"/>
              </a:ext>
            </a:extLst>
          </p:cNvPr>
          <p:cNvGraphicFramePr>
            <a:graphicFrameLocks noGrp="1"/>
          </p:cNvGraphicFramePr>
          <p:nvPr/>
        </p:nvGraphicFramePr>
        <p:xfrm>
          <a:off x="5050276" y="3860271"/>
          <a:ext cx="4592493" cy="2476494"/>
        </p:xfrm>
        <a:graphic>
          <a:graphicData uri="http://schemas.openxmlformats.org/drawingml/2006/table">
            <a:tbl>
              <a:tblPr rtl="1" firstRow="1" firstCol="1" bandRow="1">
                <a:tableStyleId>{69012ECD-51FC-41F1-AA8D-1B2483CD663E}</a:tableStyleId>
              </a:tblPr>
              <a:tblGrid>
                <a:gridCol w="1697187">
                  <a:extLst>
                    <a:ext uri="{9D8B030D-6E8A-4147-A177-3AD203B41FA5}">
                      <a16:colId xmlns:a16="http://schemas.microsoft.com/office/drawing/2014/main" val="1540041204"/>
                    </a:ext>
                  </a:extLst>
                </a:gridCol>
                <a:gridCol w="2895306">
                  <a:extLst>
                    <a:ext uri="{9D8B030D-6E8A-4147-A177-3AD203B41FA5}">
                      <a16:colId xmlns:a16="http://schemas.microsoft.com/office/drawing/2014/main" val="1415829584"/>
                    </a:ext>
                  </a:extLst>
                </a:gridCol>
              </a:tblGrid>
              <a:tr h="251798">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51798">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ظاهر</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پودر / گرانول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5179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سفید / انتخاب براساس رال </a:t>
                      </a:r>
                      <a:r>
                        <a:rPr lang="en-US" sz="1200" kern="100" dirty="0">
                          <a:effectLst/>
                          <a:latin typeface="Vazir" panose="020B0603030804020204" pitchFamily="34" charset="-78"/>
                          <a:cs typeface="Vazir" panose="020B0603030804020204" pitchFamily="34" charset="-78"/>
                        </a:rPr>
                        <a:t>K7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1.</a:t>
                      </a:r>
                      <a:r>
                        <a:rPr lang="fa-IR" sz="1200" kern="100" dirty="0">
                          <a:effectLst/>
                          <a:latin typeface="Vazir" panose="020B0603030804020204" pitchFamily="34" charset="-78"/>
                          <a:cs typeface="Vazir" panose="020B0603030804020204" pitchFamily="34" charset="-78"/>
                        </a:rPr>
                        <a:t>90</a:t>
                      </a:r>
                      <a:r>
                        <a:rPr lang="ar-SA" sz="1200" kern="100" dirty="0">
                          <a:effectLst/>
                          <a:latin typeface="Vazir" panose="020B0603030804020204" pitchFamily="34" charset="-78"/>
                          <a:cs typeface="Vazir" panose="020B0603030804020204" pitchFamily="34" charset="-78"/>
                        </a:rPr>
                        <a:t> الی </a:t>
                      </a:r>
                      <a:r>
                        <a:rPr lang="fa-IR" sz="1200" kern="100" dirty="0">
                          <a:effectLst/>
                          <a:latin typeface="Vazir" panose="020B0603030804020204" pitchFamily="34" charset="-78"/>
                          <a:cs typeface="Vazir" panose="020B0603030804020204" pitchFamily="34" charset="-78"/>
                        </a:rPr>
                        <a:t>2</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10</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ویسکوزیته</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20</a:t>
                      </a:r>
                      <a:r>
                        <a:rPr lang="ar-SA" sz="1200" kern="100" dirty="0">
                          <a:effectLst/>
                          <a:latin typeface="Vazir" panose="020B0603030804020204" pitchFamily="34" charset="-78"/>
                          <a:cs typeface="Vazir" panose="020B0603030804020204" pitchFamily="34" charset="-78"/>
                        </a:rPr>
                        <a:t>00 الی </a:t>
                      </a:r>
                      <a:r>
                        <a:rPr lang="fa-IR" sz="1200" kern="100" dirty="0">
                          <a:effectLst/>
                          <a:latin typeface="Vazir" panose="020B0603030804020204" pitchFamily="34" charset="-78"/>
                          <a:cs typeface="Vazir" panose="020B0603030804020204" pitchFamily="34" charset="-78"/>
                        </a:rPr>
                        <a:t>3000</a:t>
                      </a:r>
                      <a:r>
                        <a:rPr lang="ar-SA" sz="1200" kern="100" dirty="0">
                          <a:effectLst/>
                          <a:latin typeface="Vazir" panose="020B0603030804020204" pitchFamily="34" charset="-78"/>
                          <a:cs typeface="Vazir" panose="020B0603030804020204" pitchFamily="34" charset="-78"/>
                        </a:rPr>
                        <a:t> در</a:t>
                      </a:r>
                      <a:r>
                        <a:rPr lang="fa-IR"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 الی 3 میلیمتر</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5179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بسته به نوع بافت و سطح زیرین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5179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5 الی 10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51798">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امکان تردد سبک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25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169861">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5</a:t>
                      </a:r>
                      <a:r>
                        <a:rPr lang="fa-IR" sz="1200" kern="100" dirty="0">
                          <a:effectLst/>
                          <a:latin typeface="Vazir" panose="020B0603030804020204" pitchFamily="34" charset="-78"/>
                          <a:cs typeface="Vazir" panose="020B0603030804020204" pitchFamily="34" charset="-78"/>
                        </a:rPr>
                        <a:t>-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pic>
        <p:nvPicPr>
          <p:cNvPr id="8" name="Picture 7">
            <a:extLst>
              <a:ext uri="{FF2B5EF4-FFF2-40B4-BE49-F238E27FC236}">
                <a16:creationId xmlns:a16="http://schemas.microsoft.com/office/drawing/2014/main" id="{1BBE9185-DDD9-D867-4EDE-6465548404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53" y="3900026"/>
            <a:ext cx="2476494" cy="2476494"/>
          </a:xfrm>
          <a:prstGeom prst="rect">
            <a:avLst/>
          </a:prstGeom>
        </p:spPr>
      </p:pic>
      <p:pic>
        <p:nvPicPr>
          <p:cNvPr id="9" name="Picture 8">
            <a:extLst>
              <a:ext uri="{FF2B5EF4-FFF2-40B4-BE49-F238E27FC236}">
                <a16:creationId xmlns:a16="http://schemas.microsoft.com/office/drawing/2014/main" id="{595074E6-9D55-A9D2-3F77-B9B81DA910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9059" y="5098518"/>
            <a:ext cx="1118765" cy="1118765"/>
          </a:xfrm>
          <a:prstGeom prst="rect">
            <a:avLst/>
          </a:prstGeom>
        </p:spPr>
      </p:pic>
      <p:sp>
        <p:nvSpPr>
          <p:cNvPr id="7" name="TextBox 6">
            <a:extLst>
              <a:ext uri="{FF2B5EF4-FFF2-40B4-BE49-F238E27FC236}">
                <a16:creationId xmlns:a16="http://schemas.microsoft.com/office/drawing/2014/main" id="{75FBAB51-D30A-E35B-54CE-3ABE3D3E37D7}"/>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31</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14983675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E3C2E-9A89-30FF-1F17-2D42A186F3D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EF8E9EA-215B-33D3-D07C-A74A8BE4A365}"/>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پلی یورتان مخصوص نما</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DA0C48E4-4A56-3593-1C87-0F214F2038E6}"/>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UNI-E100</a:t>
            </a:r>
          </a:p>
        </p:txBody>
      </p:sp>
      <p:sp>
        <p:nvSpPr>
          <p:cNvPr id="5" name="TextBox 4">
            <a:extLst>
              <a:ext uri="{FF2B5EF4-FFF2-40B4-BE49-F238E27FC236}">
                <a16:creationId xmlns:a16="http://schemas.microsoft.com/office/drawing/2014/main" id="{60EA890E-3C78-9DE5-953C-2E1F38452A4D}"/>
              </a:ext>
            </a:extLst>
          </p:cNvPr>
          <p:cNvSpPr txBox="1"/>
          <p:nvPr/>
        </p:nvSpPr>
        <p:spPr>
          <a:xfrm>
            <a:off x="277091" y="806789"/>
            <a:ext cx="9428024"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این رنگ بر مبنای پلی یورتان آلیفاتیک یکی از بهترین رنگ ها جهت رنگ نما و سطوح خارجی ساختمان می باشد این رنگ دارای  چسبندگی بسیار بالا بر روی سطوح  و مقاوم در برابر اثرات جوی و تابش نور خورشید بوده و همچنین عدم تغییر رنگ در دراز مدت یکی از ویژگی‌ها ی خاص این رنگ می باشد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0" name="TextBox 9">
            <a:extLst>
              <a:ext uri="{FF2B5EF4-FFF2-40B4-BE49-F238E27FC236}">
                <a16:creationId xmlns:a16="http://schemas.microsoft.com/office/drawing/2014/main" id="{25503118-B470-39D2-A72F-CC032DA76983}"/>
              </a:ext>
            </a:extLst>
          </p:cNvPr>
          <p:cNvSpPr txBox="1"/>
          <p:nvPr/>
        </p:nvSpPr>
        <p:spPr>
          <a:xfrm>
            <a:off x="4003964" y="1975004"/>
            <a:ext cx="5624945" cy="1713290"/>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 </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8275"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رنگ: سفید – سفارش سازی براساس رال </a:t>
            </a:r>
            <a:r>
              <a:rPr lang="en-US" sz="1200" kern="100" dirty="0">
                <a:latin typeface="Vazir" panose="020B0603030804020204" pitchFamily="34" charset="-78"/>
                <a:ea typeface="Calibri" panose="020F0502020204030204" pitchFamily="34" charset="0"/>
                <a:cs typeface="Vazir" panose="020B0603030804020204" pitchFamily="34" charset="-78"/>
              </a:rPr>
              <a:t>K7</a:t>
            </a:r>
            <a:endParaRPr lang="fa-IR" sz="1200" kern="100" dirty="0">
              <a:latin typeface="Vazir" panose="020B0603030804020204" pitchFamily="34" charset="-78"/>
              <a:ea typeface="Calibri" panose="020F0502020204030204" pitchFamily="34" charset="0"/>
              <a:cs typeface="Vazir" panose="020B0603030804020204" pitchFamily="34" charset="-78"/>
            </a:endParaRPr>
          </a:p>
          <a:p>
            <a:pPr marL="285750" indent="-168275"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براقیت: مات</a:t>
            </a:r>
            <a:endParaRPr lang="en-US" sz="1200" kern="100" dirty="0">
              <a:latin typeface="Vazir" panose="020B0603030804020204" pitchFamily="34" charset="-78"/>
              <a:ea typeface="Calibri" panose="020F0502020204030204" pitchFamily="34" charset="0"/>
              <a:cs typeface="Vazir" panose="020B0603030804020204" pitchFamily="34" charset="-78"/>
            </a:endParaRPr>
          </a:p>
          <a:p>
            <a:pPr marL="285750" indent="-168275"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در برابر شستشو: عالی</a:t>
            </a:r>
          </a:p>
          <a:p>
            <a:pPr marL="285750" indent="-168275"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در برابر </a:t>
            </a:r>
            <a:r>
              <a:rPr lang="en-US" sz="1200" kern="100" dirty="0">
                <a:latin typeface="Vazir" panose="020B0603030804020204" pitchFamily="34" charset="-78"/>
                <a:ea typeface="Calibri" panose="020F0502020204030204" pitchFamily="34" charset="0"/>
                <a:cs typeface="Vazir" panose="020B0603030804020204" pitchFamily="34" charset="-78"/>
              </a:rPr>
              <a:t>UV</a:t>
            </a:r>
            <a:r>
              <a:rPr lang="fa-IR" sz="1200" kern="100" dirty="0">
                <a:latin typeface="Vazir" panose="020B0603030804020204" pitchFamily="34" charset="-78"/>
                <a:ea typeface="Calibri" panose="020F0502020204030204" pitchFamily="34" charset="0"/>
                <a:cs typeface="Vazir" panose="020B0603030804020204" pitchFamily="34" charset="-78"/>
              </a:rPr>
              <a:t> </a:t>
            </a:r>
            <a:r>
              <a:rPr lang="en-US" sz="1200" kern="100" dirty="0">
                <a:latin typeface="Vazir" panose="020B0603030804020204" pitchFamily="34" charset="-78"/>
                <a:ea typeface="Calibri" panose="020F0502020204030204" pitchFamily="34" charset="0"/>
                <a:cs typeface="Vazir" panose="020B0603030804020204" pitchFamily="34" charset="-78"/>
              </a:rPr>
              <a:t>:</a:t>
            </a:r>
            <a:r>
              <a:rPr lang="fa-IR" sz="1200" kern="100" dirty="0">
                <a:latin typeface="Vazir" panose="020B0603030804020204" pitchFamily="34" charset="-78"/>
                <a:ea typeface="Calibri" panose="020F0502020204030204" pitchFamily="34" charset="0"/>
                <a:cs typeface="Vazir" panose="020B0603030804020204" pitchFamily="34" charset="-78"/>
              </a:rPr>
              <a:t> عالی</a:t>
            </a:r>
          </a:p>
          <a:p>
            <a:pPr marL="285750" indent="-168275"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چسبندگی: عالی بر روی گچ، سطوح بتنی و سیمانی و فلزی و چوبی</a:t>
            </a:r>
          </a:p>
        </p:txBody>
      </p:sp>
      <p:sp>
        <p:nvSpPr>
          <p:cNvPr id="12" name="TextBox 11">
            <a:extLst>
              <a:ext uri="{FF2B5EF4-FFF2-40B4-BE49-F238E27FC236}">
                <a16:creationId xmlns:a16="http://schemas.microsoft.com/office/drawing/2014/main" id="{3C25025C-C9D1-9B3E-D348-E35942EF57B9}"/>
              </a:ext>
            </a:extLst>
          </p:cNvPr>
          <p:cNvSpPr txBox="1"/>
          <p:nvPr/>
        </p:nvSpPr>
        <p:spPr>
          <a:xfrm>
            <a:off x="0" y="1975004"/>
            <a:ext cx="4749801" cy="2441694"/>
          </a:xfrm>
          <a:prstGeom prst="rect">
            <a:avLst/>
          </a:prstGeom>
          <a:noFill/>
        </p:spPr>
        <p:txBody>
          <a:bodyPr wrap="square">
            <a:spAutoFit/>
          </a:bodyPr>
          <a:lstStyle/>
          <a:p>
            <a:pPr algn="just" rtl="1">
              <a:lnSpc>
                <a:spcPct val="150000"/>
              </a:lnSpc>
            </a:pPr>
            <a:r>
              <a:rPr lang="en-US" sz="1200" b="1"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نکات اجرایی مهم</a:t>
            </a:r>
            <a:endParaRPr lang="fa-IR" sz="1200" b="1" dirty="0">
              <a:latin typeface="Vazir" panose="020B0603030804020204" pitchFamily="34" charset="-78"/>
              <a:cs typeface="Vazir" panose="020B0603030804020204" pitchFamily="34" charset="-78"/>
            </a:endParaRP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سطح باید تمیز، خشک و بدون گرد و غبار، چربی و زنگ‌زدگی باشد.</a:t>
            </a: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در صورت نیاز، زنگ‌زدگی و سطح زیر را با پرایمر </a:t>
            </a:r>
            <a:r>
              <a:rPr lang="en-US" sz="1200" kern="100" dirty="0">
                <a:effectLst/>
                <a:latin typeface="Vazir" panose="020B0603030804020204" pitchFamily="34" charset="-78"/>
                <a:ea typeface="Calibri" panose="020F0502020204030204" pitchFamily="34" charset="0"/>
                <a:cs typeface="Vazir" panose="020B0603030804020204" pitchFamily="34" charset="-78"/>
              </a:rPr>
              <a:t>UNI-P301</a:t>
            </a:r>
            <a:r>
              <a:rPr lang="fa-IR" sz="1200" kern="100" dirty="0">
                <a:effectLst/>
                <a:latin typeface="Vazir" panose="020B0603030804020204" pitchFamily="34" charset="-78"/>
                <a:ea typeface="Calibri" panose="020F0502020204030204" pitchFamily="34" charset="0"/>
                <a:cs typeface="Vazir" panose="020B0603030804020204" pitchFamily="34" charset="-78"/>
              </a:rPr>
              <a:t> محافظت کنید.</a:t>
            </a: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رنگ دو جزئی را با نسبت توصیه شده به صورت دقیق وزن کشی و مخلوط کرده و خوب هم بزنید.</a:t>
            </a: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بعد از اجرای نهایی، سطح را به دور از باران و گرد و غبار حفظ کنید تا خشک شدن کامل انجام شود.</a:t>
            </a: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استفاده از دستکش، ماسک تنفسی و تهویه مناسب هنگام اعمال رنگ الزامی است.</a:t>
            </a:r>
          </a:p>
        </p:txBody>
      </p:sp>
      <p:sp>
        <p:nvSpPr>
          <p:cNvPr id="13" name="TextBox 12">
            <a:extLst>
              <a:ext uri="{FF2B5EF4-FFF2-40B4-BE49-F238E27FC236}">
                <a16:creationId xmlns:a16="http://schemas.microsoft.com/office/drawing/2014/main" id="{91F12345-3312-480F-E395-B117201D802C}"/>
              </a:ext>
            </a:extLst>
          </p:cNvPr>
          <p:cNvSpPr txBox="1"/>
          <p:nvPr/>
        </p:nvSpPr>
        <p:spPr>
          <a:xfrm>
            <a:off x="5460135" y="6375347"/>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 ، اسپری بدون هوا</a:t>
            </a:r>
            <a:endParaRPr lang="en-US" sz="1600" b="1" dirty="0"/>
          </a:p>
        </p:txBody>
      </p:sp>
      <p:graphicFrame>
        <p:nvGraphicFramePr>
          <p:cNvPr id="2" name="Table 1">
            <a:extLst>
              <a:ext uri="{FF2B5EF4-FFF2-40B4-BE49-F238E27FC236}">
                <a16:creationId xmlns:a16="http://schemas.microsoft.com/office/drawing/2014/main" id="{9540981F-7728-9D9E-8FCF-130C275735B1}"/>
              </a:ext>
            </a:extLst>
          </p:cNvPr>
          <p:cNvGraphicFramePr>
            <a:graphicFrameLocks noGrp="1"/>
          </p:cNvGraphicFramePr>
          <p:nvPr>
            <p:extLst>
              <p:ext uri="{D42A27DB-BD31-4B8C-83A1-F6EECF244321}">
                <p14:modId xmlns:p14="http://schemas.microsoft.com/office/powerpoint/2010/main" val="508336223"/>
              </p:ext>
            </p:extLst>
          </p:nvPr>
        </p:nvGraphicFramePr>
        <p:xfrm>
          <a:off x="4895850" y="3830782"/>
          <a:ext cx="4592493" cy="2406100"/>
        </p:xfrm>
        <a:graphic>
          <a:graphicData uri="http://schemas.openxmlformats.org/drawingml/2006/table">
            <a:tbl>
              <a:tblPr rtl="1" firstRow="1" firstCol="1" bandRow="1">
                <a:tableStyleId>{69012ECD-51FC-41F1-AA8D-1B2483CD663E}</a:tableStyleId>
              </a:tblPr>
              <a:tblGrid>
                <a:gridCol w="1900893">
                  <a:extLst>
                    <a:ext uri="{9D8B030D-6E8A-4147-A177-3AD203B41FA5}">
                      <a16:colId xmlns:a16="http://schemas.microsoft.com/office/drawing/2014/main" val="1540041204"/>
                    </a:ext>
                  </a:extLst>
                </a:gridCol>
                <a:gridCol w="2691600">
                  <a:extLst>
                    <a:ext uri="{9D8B030D-6E8A-4147-A177-3AD203B41FA5}">
                      <a16:colId xmlns:a16="http://schemas.microsoft.com/office/drawing/2014/main" val="1415829584"/>
                    </a:ext>
                  </a:extLst>
                </a:gridCol>
              </a:tblGrid>
              <a:tr h="240610">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4061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نوع 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پلی یورتان آلیفاتیک دو جزئی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256851527"/>
                  </a:ext>
                </a:extLst>
              </a:tr>
              <a:tr h="24061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سفید / انتخاب براساس رال </a:t>
                      </a:r>
                      <a:r>
                        <a:rPr lang="en-US" sz="1200" kern="100">
                          <a:effectLst/>
                          <a:latin typeface="Vazir" panose="020B0603030804020204" pitchFamily="34" charset="-78"/>
                          <a:cs typeface="Vazir" panose="020B0603030804020204" pitchFamily="34" charset="-78"/>
                        </a:rPr>
                        <a:t>K7</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4061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1.1 الی 1.3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4061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ویسکوزیته</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100 الی 120 در</a:t>
                      </a:r>
                      <a:r>
                        <a:rPr lang="fa-IR"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4061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80 تا 110 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4061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پوشش دهی تئوری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8 الی 10 مترمربع در هر</a:t>
                      </a:r>
                      <a:r>
                        <a:rPr lang="fa-IR" sz="1200" kern="100" dirty="0">
                          <a:effectLst/>
                          <a:latin typeface="Vazir" panose="020B0603030804020204" pitchFamily="34" charset="-78"/>
                          <a:cs typeface="Vazir" panose="020B0603030804020204" pitchFamily="34" charset="-78"/>
                        </a:rPr>
                        <a:t>کیلوگرم</a:t>
                      </a:r>
                      <a:r>
                        <a:rPr lang="ar-SA" sz="1200" kern="100" dirty="0">
                          <a:effectLst/>
                          <a:latin typeface="Vazir" panose="020B0603030804020204" pitchFamily="34" charset="-78"/>
                          <a:cs typeface="Vazir" panose="020B0603030804020204" pitchFamily="34" charset="-78"/>
                        </a:rPr>
                        <a:t>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4061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60</a:t>
                      </a:r>
                      <a:r>
                        <a:rPr lang="fa-IR" sz="1200" kern="100" dirty="0">
                          <a:effectLst/>
                          <a:latin typeface="Vazir" panose="020B0603030804020204" pitchFamily="34" charset="-78"/>
                          <a:cs typeface="Vazir" panose="020B0603030804020204" pitchFamily="34" charset="-78"/>
                        </a:rPr>
                        <a:t> الی </a:t>
                      </a:r>
                      <a:r>
                        <a:rPr lang="en-US" sz="1200" kern="100" dirty="0">
                          <a:effectLst/>
                          <a:latin typeface="Vazir" panose="020B0603030804020204" pitchFamily="34" charset="-78"/>
                          <a:cs typeface="Vazir" panose="020B0603030804020204" pitchFamily="34" charset="-78"/>
                        </a:rPr>
                        <a:t>90</a:t>
                      </a:r>
                      <a:r>
                        <a:rPr lang="fa-IR" sz="1200" kern="100" dirty="0">
                          <a:effectLst/>
                          <a:latin typeface="Vazir" panose="020B0603030804020204" pitchFamily="34" charset="-78"/>
                          <a:cs typeface="Vazir" panose="020B0603030804020204" pitchFamily="34" charset="-78"/>
                        </a:rPr>
                        <a:t>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4061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خشک شدن کامل</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7 روز</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4061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5</a:t>
                      </a:r>
                      <a:r>
                        <a:rPr lang="fa-IR" sz="1200" kern="100" dirty="0">
                          <a:effectLst/>
                          <a:latin typeface="Vazir" panose="020B0603030804020204" pitchFamily="34" charset="-78"/>
                          <a:cs typeface="Vazir" panose="020B0603030804020204" pitchFamily="34" charset="-78"/>
                        </a:rPr>
                        <a:t>+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35+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pic>
        <p:nvPicPr>
          <p:cNvPr id="8" name="Picture 7">
            <a:extLst>
              <a:ext uri="{FF2B5EF4-FFF2-40B4-BE49-F238E27FC236}">
                <a16:creationId xmlns:a16="http://schemas.microsoft.com/office/drawing/2014/main" id="{2159DE76-177D-AFB1-B0B8-056AF9561ACE}"/>
              </a:ext>
            </a:extLst>
          </p:cNvPr>
          <p:cNvPicPr>
            <a:picLocks noChangeAspect="1"/>
          </p:cNvPicPr>
          <p:nvPr/>
        </p:nvPicPr>
        <p:blipFill>
          <a:blip r:embed="rId2">
            <a:extLst>
              <a:ext uri="{28A0092B-C50C-407E-A947-70E740481C1C}">
                <a14:useLocalDpi xmlns:a14="http://schemas.microsoft.com/office/drawing/2010/main" val="0"/>
              </a:ext>
            </a:extLst>
          </a:blip>
          <a:srcRect l="9074" t="9057" r="10202" b="8283"/>
          <a:stretch>
            <a:fillRect/>
          </a:stretch>
        </p:blipFill>
        <p:spPr>
          <a:xfrm>
            <a:off x="916174" y="4469257"/>
            <a:ext cx="2275361" cy="2174904"/>
          </a:xfrm>
          <a:prstGeom prst="rect">
            <a:avLst/>
          </a:prstGeom>
        </p:spPr>
      </p:pic>
      <p:sp>
        <p:nvSpPr>
          <p:cNvPr id="7" name="TextBox 6">
            <a:extLst>
              <a:ext uri="{FF2B5EF4-FFF2-40B4-BE49-F238E27FC236}">
                <a16:creationId xmlns:a16="http://schemas.microsoft.com/office/drawing/2014/main" id="{D60DBC0B-DF4E-347D-7F08-56527363FEB2}"/>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32</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16769906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D9851-2087-DA12-AA49-6EAF6E89C4B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268F269-BD26-E5CC-27D0-AEE8137EDD99}"/>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اکریلیک  ساده مخصوص نما</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FF1025B4-9F44-8AB4-F107-CBA7A8922530}"/>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UNI-E200</a:t>
            </a:r>
          </a:p>
        </p:txBody>
      </p:sp>
      <p:sp>
        <p:nvSpPr>
          <p:cNvPr id="5" name="TextBox 4">
            <a:extLst>
              <a:ext uri="{FF2B5EF4-FFF2-40B4-BE49-F238E27FC236}">
                <a16:creationId xmlns:a16="http://schemas.microsoft.com/office/drawing/2014/main" id="{0D1491A8-1EDC-3CEC-4C0C-60AF2DFC618E}"/>
              </a:ext>
            </a:extLst>
          </p:cNvPr>
          <p:cNvSpPr txBox="1"/>
          <p:nvPr/>
        </p:nvSpPr>
        <p:spPr>
          <a:xfrm>
            <a:off x="152400" y="806789"/>
            <a:ext cx="9552715" cy="1358064"/>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اکریلیک ساده مخصوص نما یک پوشش پایه آب، مقاوم در برابر شرایط جوی و اشعه </a:t>
            </a:r>
            <a:r>
              <a:rPr lang="en-US" sz="1400" kern="100" dirty="0">
                <a:latin typeface="Vazir" panose="020B0603030804020204" pitchFamily="34" charset="-78"/>
                <a:ea typeface="Calibri" panose="020F0502020204030204" pitchFamily="34" charset="0"/>
                <a:cs typeface="Vazir" panose="020B0603030804020204" pitchFamily="34" charset="-78"/>
              </a:rPr>
              <a:t>UV </a:t>
            </a:r>
            <a:r>
              <a:rPr lang="fa-IR" sz="1400" kern="100" dirty="0">
                <a:latin typeface="Vazir" panose="020B0603030804020204" pitchFamily="34" charset="-78"/>
                <a:ea typeface="Calibri" panose="020F0502020204030204" pitchFamily="34" charset="0"/>
                <a:cs typeface="Vazir" panose="020B0603030804020204" pitchFamily="34" charset="-78"/>
              </a:rPr>
              <a:t>است که به‌عنوان رنگ نهایی سطوح بیرونی ساختمان استفاده می‌شود. این رنگ با چسبندگی بالا، خشک‌شدن سریع، بوی کم و سازگاری با محیط‌زیست، گزینه‌ای ایده‌آل برای نمای ساختمان‌های مسکونی، تجاری و صنعتی به شمار می‌آید،مزیت اصلی این محصول، ایجاد یک لایه الاستیک، قابل تنفس، مقاوم در برابر باران و تابش خورشید است که از ترک‌خوردگی سطحی و طبله‌کردن جلوگیری می‌کند.</a:t>
            </a:r>
          </a:p>
        </p:txBody>
      </p:sp>
      <p:sp>
        <p:nvSpPr>
          <p:cNvPr id="10" name="TextBox 9">
            <a:extLst>
              <a:ext uri="{FF2B5EF4-FFF2-40B4-BE49-F238E27FC236}">
                <a16:creationId xmlns:a16="http://schemas.microsoft.com/office/drawing/2014/main" id="{1107AE33-5A59-65ED-500F-414912587B02}"/>
              </a:ext>
            </a:extLst>
          </p:cNvPr>
          <p:cNvSpPr txBox="1"/>
          <p:nvPr/>
        </p:nvSpPr>
        <p:spPr>
          <a:xfrm>
            <a:off x="4017824" y="2393757"/>
            <a:ext cx="5624945" cy="2000548"/>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پایه آب و فاقد بوی آزاردهنده</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 در برابر </a:t>
            </a:r>
            <a:r>
              <a:rPr lang="en-US" sz="1200" kern="100" dirty="0">
                <a:latin typeface="Vazir" panose="020B0603030804020204" pitchFamily="34" charset="-78"/>
                <a:ea typeface="Calibri" panose="020F0502020204030204" pitchFamily="34" charset="0"/>
                <a:cs typeface="Vazir" panose="020B0603030804020204" pitchFamily="34" charset="-78"/>
              </a:rPr>
              <a:t>UV ، </a:t>
            </a:r>
            <a:r>
              <a:rPr lang="fa-IR" sz="1200" kern="100" dirty="0">
                <a:latin typeface="Vazir" panose="020B0603030804020204" pitchFamily="34" charset="-78"/>
                <a:ea typeface="Calibri" panose="020F0502020204030204" pitchFamily="34" charset="0"/>
                <a:cs typeface="Vazir" panose="020B0603030804020204" pitchFamily="34" charset="-78"/>
              </a:rPr>
              <a:t>باران، رطوبت و قارچ</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چسبندگی عالی روی سطوح سیمانی، گچی، بتنی، سنگ و رنگ‌های قدیمی</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قابلیت شست‌وشو و تمیزکاری آسان</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زمان خشک شدن کوتاه</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دارای خواص تنفسی و جلوگیری از محبوس شدن رطوبت</a:t>
            </a:r>
          </a:p>
        </p:txBody>
      </p:sp>
      <p:sp>
        <p:nvSpPr>
          <p:cNvPr id="12" name="TextBox 11">
            <a:extLst>
              <a:ext uri="{FF2B5EF4-FFF2-40B4-BE49-F238E27FC236}">
                <a16:creationId xmlns:a16="http://schemas.microsoft.com/office/drawing/2014/main" id="{DEC038E0-59BC-8298-18A8-6049DCCA35C3}"/>
              </a:ext>
            </a:extLst>
          </p:cNvPr>
          <p:cNvSpPr txBox="1"/>
          <p:nvPr/>
        </p:nvSpPr>
        <p:spPr>
          <a:xfrm>
            <a:off x="-443346" y="2345268"/>
            <a:ext cx="4749801" cy="1723549"/>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پیشنهادی</a:t>
            </a:r>
          </a:p>
          <a:p>
            <a:pPr marL="285750" indent="-168275" algn="just" rtl="1">
              <a:spcBef>
                <a:spcPts val="600"/>
              </a:spcBef>
              <a:spcAft>
                <a:spcPts val="800"/>
              </a:spcAft>
              <a:buFont typeface="Arial" panose="020B0604020202020204" pitchFamily="34" charset="0"/>
              <a:buChar char="•"/>
              <a:tabLst>
                <a:tab pos="284163" algn="l"/>
              </a:tabLst>
            </a:pPr>
            <a:r>
              <a:rPr lang="fa-IR" sz="1200" kern="100" dirty="0">
                <a:effectLst/>
                <a:latin typeface="Vazir" panose="020B0603030804020204" pitchFamily="34" charset="-78"/>
                <a:ea typeface="Calibri" panose="020F0502020204030204" pitchFamily="34" charset="0"/>
                <a:cs typeface="Vazir" panose="020B0603030804020204" pitchFamily="34" charset="-78"/>
              </a:rPr>
              <a:t>نمای ساختمان‌های مسکونی و اداری</a:t>
            </a:r>
          </a:p>
          <a:p>
            <a:pPr marL="285750" indent="-168275" algn="just" rtl="1">
              <a:spcBef>
                <a:spcPts val="600"/>
              </a:spcBef>
              <a:spcAft>
                <a:spcPts val="800"/>
              </a:spcAft>
              <a:buFont typeface="Arial" panose="020B0604020202020204" pitchFamily="34" charset="0"/>
              <a:buChar char="•"/>
              <a:tabLst>
                <a:tab pos="284163" algn="l"/>
              </a:tabLst>
            </a:pPr>
            <a:r>
              <a:rPr lang="fa-IR" sz="1200" kern="100" dirty="0">
                <a:effectLst/>
                <a:latin typeface="Vazir" panose="020B0603030804020204" pitchFamily="34" charset="-78"/>
                <a:ea typeface="Calibri" panose="020F0502020204030204" pitchFamily="34" charset="0"/>
                <a:cs typeface="Vazir" panose="020B0603030804020204" pitchFamily="34" charset="-78"/>
              </a:rPr>
              <a:t>سطوح بیرونی گچ، سیمان، بتن، بلوک، آجر</a:t>
            </a:r>
          </a:p>
          <a:p>
            <a:pPr marL="285750" indent="-168275" algn="just" rtl="1">
              <a:spcBef>
                <a:spcPts val="600"/>
              </a:spcBef>
              <a:spcAft>
                <a:spcPts val="800"/>
              </a:spcAft>
              <a:buFont typeface="Arial" panose="020B0604020202020204" pitchFamily="34" charset="0"/>
              <a:buChar char="•"/>
              <a:tabLst>
                <a:tab pos="284163" algn="l"/>
              </a:tabLst>
            </a:pPr>
            <a:r>
              <a:rPr lang="fa-IR" sz="1200" kern="100" dirty="0">
                <a:effectLst/>
                <a:latin typeface="Vazir" panose="020B0603030804020204" pitchFamily="34" charset="-78"/>
                <a:ea typeface="Calibri" panose="020F0502020204030204" pitchFamily="34" charset="0"/>
                <a:cs typeface="Vazir" panose="020B0603030804020204" pitchFamily="34" charset="-78"/>
              </a:rPr>
              <a:t>مرمت و بازسازی نماهای قدیمی</a:t>
            </a:r>
          </a:p>
          <a:p>
            <a:pPr marL="285750" indent="-168275" algn="just" rtl="1">
              <a:spcBef>
                <a:spcPts val="600"/>
              </a:spcBef>
              <a:spcAft>
                <a:spcPts val="800"/>
              </a:spcAft>
              <a:buFont typeface="Arial" panose="020B0604020202020204" pitchFamily="34" charset="0"/>
              <a:buChar char="•"/>
              <a:tabLst>
                <a:tab pos="284163" algn="l"/>
              </a:tabLst>
            </a:pPr>
            <a:r>
              <a:rPr lang="fa-IR" sz="1200" kern="100" dirty="0">
                <a:effectLst/>
                <a:latin typeface="Vazir" panose="020B0603030804020204" pitchFamily="34" charset="-78"/>
                <a:ea typeface="Calibri" panose="020F0502020204030204" pitchFamily="34" charset="0"/>
                <a:cs typeface="Vazir" panose="020B0603030804020204" pitchFamily="34" charset="-78"/>
              </a:rPr>
              <a:t>قابل استفاده در آب‌وهوای مرطوب، خشک، معتدل و گرم</a:t>
            </a:r>
          </a:p>
        </p:txBody>
      </p:sp>
      <p:sp>
        <p:nvSpPr>
          <p:cNvPr id="13" name="TextBox 12">
            <a:extLst>
              <a:ext uri="{FF2B5EF4-FFF2-40B4-BE49-F238E27FC236}">
                <a16:creationId xmlns:a16="http://schemas.microsoft.com/office/drawing/2014/main" id="{FCB79631-183E-9676-FE48-E56E8E3E3E03}"/>
              </a:ext>
            </a:extLst>
          </p:cNvPr>
          <p:cNvSpPr txBox="1"/>
          <p:nvPr/>
        </p:nvSpPr>
        <p:spPr>
          <a:xfrm>
            <a:off x="894773" y="6343599"/>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 ، پیستوله</a:t>
            </a:r>
            <a:endParaRPr lang="en-US" sz="1600" b="1" dirty="0"/>
          </a:p>
        </p:txBody>
      </p:sp>
      <p:graphicFrame>
        <p:nvGraphicFramePr>
          <p:cNvPr id="2" name="Table 1">
            <a:extLst>
              <a:ext uri="{FF2B5EF4-FFF2-40B4-BE49-F238E27FC236}">
                <a16:creationId xmlns:a16="http://schemas.microsoft.com/office/drawing/2014/main" id="{9027CACD-37CE-1CD1-A196-70DF1739E872}"/>
              </a:ext>
            </a:extLst>
          </p:cNvPr>
          <p:cNvGraphicFramePr>
            <a:graphicFrameLocks noGrp="1"/>
          </p:cNvGraphicFramePr>
          <p:nvPr>
            <p:extLst>
              <p:ext uri="{D42A27DB-BD31-4B8C-83A1-F6EECF244321}">
                <p14:modId xmlns:p14="http://schemas.microsoft.com/office/powerpoint/2010/main" val="2032917786"/>
              </p:ext>
            </p:extLst>
          </p:nvPr>
        </p:nvGraphicFramePr>
        <p:xfrm>
          <a:off x="5050276" y="4515167"/>
          <a:ext cx="4592493" cy="2108268"/>
        </p:xfrm>
        <a:graphic>
          <a:graphicData uri="http://schemas.openxmlformats.org/drawingml/2006/table">
            <a:tbl>
              <a:tblPr rtl="1" firstRow="1" firstCol="1" bandRow="1">
                <a:tableStyleId>{69012ECD-51FC-41F1-AA8D-1B2483CD663E}</a:tableStyleId>
              </a:tblPr>
              <a:tblGrid>
                <a:gridCol w="1697187">
                  <a:extLst>
                    <a:ext uri="{9D8B030D-6E8A-4147-A177-3AD203B41FA5}">
                      <a16:colId xmlns:a16="http://schemas.microsoft.com/office/drawing/2014/main" val="1540041204"/>
                    </a:ext>
                  </a:extLst>
                </a:gridCol>
                <a:gridCol w="2895306">
                  <a:extLst>
                    <a:ext uri="{9D8B030D-6E8A-4147-A177-3AD203B41FA5}">
                      <a16:colId xmlns:a16="http://schemas.microsoft.com/office/drawing/2014/main" val="1415829584"/>
                    </a:ext>
                  </a:extLst>
                </a:gridCol>
              </a:tblGrid>
              <a:tr h="234252">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3425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سفید / انتخاب براساس رال </a:t>
                      </a:r>
                      <a:r>
                        <a:rPr lang="en-US" sz="1200" kern="100" dirty="0">
                          <a:effectLst/>
                          <a:latin typeface="Vazir" panose="020B0603030804020204" pitchFamily="34" charset="-78"/>
                          <a:cs typeface="Vazir" panose="020B0603030804020204" pitchFamily="34" charset="-78"/>
                        </a:rPr>
                        <a:t>K7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3425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1.</a:t>
                      </a:r>
                      <a:r>
                        <a:rPr lang="fa-IR" sz="1200" kern="100" dirty="0">
                          <a:effectLst/>
                          <a:latin typeface="Vazir" panose="020B0603030804020204" pitchFamily="34" charset="-78"/>
                          <a:cs typeface="Vazir" panose="020B0603030804020204" pitchFamily="34" charset="-78"/>
                        </a:rPr>
                        <a:t>35</a:t>
                      </a:r>
                      <a:r>
                        <a:rPr lang="ar-SA" sz="1200" kern="100" dirty="0">
                          <a:effectLst/>
                          <a:latin typeface="Vazir" panose="020B0603030804020204" pitchFamily="34" charset="-78"/>
                          <a:cs typeface="Vazir" panose="020B0603030804020204" pitchFamily="34" charset="-78"/>
                        </a:rPr>
                        <a:t> الی 1.</a:t>
                      </a:r>
                      <a:r>
                        <a:rPr lang="fa-IR" sz="1200" kern="100" dirty="0">
                          <a:effectLst/>
                          <a:latin typeface="Vazir" panose="020B0603030804020204" pitchFamily="34" charset="-78"/>
                          <a:cs typeface="Vazir" panose="020B0603030804020204" pitchFamily="34" charset="-78"/>
                        </a:rPr>
                        <a:t>55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3425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ویسکوزیته</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100 الی 120 در</a:t>
                      </a:r>
                      <a:r>
                        <a:rPr lang="fa-IR"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3425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100</a:t>
                      </a:r>
                      <a:r>
                        <a:rPr lang="ar-SA" sz="1200" kern="100" dirty="0">
                          <a:effectLst/>
                          <a:latin typeface="Vazir" panose="020B0603030804020204" pitchFamily="34" charset="-78"/>
                          <a:cs typeface="Vazir" panose="020B0603030804020204" pitchFamily="34" charset="-78"/>
                        </a:rPr>
                        <a:t> تا 1</a:t>
                      </a:r>
                      <a:r>
                        <a:rPr lang="fa-IR" sz="1200" kern="100" dirty="0">
                          <a:effectLst/>
                          <a:latin typeface="Vazir" panose="020B0603030804020204" pitchFamily="34" charset="-78"/>
                          <a:cs typeface="Vazir" panose="020B0603030804020204" pitchFamily="34" charset="-78"/>
                        </a:rPr>
                        <a:t>5</a:t>
                      </a:r>
                      <a:r>
                        <a:rPr lang="ar-SA" sz="1200" kern="100" dirty="0">
                          <a:effectLst/>
                          <a:latin typeface="Vazir" panose="020B0603030804020204" pitchFamily="34" charset="-78"/>
                          <a:cs typeface="Vazir" panose="020B0603030804020204" pitchFamily="34" charset="-78"/>
                        </a:rPr>
                        <a:t>0 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3425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پوشش دهی تئوری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4</a:t>
                      </a:r>
                      <a:r>
                        <a:rPr lang="ar-SA" sz="1200" kern="100" dirty="0">
                          <a:effectLst/>
                          <a:latin typeface="Vazir" panose="020B0603030804020204" pitchFamily="34" charset="-78"/>
                          <a:cs typeface="Vazir" panose="020B0603030804020204" pitchFamily="34" charset="-78"/>
                        </a:rPr>
                        <a:t> الی </a:t>
                      </a:r>
                      <a:r>
                        <a:rPr lang="fa-IR" sz="1200" kern="100" dirty="0">
                          <a:effectLst/>
                          <a:latin typeface="Vazir" panose="020B0603030804020204" pitchFamily="34" charset="-78"/>
                          <a:cs typeface="Vazir" panose="020B0603030804020204" pitchFamily="34" charset="-78"/>
                        </a:rPr>
                        <a:t>6</a:t>
                      </a:r>
                      <a:r>
                        <a:rPr lang="ar-SA" sz="1200" kern="100" dirty="0">
                          <a:effectLst/>
                          <a:latin typeface="Vazir" panose="020B0603030804020204" pitchFamily="34" charset="-78"/>
                          <a:cs typeface="Vazir" panose="020B0603030804020204" pitchFamily="34" charset="-78"/>
                        </a:rPr>
                        <a:t> مترمربع در هر</a:t>
                      </a:r>
                      <a:r>
                        <a:rPr lang="fa-IR" sz="1200" kern="100" dirty="0">
                          <a:effectLst/>
                          <a:latin typeface="Vazir" panose="020B0603030804020204" pitchFamily="34" charset="-78"/>
                          <a:cs typeface="Vazir" panose="020B0603030804020204" pitchFamily="34" charset="-78"/>
                        </a:rPr>
                        <a:t>کیلوگرم</a:t>
                      </a:r>
                      <a:r>
                        <a:rPr lang="ar-SA" sz="1200" kern="100" dirty="0">
                          <a:effectLst/>
                          <a:latin typeface="Vazir" panose="020B0603030804020204" pitchFamily="34" charset="-78"/>
                          <a:cs typeface="Vazir" panose="020B0603030804020204" pitchFamily="34" charset="-78"/>
                        </a:rPr>
                        <a:t>(بسته به سطح)</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3425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 الی 60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3425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خشک شدن کامل</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3425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5</a:t>
                      </a:r>
                      <a:r>
                        <a:rPr lang="fa-IR" sz="1200" kern="100" dirty="0">
                          <a:effectLst/>
                          <a:latin typeface="Vazir" panose="020B0603030804020204" pitchFamily="34" charset="-78"/>
                          <a:cs typeface="Vazir" panose="020B0603030804020204" pitchFamily="34" charset="-78"/>
                        </a:rPr>
                        <a:t>+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35+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pic>
        <p:nvPicPr>
          <p:cNvPr id="8" name="Picture 7">
            <a:extLst>
              <a:ext uri="{FF2B5EF4-FFF2-40B4-BE49-F238E27FC236}">
                <a16:creationId xmlns:a16="http://schemas.microsoft.com/office/drawing/2014/main" id="{69B14288-19D0-D95B-3B72-E4D0569A9ABA}"/>
              </a:ext>
            </a:extLst>
          </p:cNvPr>
          <p:cNvPicPr>
            <a:picLocks noChangeAspect="1"/>
          </p:cNvPicPr>
          <p:nvPr/>
        </p:nvPicPr>
        <p:blipFill>
          <a:blip r:embed="rId2">
            <a:extLst>
              <a:ext uri="{28A0092B-C50C-407E-A947-70E740481C1C}">
                <a14:useLocalDpi xmlns:a14="http://schemas.microsoft.com/office/drawing/2010/main" val="0"/>
              </a:ext>
            </a:extLst>
          </a:blip>
          <a:srcRect l="12020" t="12227" r="11515" b="15455"/>
          <a:stretch>
            <a:fillRect/>
          </a:stretch>
        </p:blipFill>
        <p:spPr>
          <a:xfrm>
            <a:off x="1012499" y="4176539"/>
            <a:ext cx="2201756" cy="2224650"/>
          </a:xfrm>
          <a:prstGeom prst="rect">
            <a:avLst/>
          </a:prstGeom>
        </p:spPr>
      </p:pic>
      <p:sp>
        <p:nvSpPr>
          <p:cNvPr id="7" name="TextBox 6">
            <a:extLst>
              <a:ext uri="{FF2B5EF4-FFF2-40B4-BE49-F238E27FC236}">
                <a16:creationId xmlns:a16="http://schemas.microsoft.com/office/drawing/2014/main" id="{3F5CE0DC-21B3-BA82-152F-5516096E9C79}"/>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33</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2509972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2782E-DC94-2226-FEEE-0C8B8D435C9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C98328B-7FC5-8612-EB22-7E81FAE9417C}"/>
              </a:ext>
            </a:extLst>
          </p:cNvPr>
          <p:cNvSpPr txBox="1"/>
          <p:nvPr/>
        </p:nvSpPr>
        <p:spPr>
          <a:xfrm>
            <a:off x="4461164" y="313376"/>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رنگ اکریلیک  بافت دار مخصوص نما</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2643BA76-31E7-0CA2-98D4-C442549B0916}"/>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UNI-E300</a:t>
            </a:r>
          </a:p>
        </p:txBody>
      </p:sp>
      <p:sp>
        <p:nvSpPr>
          <p:cNvPr id="5" name="TextBox 4">
            <a:extLst>
              <a:ext uri="{FF2B5EF4-FFF2-40B4-BE49-F238E27FC236}">
                <a16:creationId xmlns:a16="http://schemas.microsoft.com/office/drawing/2014/main" id="{56A57F83-3A20-51B3-938A-A7BA41FD5289}"/>
              </a:ext>
            </a:extLst>
          </p:cNvPr>
          <p:cNvSpPr txBox="1"/>
          <p:nvPr/>
        </p:nvSpPr>
        <p:spPr>
          <a:xfrm>
            <a:off x="152400" y="8067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رنگ اکریلیک بافت‌دار مخصوص نما یک پوشش تزئینی و مقاوم پایه آب است که علاوه‌بر ایجاد زیبایی ظاهری، محافظت بسیار خوبی در برابر عوامل محیطی برای نمای ساختمان فراهم می‌کند. این رنگ به صورت خمیر غلیظ با قابلیت ایجاد انواع بافت (ریزدانه، متوسط، برجسته) تولید می‌شود و برای سطوح بیرونی که نیاز به پوشاندن ناهمواری یا ایجاد جلوه دکوراتیو دارند، ایده‌آل است.</a:t>
            </a:r>
          </a:p>
        </p:txBody>
      </p:sp>
      <p:sp>
        <p:nvSpPr>
          <p:cNvPr id="10" name="TextBox 9">
            <a:extLst>
              <a:ext uri="{FF2B5EF4-FFF2-40B4-BE49-F238E27FC236}">
                <a16:creationId xmlns:a16="http://schemas.microsoft.com/office/drawing/2014/main" id="{14A73496-4FC5-7E2A-9803-1D7509BC3A5F}"/>
              </a:ext>
            </a:extLst>
          </p:cNvPr>
          <p:cNvSpPr txBox="1"/>
          <p:nvPr/>
        </p:nvSpPr>
        <p:spPr>
          <a:xfrm>
            <a:off x="4017824" y="2012756"/>
            <a:ext cx="5624945" cy="2000548"/>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ایجاد بافت یکنواخت، برجسته و تزئینی</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پوشانندگی فوق‌العاده برای سطح‌های معیوب یا ترک‌دار</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پایه آب و فاقد بوی آزاردهنده</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مقاومت عالی در برابر </a:t>
            </a:r>
            <a:r>
              <a:rPr lang="en-US" sz="1200" kern="100" dirty="0">
                <a:latin typeface="Vazir" panose="020B0603030804020204" pitchFamily="34" charset="-78"/>
                <a:ea typeface="Calibri" panose="020F0502020204030204" pitchFamily="34" charset="0"/>
                <a:cs typeface="Vazir" panose="020B0603030804020204" pitchFamily="34" charset="-78"/>
              </a:rPr>
              <a:t>UV، </a:t>
            </a:r>
            <a:r>
              <a:rPr lang="fa-IR" sz="1200" kern="100" dirty="0">
                <a:latin typeface="Vazir" panose="020B0603030804020204" pitchFamily="34" charset="-78"/>
                <a:ea typeface="Calibri" panose="020F0502020204030204" pitchFamily="34" charset="0"/>
                <a:cs typeface="Vazir" panose="020B0603030804020204" pitchFamily="34" charset="-78"/>
              </a:rPr>
              <a:t>باران، رطوبت و شست‌وشو</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انعطاف‌پذیری مناسب جهت جلوگیری از ترک‌خوردگی</a:t>
            </a:r>
          </a:p>
          <a:p>
            <a:pPr marL="285750" indent="-230188" algn="r" rtl="1">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سازگار با محیط زیست (</a:t>
            </a:r>
            <a:r>
              <a:rPr lang="en-US" sz="1200" kern="100" dirty="0">
                <a:latin typeface="Vazir" panose="020B0603030804020204" pitchFamily="34" charset="-78"/>
                <a:ea typeface="Calibri" panose="020F0502020204030204" pitchFamily="34" charset="0"/>
                <a:cs typeface="Vazir" panose="020B0603030804020204" pitchFamily="34" charset="-78"/>
              </a:rPr>
              <a:t>VOC </a:t>
            </a:r>
            <a:r>
              <a:rPr lang="fa-IR" sz="1200" kern="100" dirty="0">
                <a:latin typeface="Vazir" panose="020B0603030804020204" pitchFamily="34" charset="-78"/>
                <a:ea typeface="Calibri" panose="020F0502020204030204" pitchFamily="34" charset="0"/>
                <a:cs typeface="Vazir" panose="020B0603030804020204" pitchFamily="34" charset="-78"/>
              </a:rPr>
              <a:t>پایین)</a:t>
            </a:r>
          </a:p>
        </p:txBody>
      </p:sp>
      <p:sp>
        <p:nvSpPr>
          <p:cNvPr id="12" name="TextBox 11">
            <a:extLst>
              <a:ext uri="{FF2B5EF4-FFF2-40B4-BE49-F238E27FC236}">
                <a16:creationId xmlns:a16="http://schemas.microsoft.com/office/drawing/2014/main" id="{E83DB779-6DD8-2134-7839-AA9E67E458BA}"/>
              </a:ext>
            </a:extLst>
          </p:cNvPr>
          <p:cNvSpPr txBox="1"/>
          <p:nvPr/>
        </p:nvSpPr>
        <p:spPr>
          <a:xfrm>
            <a:off x="-443346" y="1922705"/>
            <a:ext cx="5396346" cy="1359346"/>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پیشنهادی</a:t>
            </a:r>
          </a:p>
          <a:p>
            <a:pPr marL="284163" indent="-166688" algn="just" rtl="1">
              <a:spcBef>
                <a:spcPts val="600"/>
              </a:spcBef>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پوشش‌دهی دیوارهای سیمانی، بتنی، گچی، اصطلاحاً سطوح پرعیب</a:t>
            </a:r>
          </a:p>
          <a:p>
            <a:pPr marL="284163" indent="-166688" algn="just" rtl="1">
              <a:spcBef>
                <a:spcPts val="600"/>
              </a:spcBef>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ایجاد جلوه‌های تزئینی روی سطوح داخلی نیز قابل استفاده است</a:t>
            </a:r>
          </a:p>
          <a:p>
            <a:pPr marL="284163" indent="-166688" algn="just" rtl="1">
              <a:spcBef>
                <a:spcPts val="600"/>
              </a:spcBef>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مناسب برای مناطق مرطوب، گرمسیر و سردسیر</a:t>
            </a:r>
          </a:p>
        </p:txBody>
      </p:sp>
      <p:sp>
        <p:nvSpPr>
          <p:cNvPr id="13" name="TextBox 12">
            <a:extLst>
              <a:ext uri="{FF2B5EF4-FFF2-40B4-BE49-F238E27FC236}">
                <a16:creationId xmlns:a16="http://schemas.microsoft.com/office/drawing/2014/main" id="{4505C5F3-77EF-5AA9-0328-47B3D679B18C}"/>
              </a:ext>
            </a:extLst>
          </p:cNvPr>
          <p:cNvSpPr txBox="1"/>
          <p:nvPr/>
        </p:nvSpPr>
        <p:spPr>
          <a:xfrm>
            <a:off x="924791" y="6284882"/>
            <a:ext cx="4028209"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لیسه ، ماله ، </a:t>
            </a:r>
            <a:r>
              <a:rPr lang="ar-SA" sz="1600" b="1" dirty="0">
                <a:latin typeface="Vazir" panose="020B0603030804020204" pitchFamily="34" charset="-78"/>
                <a:cs typeface="Vazir" panose="020B0603030804020204" pitchFamily="34" charset="-78"/>
              </a:rPr>
              <a:t>غلطک، </a:t>
            </a:r>
            <a:r>
              <a:rPr lang="fa-IR" sz="1600" b="1" dirty="0">
                <a:latin typeface="Vazir" panose="020B0603030804020204" pitchFamily="34" charset="-78"/>
                <a:cs typeface="Vazir" panose="020B0603030804020204" pitchFamily="34" charset="-78"/>
              </a:rPr>
              <a:t>قلم مو </a:t>
            </a:r>
            <a:endParaRPr lang="en-US" sz="1600" b="1" dirty="0"/>
          </a:p>
        </p:txBody>
      </p:sp>
      <p:graphicFrame>
        <p:nvGraphicFramePr>
          <p:cNvPr id="2" name="Table 1">
            <a:extLst>
              <a:ext uri="{FF2B5EF4-FFF2-40B4-BE49-F238E27FC236}">
                <a16:creationId xmlns:a16="http://schemas.microsoft.com/office/drawing/2014/main" id="{25878E0A-E490-375E-1246-0E63459ED236}"/>
              </a:ext>
            </a:extLst>
          </p:cNvPr>
          <p:cNvGraphicFramePr>
            <a:graphicFrameLocks noGrp="1"/>
          </p:cNvGraphicFramePr>
          <p:nvPr>
            <p:extLst>
              <p:ext uri="{D42A27DB-BD31-4B8C-83A1-F6EECF244321}">
                <p14:modId xmlns:p14="http://schemas.microsoft.com/office/powerpoint/2010/main" val="1522322581"/>
              </p:ext>
            </p:extLst>
          </p:nvPr>
        </p:nvGraphicFramePr>
        <p:xfrm>
          <a:off x="5050276" y="4357255"/>
          <a:ext cx="4592493" cy="2266182"/>
        </p:xfrm>
        <a:graphic>
          <a:graphicData uri="http://schemas.openxmlformats.org/drawingml/2006/table">
            <a:tbl>
              <a:tblPr rtl="1" firstRow="1" firstCol="1" bandRow="1">
                <a:tableStyleId>{69012ECD-51FC-41F1-AA8D-1B2483CD663E}</a:tableStyleId>
              </a:tblPr>
              <a:tblGrid>
                <a:gridCol w="1697187">
                  <a:extLst>
                    <a:ext uri="{9D8B030D-6E8A-4147-A177-3AD203B41FA5}">
                      <a16:colId xmlns:a16="http://schemas.microsoft.com/office/drawing/2014/main" val="1540041204"/>
                    </a:ext>
                  </a:extLst>
                </a:gridCol>
                <a:gridCol w="2895306">
                  <a:extLst>
                    <a:ext uri="{9D8B030D-6E8A-4147-A177-3AD203B41FA5}">
                      <a16:colId xmlns:a16="http://schemas.microsoft.com/office/drawing/2014/main" val="1415829584"/>
                    </a:ext>
                  </a:extLst>
                </a:gridCol>
              </a:tblGrid>
              <a:tr h="251798">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5179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سفید / انتخاب براساس رال </a:t>
                      </a:r>
                      <a:r>
                        <a:rPr lang="en-US" sz="1200" kern="100" dirty="0">
                          <a:effectLst/>
                          <a:latin typeface="Vazir" panose="020B0603030804020204" pitchFamily="34" charset="-78"/>
                          <a:cs typeface="Vazir" panose="020B0603030804020204" pitchFamily="34" charset="-78"/>
                        </a:rPr>
                        <a:t>K7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1.</a:t>
                      </a:r>
                      <a:r>
                        <a:rPr lang="fa-IR" sz="1200" kern="100" dirty="0">
                          <a:effectLst/>
                          <a:latin typeface="Vazir" panose="020B0603030804020204" pitchFamily="34" charset="-78"/>
                          <a:cs typeface="Vazir" panose="020B0603030804020204" pitchFamily="34" charset="-78"/>
                        </a:rPr>
                        <a:t>65</a:t>
                      </a:r>
                      <a:r>
                        <a:rPr lang="ar-SA" sz="1200" kern="100" dirty="0">
                          <a:effectLst/>
                          <a:latin typeface="Vazir" panose="020B0603030804020204" pitchFamily="34" charset="-78"/>
                          <a:cs typeface="Vazir" panose="020B0603030804020204" pitchFamily="34" charset="-78"/>
                        </a:rPr>
                        <a:t> الی 1.</a:t>
                      </a:r>
                      <a:r>
                        <a:rPr lang="fa-IR" sz="1200" kern="100" dirty="0">
                          <a:effectLst/>
                          <a:latin typeface="Vazir" panose="020B0603030804020204" pitchFamily="34" charset="-78"/>
                          <a:cs typeface="Vazir" panose="020B0603030804020204" pitchFamily="34" charset="-78"/>
                        </a:rPr>
                        <a:t>85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ویسکوزیته</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a:t>
                      </a:r>
                      <a:r>
                        <a:rPr lang="ar-SA" sz="1200" kern="100" dirty="0">
                          <a:effectLst/>
                          <a:latin typeface="Vazir" panose="020B0603030804020204" pitchFamily="34" charset="-78"/>
                          <a:cs typeface="Vazir" panose="020B0603030804020204" pitchFamily="34" charset="-78"/>
                        </a:rPr>
                        <a:t>00 الی </a:t>
                      </a:r>
                      <a:r>
                        <a:rPr lang="fa-IR" sz="1200" kern="100" dirty="0">
                          <a:effectLst/>
                          <a:latin typeface="Vazir" panose="020B0603030804020204" pitchFamily="34" charset="-78"/>
                          <a:cs typeface="Vazir" panose="020B0603030804020204" pitchFamily="34" charset="-78"/>
                        </a:rPr>
                        <a:t>350</a:t>
                      </a:r>
                      <a:r>
                        <a:rPr lang="ar-SA" sz="1200" kern="100" dirty="0">
                          <a:effectLst/>
                          <a:latin typeface="Vazir" panose="020B0603030804020204" pitchFamily="34" charset="-78"/>
                          <a:cs typeface="Vazir" panose="020B0603030804020204" pitchFamily="34" charset="-78"/>
                        </a:rPr>
                        <a:t> در</a:t>
                      </a:r>
                      <a:r>
                        <a:rPr lang="fa-IR"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15</a:t>
                      </a:r>
                      <a:r>
                        <a:rPr lang="ar-SA" sz="1200" kern="100" dirty="0">
                          <a:effectLst/>
                          <a:latin typeface="Vazir" panose="020B0603030804020204" pitchFamily="34" charset="-78"/>
                          <a:cs typeface="Vazir" panose="020B0603030804020204" pitchFamily="34" charset="-78"/>
                        </a:rPr>
                        <a:t>0 تا </a:t>
                      </a:r>
                      <a:r>
                        <a:rPr lang="fa-IR" sz="1200" kern="100" dirty="0">
                          <a:effectLst/>
                          <a:latin typeface="Vazir" panose="020B0603030804020204" pitchFamily="34" charset="-78"/>
                          <a:cs typeface="Vazir" panose="020B0603030804020204" pitchFamily="34" charset="-78"/>
                        </a:rPr>
                        <a:t>250</a:t>
                      </a:r>
                      <a:r>
                        <a:rPr lang="ar-SA" sz="1200" kern="100" dirty="0">
                          <a:effectLst/>
                          <a:latin typeface="Vazir" panose="020B0603030804020204" pitchFamily="34" charset="-78"/>
                          <a:cs typeface="Vazir" panose="020B0603030804020204" pitchFamily="34" charset="-78"/>
                        </a:rPr>
                        <a:t> 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پوشش دهی تئوری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بسته به نوع بافت و سطح زیرین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5179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60 الی 90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51798">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خشک شدن کامل</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5179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5</a:t>
                      </a:r>
                      <a:r>
                        <a:rPr lang="fa-IR" sz="1200" kern="100" dirty="0">
                          <a:effectLst/>
                          <a:latin typeface="Vazir" panose="020B0603030804020204" pitchFamily="34" charset="-78"/>
                          <a:cs typeface="Vazir" panose="020B0603030804020204" pitchFamily="34" charset="-78"/>
                        </a:rPr>
                        <a:t>+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35+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pic>
        <p:nvPicPr>
          <p:cNvPr id="8" name="Picture 7">
            <a:extLst>
              <a:ext uri="{FF2B5EF4-FFF2-40B4-BE49-F238E27FC236}">
                <a16:creationId xmlns:a16="http://schemas.microsoft.com/office/drawing/2014/main" id="{2A995A04-B692-CAE3-2EF3-058B879E5CFE}"/>
              </a:ext>
            </a:extLst>
          </p:cNvPr>
          <p:cNvPicPr>
            <a:picLocks noChangeAspect="1"/>
          </p:cNvPicPr>
          <p:nvPr/>
        </p:nvPicPr>
        <p:blipFill>
          <a:blip r:embed="rId2">
            <a:extLst>
              <a:ext uri="{28A0092B-C50C-407E-A947-70E740481C1C}">
                <a14:useLocalDpi xmlns:a14="http://schemas.microsoft.com/office/drawing/2010/main" val="0"/>
              </a:ext>
            </a:extLst>
          </a:blip>
          <a:srcRect l="16262" t="18032" r="17980" b="20101"/>
          <a:stretch>
            <a:fillRect/>
          </a:stretch>
        </p:blipFill>
        <p:spPr>
          <a:xfrm>
            <a:off x="1041399" y="3330450"/>
            <a:ext cx="2792773" cy="2998367"/>
          </a:xfrm>
          <a:prstGeom prst="rect">
            <a:avLst/>
          </a:prstGeom>
        </p:spPr>
      </p:pic>
      <p:sp>
        <p:nvSpPr>
          <p:cNvPr id="7" name="TextBox 6">
            <a:extLst>
              <a:ext uri="{FF2B5EF4-FFF2-40B4-BE49-F238E27FC236}">
                <a16:creationId xmlns:a16="http://schemas.microsoft.com/office/drawing/2014/main" id="{B9A668FE-C575-CB8F-8DDE-7C5E757D53BD}"/>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34</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6225404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91639-E65D-56DB-9B9C-84FF4747AF9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9288558-BCDC-6CFA-BE34-EB4AFEB73CF7}"/>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ماستیک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(میانی)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0A65D70F-D738-444E-1CFE-6C75D473672C}"/>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UNI-EP100</a:t>
            </a:r>
          </a:p>
        </p:txBody>
      </p:sp>
      <p:sp>
        <p:nvSpPr>
          <p:cNvPr id="5" name="TextBox 4">
            <a:extLst>
              <a:ext uri="{FF2B5EF4-FFF2-40B4-BE49-F238E27FC236}">
                <a16:creationId xmlns:a16="http://schemas.microsoft.com/office/drawing/2014/main" id="{C0F08898-5BA3-D3AC-C5D5-7168DC42CDA5}"/>
              </a:ext>
            </a:extLst>
          </p:cNvPr>
          <p:cNvSpPr txBox="1"/>
          <p:nvPr/>
        </p:nvSpPr>
        <p:spPr>
          <a:xfrm>
            <a:off x="152400" y="882989"/>
            <a:ext cx="9552715" cy="388568"/>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ماستیک اپوکسی یک پوشش دوجزئی به عنوان لایه میانی سیستم های اپوکسی جهت حفاظت سطوح فلزی ، بتنی به کار می رود.</a:t>
            </a:r>
          </a:p>
        </p:txBody>
      </p:sp>
      <p:sp>
        <p:nvSpPr>
          <p:cNvPr id="10" name="TextBox 9">
            <a:extLst>
              <a:ext uri="{FF2B5EF4-FFF2-40B4-BE49-F238E27FC236}">
                <a16:creationId xmlns:a16="http://schemas.microsoft.com/office/drawing/2014/main" id="{74FD31C9-693C-0CB2-69E7-3292AFCB5CAC}"/>
              </a:ext>
            </a:extLst>
          </p:cNvPr>
          <p:cNvSpPr txBox="1"/>
          <p:nvPr/>
        </p:nvSpPr>
        <p:spPr>
          <a:xfrm>
            <a:off x="-1317502" y="3311237"/>
            <a:ext cx="5624945" cy="1138773"/>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28600" indent="-173038"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خوب به پرایمرهای اپوکسی </a:t>
            </a:r>
          </a:p>
          <a:p>
            <a:pPr marL="228600" indent="-173038"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مناسب در برابر رطوبت و مه‌نمکی </a:t>
            </a:r>
          </a:p>
          <a:p>
            <a:pPr marL="228600" indent="-173038"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متوسط در برابر مواد شیمیایی</a:t>
            </a:r>
          </a:p>
        </p:txBody>
      </p:sp>
      <p:sp>
        <p:nvSpPr>
          <p:cNvPr id="12" name="TextBox 11">
            <a:extLst>
              <a:ext uri="{FF2B5EF4-FFF2-40B4-BE49-F238E27FC236}">
                <a16:creationId xmlns:a16="http://schemas.microsoft.com/office/drawing/2014/main" id="{51A72592-3E55-A18A-02C3-8519287957FD}"/>
              </a:ext>
            </a:extLst>
          </p:cNvPr>
          <p:cNvSpPr txBox="1"/>
          <p:nvPr/>
        </p:nvSpPr>
        <p:spPr>
          <a:xfrm>
            <a:off x="-1097823" y="1349327"/>
            <a:ext cx="5396346" cy="1723549"/>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پیشنهادی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لایه میانی سیستم‌های اپوکسی صنعتی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a:t>
            </a:r>
            <a:r>
              <a:rPr lang="en-US" sz="1200" kern="100" dirty="0">
                <a:latin typeface="Vazir" panose="020B0603030804020204" pitchFamily="34" charset="-78"/>
                <a:ea typeface="Calibri" panose="020F0502020204030204" pitchFamily="34" charset="0"/>
                <a:cs typeface="Vazir" panose="020B0603030804020204" pitchFamily="34" charset="-78"/>
              </a:rPr>
              <a:t>Corrosion Resistant</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صنایع نفت، گاز، پتروشیمی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مخازن، سازه‌های فلزی، کف‌سازی‌های صنعتی</a:t>
            </a:r>
          </a:p>
        </p:txBody>
      </p:sp>
      <p:sp>
        <p:nvSpPr>
          <p:cNvPr id="13" name="TextBox 12">
            <a:extLst>
              <a:ext uri="{FF2B5EF4-FFF2-40B4-BE49-F238E27FC236}">
                <a16:creationId xmlns:a16="http://schemas.microsoft.com/office/drawing/2014/main" id="{63647062-3A40-4694-92C2-87B875B0151E}"/>
              </a:ext>
            </a:extLst>
          </p:cNvPr>
          <p:cNvSpPr txBox="1"/>
          <p:nvPr/>
        </p:nvSpPr>
        <p:spPr>
          <a:xfrm>
            <a:off x="463101" y="6264157"/>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لیسه ، کاردک شانه ای</a:t>
            </a:r>
            <a:endParaRPr lang="en-US" sz="1600" b="1" dirty="0"/>
          </a:p>
        </p:txBody>
      </p:sp>
      <p:graphicFrame>
        <p:nvGraphicFramePr>
          <p:cNvPr id="2" name="Table 1">
            <a:extLst>
              <a:ext uri="{FF2B5EF4-FFF2-40B4-BE49-F238E27FC236}">
                <a16:creationId xmlns:a16="http://schemas.microsoft.com/office/drawing/2014/main" id="{23B8FD8E-8F75-EFCC-2B8C-66DAECB891F7}"/>
              </a:ext>
            </a:extLst>
          </p:cNvPr>
          <p:cNvGraphicFramePr>
            <a:graphicFrameLocks noGrp="1"/>
          </p:cNvGraphicFramePr>
          <p:nvPr>
            <p:extLst>
              <p:ext uri="{D42A27DB-BD31-4B8C-83A1-F6EECF244321}">
                <p14:modId xmlns:p14="http://schemas.microsoft.com/office/powerpoint/2010/main" val="3811297649"/>
              </p:ext>
            </p:extLst>
          </p:nvPr>
        </p:nvGraphicFramePr>
        <p:xfrm>
          <a:off x="5048467" y="3816926"/>
          <a:ext cx="4592493" cy="2695950"/>
        </p:xfrm>
        <a:graphic>
          <a:graphicData uri="http://schemas.openxmlformats.org/drawingml/2006/table">
            <a:tbl>
              <a:tblPr rtl="1" firstRow="1" firstCol="1" bandRow="1">
                <a:tableStyleId>{69012ECD-51FC-41F1-AA8D-1B2483CD663E}</a:tableStyleId>
              </a:tblPr>
              <a:tblGrid>
                <a:gridCol w="1908903">
                  <a:extLst>
                    <a:ext uri="{9D8B030D-6E8A-4147-A177-3AD203B41FA5}">
                      <a16:colId xmlns:a16="http://schemas.microsoft.com/office/drawing/2014/main" val="1540041204"/>
                    </a:ext>
                  </a:extLst>
                </a:gridCol>
                <a:gridCol w="2683590">
                  <a:extLst>
                    <a:ext uri="{9D8B030D-6E8A-4147-A177-3AD203B41FA5}">
                      <a16:colId xmlns:a16="http://schemas.microsoft.com/office/drawing/2014/main" val="1415829584"/>
                    </a:ext>
                  </a:extLst>
                </a:gridCol>
              </a:tblGrid>
              <a:tr h="269595">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69595">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13درصد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69595">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طوسی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69595">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1.30</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45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69595">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1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69595">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400 الی 600 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69595">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 الی 3 مترمربع در هرکیلوگرم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69595">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 الی 8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69595">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بین لایه ها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8 الی 18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69595">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a:t>
                      </a:r>
                      <a:r>
                        <a:rPr lang="ar-SA" sz="1200" kern="100" dirty="0">
                          <a:effectLst/>
                          <a:latin typeface="Vazir" panose="020B0603030804020204" pitchFamily="34" charset="-78"/>
                          <a:cs typeface="Vazir" panose="020B0603030804020204" pitchFamily="34" charset="-78"/>
                        </a:rPr>
                        <a:t>5</a:t>
                      </a:r>
                      <a:r>
                        <a:rPr lang="fa-IR" sz="1200" kern="100" dirty="0">
                          <a:effectLst/>
                          <a:latin typeface="Vazir" panose="020B0603030804020204" pitchFamily="34" charset="-78"/>
                          <a:cs typeface="Vazir" panose="020B0603030804020204" pitchFamily="34" charset="-78"/>
                        </a:rPr>
                        <a:t>+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3" name="TextBox 2">
            <a:extLst>
              <a:ext uri="{FF2B5EF4-FFF2-40B4-BE49-F238E27FC236}">
                <a16:creationId xmlns:a16="http://schemas.microsoft.com/office/drawing/2014/main" id="{E8CCAB3F-1682-C0AF-1641-611CAC5DCA1D}"/>
              </a:ext>
            </a:extLst>
          </p:cNvPr>
          <p:cNvSpPr txBox="1"/>
          <p:nvPr/>
        </p:nvSpPr>
        <p:spPr>
          <a:xfrm>
            <a:off x="4687960" y="1540183"/>
            <a:ext cx="4953000" cy="2098010"/>
          </a:xfrm>
          <a:prstGeom prst="rect">
            <a:avLst/>
          </a:prstGeom>
          <a:noFill/>
        </p:spPr>
        <p:txBody>
          <a:bodyPr wrap="square">
            <a:spAutoFit/>
          </a:bodyPr>
          <a:lstStyle/>
          <a:p>
            <a:pPr algn="r" rtl="1">
              <a:spcBef>
                <a:spcPts val="600"/>
              </a:spcBef>
              <a:spcAft>
                <a:spcPts val="800"/>
              </a:spcAft>
              <a:buNone/>
            </a:pPr>
            <a:r>
              <a:rPr lang="fa-IR" sz="12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p>
            <a:pPr marL="173038" indent="-112713" algn="r" rtl="1">
              <a:spcBef>
                <a:spcPts val="600"/>
              </a:spcBef>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173038" indent="-112713" algn="r" rtl="1">
              <a:spcBef>
                <a:spcPts val="600"/>
              </a:spcBef>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از تماس با چشم و پوست جلوگیری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173038" indent="-112713" algn="r" rtl="1">
              <a:spcBef>
                <a:spcPts val="600"/>
              </a:spcBef>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173038" indent="-112713" algn="r" rtl="1">
              <a:spcBef>
                <a:spcPts val="600"/>
              </a:spcBef>
              <a:spcAft>
                <a:spcPts val="800"/>
              </a:spcAft>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173038" indent="-112713" algn="r" rtl="1">
              <a:spcBef>
                <a:spcPts val="600"/>
              </a:spcBef>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pic>
        <p:nvPicPr>
          <p:cNvPr id="9" name="Picture 8">
            <a:extLst>
              <a:ext uri="{FF2B5EF4-FFF2-40B4-BE49-F238E27FC236}">
                <a16:creationId xmlns:a16="http://schemas.microsoft.com/office/drawing/2014/main" id="{5ABFEBE5-81C9-8D57-B4BD-2360FF014B06}"/>
              </a:ext>
            </a:extLst>
          </p:cNvPr>
          <p:cNvPicPr>
            <a:picLocks noChangeAspect="1"/>
          </p:cNvPicPr>
          <p:nvPr/>
        </p:nvPicPr>
        <p:blipFill>
          <a:blip r:embed="rId2">
            <a:extLst>
              <a:ext uri="{28A0092B-C50C-407E-A947-70E740481C1C}">
                <a14:useLocalDpi xmlns:a14="http://schemas.microsoft.com/office/drawing/2010/main" val="0"/>
              </a:ext>
            </a:extLst>
          </a:blip>
          <a:srcRect l="10578" r="11445" b="4569"/>
          <a:stretch>
            <a:fillRect/>
          </a:stretch>
        </p:blipFill>
        <p:spPr>
          <a:xfrm>
            <a:off x="152105" y="4511566"/>
            <a:ext cx="2182090" cy="2039680"/>
          </a:xfrm>
          <a:prstGeom prst="rect">
            <a:avLst/>
          </a:prstGeom>
        </p:spPr>
      </p:pic>
      <p:pic>
        <p:nvPicPr>
          <p:cNvPr id="14" name="Picture 13">
            <a:extLst>
              <a:ext uri="{FF2B5EF4-FFF2-40B4-BE49-F238E27FC236}">
                <a16:creationId xmlns:a16="http://schemas.microsoft.com/office/drawing/2014/main" id="{E81C9B47-E4F3-FC21-2CD2-B34AAC0B1A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7038" y="4897572"/>
            <a:ext cx="998373" cy="1366585"/>
          </a:xfrm>
          <a:prstGeom prst="rect">
            <a:avLst/>
          </a:prstGeom>
        </p:spPr>
      </p:pic>
      <p:sp>
        <p:nvSpPr>
          <p:cNvPr id="8" name="TextBox 7">
            <a:extLst>
              <a:ext uri="{FF2B5EF4-FFF2-40B4-BE49-F238E27FC236}">
                <a16:creationId xmlns:a16="http://schemas.microsoft.com/office/drawing/2014/main" id="{01C39369-CDF9-6B6A-7539-9A0AE2571059}"/>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35</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25905009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FC8DE-FC37-B352-520D-C83D9FD3A55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8C274A2-AA47-F94C-2742-4E4987EE6031}"/>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غلطکی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C441EA18-999A-8D4C-143F-74A962284166}"/>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UNI-EP200</a:t>
            </a:r>
          </a:p>
        </p:txBody>
      </p:sp>
      <p:sp>
        <p:nvSpPr>
          <p:cNvPr id="5" name="TextBox 4">
            <a:extLst>
              <a:ext uri="{FF2B5EF4-FFF2-40B4-BE49-F238E27FC236}">
                <a16:creationId xmlns:a16="http://schemas.microsoft.com/office/drawing/2014/main" id="{CD47B2FD-BA1C-BCC0-A9C0-D391EAE9CD14}"/>
              </a:ext>
            </a:extLst>
          </p:cNvPr>
          <p:cNvSpPr txBox="1"/>
          <p:nvPr/>
        </p:nvSpPr>
        <p:spPr>
          <a:xfrm>
            <a:off x="152400" y="8829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روکش اپوکسی غلطکی یک پوشش دو جزئی بر پایه رزین اپوکسی و هاردنر پلی‌آمین است که جهت ایجاد یک لایه محافظتی با ضخامت متوسط روی سطوح بتنی، فلزی و سنگی استفاده می‌شود. این محصول به‌صورت غلطکی اعمال شده و علاوه بر مقاومت عالی شیمیایی و سایشی، سطحی یکدست، نیمه‌براق و بسیار بادوام ایجاد می‌کند.</a:t>
            </a:r>
          </a:p>
        </p:txBody>
      </p:sp>
      <p:sp>
        <p:nvSpPr>
          <p:cNvPr id="10" name="TextBox 9">
            <a:extLst>
              <a:ext uri="{FF2B5EF4-FFF2-40B4-BE49-F238E27FC236}">
                <a16:creationId xmlns:a16="http://schemas.microsoft.com/office/drawing/2014/main" id="{281FB650-3E0B-2E83-C59C-DC00718C9F51}"/>
              </a:ext>
            </a:extLst>
          </p:cNvPr>
          <p:cNvSpPr txBox="1"/>
          <p:nvPr/>
        </p:nvSpPr>
        <p:spPr>
          <a:xfrm>
            <a:off x="3948546" y="2171307"/>
            <a:ext cx="5756570" cy="2015936"/>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عالی به بتن، فلز، سنگ و سطوح قبلاً اپوکسی‌شده</a:t>
            </a:r>
          </a:p>
          <a:p>
            <a:pPr marL="285750" indent="-230188"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شیمیایی بالا در برابر مواد شوینده، روغن، بنزین، اسیدهای رقیق و قلیاها</a:t>
            </a:r>
          </a:p>
          <a:p>
            <a:pPr marL="285750" indent="-230188"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سایشی و ضربه‌ای مناسب برای تردد متوسط تا نیمه سنگین</a:t>
            </a:r>
          </a:p>
          <a:p>
            <a:pPr marL="285750" indent="-230188"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ایجاد سطح صاف، بدون درز و قابل شستشو</a:t>
            </a:r>
          </a:p>
          <a:p>
            <a:pPr marL="285750" indent="-230188"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عدم جمع شدگی و ایجاد شره روی سطوح عمودی</a:t>
            </a:r>
          </a:p>
          <a:p>
            <a:pPr marL="285750" indent="-230188" algn="r"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رطوبتی مناسب</a:t>
            </a:r>
          </a:p>
        </p:txBody>
      </p:sp>
      <p:sp>
        <p:nvSpPr>
          <p:cNvPr id="12" name="TextBox 11">
            <a:extLst>
              <a:ext uri="{FF2B5EF4-FFF2-40B4-BE49-F238E27FC236}">
                <a16:creationId xmlns:a16="http://schemas.microsoft.com/office/drawing/2014/main" id="{B5B4CFFB-F704-6024-E749-E16155E064E1}"/>
              </a:ext>
            </a:extLst>
          </p:cNvPr>
          <p:cNvSpPr txBox="1"/>
          <p:nvPr/>
        </p:nvSpPr>
        <p:spPr>
          <a:xfrm>
            <a:off x="-1447800" y="2102036"/>
            <a:ext cx="5396346" cy="1723549"/>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پیشنهادی</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روکش کف کارگاه‌ها، انبارها، کارخانه‌ها</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محافظ دیوار و کف پارکینگ‌ها</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اپوکسی ویترین‌ها، سالن‌های صنعتی، اتاق برق</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ضد غبار برای سطوح بتنی</a:t>
            </a:r>
          </a:p>
        </p:txBody>
      </p:sp>
      <p:sp>
        <p:nvSpPr>
          <p:cNvPr id="13" name="TextBox 12">
            <a:extLst>
              <a:ext uri="{FF2B5EF4-FFF2-40B4-BE49-F238E27FC236}">
                <a16:creationId xmlns:a16="http://schemas.microsoft.com/office/drawing/2014/main" id="{1AB4AED2-BF7D-B563-F116-3826B0E57EE8}"/>
              </a:ext>
            </a:extLst>
          </p:cNvPr>
          <p:cNvSpPr txBox="1"/>
          <p:nvPr/>
        </p:nvSpPr>
        <p:spPr>
          <a:xfrm>
            <a:off x="311727" y="6284882"/>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قلم مو ، پیستوله ، اسپری بدون هوا</a:t>
            </a:r>
            <a:endParaRPr lang="en-US" sz="1600" b="1" dirty="0"/>
          </a:p>
        </p:txBody>
      </p:sp>
      <p:graphicFrame>
        <p:nvGraphicFramePr>
          <p:cNvPr id="2" name="Table 1">
            <a:extLst>
              <a:ext uri="{FF2B5EF4-FFF2-40B4-BE49-F238E27FC236}">
                <a16:creationId xmlns:a16="http://schemas.microsoft.com/office/drawing/2014/main" id="{BFDF644A-D5F9-DF59-8EBD-CB10DA8C364F}"/>
              </a:ext>
            </a:extLst>
          </p:cNvPr>
          <p:cNvGraphicFramePr>
            <a:graphicFrameLocks noGrp="1"/>
          </p:cNvGraphicFramePr>
          <p:nvPr>
            <p:extLst>
              <p:ext uri="{D42A27DB-BD31-4B8C-83A1-F6EECF244321}">
                <p14:modId xmlns:p14="http://schemas.microsoft.com/office/powerpoint/2010/main" val="1822362976"/>
              </p:ext>
            </p:extLst>
          </p:nvPr>
        </p:nvGraphicFramePr>
        <p:xfrm>
          <a:off x="5112622" y="4256513"/>
          <a:ext cx="4592493" cy="2288120"/>
        </p:xfrm>
        <a:graphic>
          <a:graphicData uri="http://schemas.openxmlformats.org/drawingml/2006/table">
            <a:tbl>
              <a:tblPr rtl="1" firstRow="1" firstCol="1" bandRow="1">
                <a:tableStyleId>{69012ECD-51FC-41F1-AA8D-1B2483CD663E}</a:tableStyleId>
              </a:tblPr>
              <a:tblGrid>
                <a:gridCol w="1908903">
                  <a:extLst>
                    <a:ext uri="{9D8B030D-6E8A-4147-A177-3AD203B41FA5}">
                      <a16:colId xmlns:a16="http://schemas.microsoft.com/office/drawing/2014/main" val="1540041204"/>
                    </a:ext>
                  </a:extLst>
                </a:gridCol>
                <a:gridCol w="2683590">
                  <a:extLst>
                    <a:ext uri="{9D8B030D-6E8A-4147-A177-3AD203B41FA5}">
                      <a16:colId xmlns:a16="http://schemas.microsoft.com/office/drawing/2014/main" val="1415829584"/>
                    </a:ext>
                  </a:extLst>
                </a:gridCol>
              </a:tblGrid>
              <a:tr h="228812">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28812">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18درصد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28812">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طوسی / </a:t>
                      </a:r>
                      <a:r>
                        <a:rPr lang="ar-SA" sz="1200" kern="100" dirty="0">
                          <a:effectLst/>
                          <a:latin typeface="Vazir" panose="020B0603030804020204" pitchFamily="34" charset="-78"/>
                          <a:cs typeface="Vazir" panose="020B0603030804020204" pitchFamily="34" charset="-78"/>
                        </a:rPr>
                        <a:t>انتخاب براساس رال </a:t>
                      </a:r>
                      <a:r>
                        <a:rPr lang="en-US" sz="1200" kern="100" dirty="0">
                          <a:effectLst/>
                          <a:latin typeface="Vazir" panose="020B0603030804020204" pitchFamily="34" charset="-78"/>
                          <a:cs typeface="Vazir" panose="020B0603030804020204" pitchFamily="34" charset="-78"/>
                        </a:rPr>
                        <a:t>K7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2881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1.25</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40</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28812">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40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28812">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200 الی 300 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2881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 الی 3 مترمربع در هرکیلوگرم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2881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 الی 8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28812">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عمقی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2881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a:t>
                      </a:r>
                      <a:r>
                        <a:rPr lang="ar-SA" sz="1200" kern="100" dirty="0">
                          <a:effectLst/>
                          <a:latin typeface="Vazir" panose="020B0603030804020204" pitchFamily="34" charset="-78"/>
                          <a:cs typeface="Vazir" panose="020B0603030804020204" pitchFamily="34" charset="-78"/>
                        </a:rPr>
                        <a:t>5</a:t>
                      </a:r>
                      <a:r>
                        <a:rPr lang="fa-IR" sz="1200" kern="100" dirty="0">
                          <a:effectLst/>
                          <a:latin typeface="Vazir" panose="020B0603030804020204" pitchFamily="34" charset="-78"/>
                          <a:cs typeface="Vazir" panose="020B0603030804020204" pitchFamily="34" charset="-78"/>
                        </a:rPr>
                        <a:t>+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3" name="TextBox 2">
            <a:extLst>
              <a:ext uri="{FF2B5EF4-FFF2-40B4-BE49-F238E27FC236}">
                <a16:creationId xmlns:a16="http://schemas.microsoft.com/office/drawing/2014/main" id="{EEF17E98-D50A-676C-7ECD-ED5709F044FE}"/>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36</a:t>
            </a:r>
            <a:endParaRPr lang="en-US" sz="1300" dirty="0">
              <a:solidFill>
                <a:schemeClr val="bg1"/>
              </a:solidFill>
              <a:cs typeface="2  Titr" panose="00000700000000000000" pitchFamily="2" charset="-78"/>
            </a:endParaRPr>
          </a:p>
        </p:txBody>
      </p:sp>
      <p:graphicFrame>
        <p:nvGraphicFramePr>
          <p:cNvPr id="7" name="Object 6">
            <a:extLst>
              <a:ext uri="{FF2B5EF4-FFF2-40B4-BE49-F238E27FC236}">
                <a16:creationId xmlns:a16="http://schemas.microsoft.com/office/drawing/2014/main" id="{EBC17469-18D6-4681-165A-A092A404B116}"/>
              </a:ext>
            </a:extLst>
          </p:cNvPr>
          <p:cNvGraphicFramePr>
            <a:graphicFrameLocks noChangeAspect="1"/>
          </p:cNvGraphicFramePr>
          <p:nvPr>
            <p:extLst>
              <p:ext uri="{D42A27DB-BD31-4B8C-83A1-F6EECF244321}">
                <p14:modId xmlns:p14="http://schemas.microsoft.com/office/powerpoint/2010/main" val="4055174980"/>
              </p:ext>
            </p:extLst>
          </p:nvPr>
        </p:nvGraphicFramePr>
        <p:xfrm>
          <a:off x="2876136" y="4876800"/>
          <a:ext cx="957950" cy="1307924"/>
        </p:xfrm>
        <a:graphic>
          <a:graphicData uri="http://schemas.openxmlformats.org/presentationml/2006/ole">
            <mc:AlternateContent xmlns:mc="http://schemas.openxmlformats.org/markup-compatibility/2006">
              <mc:Choice xmlns:v="urn:schemas-microsoft-com:vml" Requires="v">
                <p:oleObj r:id="rId2" imgW="11363547" imgH="15514811" progId="">
                  <p:embed/>
                </p:oleObj>
              </mc:Choice>
              <mc:Fallback>
                <p:oleObj r:id="rId2" imgW="11363547" imgH="15514811" progId="">
                  <p:embed/>
                  <p:pic>
                    <p:nvPicPr>
                      <p:cNvPr id="0" name=""/>
                      <p:cNvPicPr/>
                      <p:nvPr/>
                    </p:nvPicPr>
                    <p:blipFill>
                      <a:blip r:embed="rId3"/>
                      <a:stretch>
                        <a:fillRect/>
                      </a:stretch>
                    </p:blipFill>
                    <p:spPr>
                      <a:xfrm>
                        <a:off x="2876136" y="4876800"/>
                        <a:ext cx="957950" cy="1307924"/>
                      </a:xfrm>
                      <a:prstGeom prst="rect">
                        <a:avLst/>
                      </a:prstGeom>
                    </p:spPr>
                  </p:pic>
                </p:oleObj>
              </mc:Fallback>
            </mc:AlternateContent>
          </a:graphicData>
        </a:graphic>
      </p:graphicFrame>
      <p:pic>
        <p:nvPicPr>
          <p:cNvPr id="14" name="Picture 13">
            <a:extLst>
              <a:ext uri="{FF2B5EF4-FFF2-40B4-BE49-F238E27FC236}">
                <a16:creationId xmlns:a16="http://schemas.microsoft.com/office/drawing/2014/main" id="{8FC6FBFC-2FF9-64F2-2415-AA3D1FFF0688}"/>
              </a:ext>
            </a:extLst>
          </p:cNvPr>
          <p:cNvPicPr>
            <a:picLocks noChangeAspect="1"/>
          </p:cNvPicPr>
          <p:nvPr/>
        </p:nvPicPr>
        <p:blipFill>
          <a:blip r:embed="rId4">
            <a:extLst>
              <a:ext uri="{28A0092B-C50C-407E-A947-70E740481C1C}">
                <a14:useLocalDpi xmlns:a14="http://schemas.microsoft.com/office/drawing/2010/main" val="0"/>
              </a:ext>
            </a:extLst>
          </a:blip>
          <a:srcRect l="18990" t="24141" r="17980" b="8356"/>
          <a:stretch>
            <a:fillRect/>
          </a:stretch>
        </p:blipFill>
        <p:spPr>
          <a:xfrm>
            <a:off x="587828" y="3933307"/>
            <a:ext cx="2195805" cy="2351575"/>
          </a:xfrm>
          <a:prstGeom prst="rect">
            <a:avLst/>
          </a:prstGeom>
        </p:spPr>
      </p:pic>
    </p:spTree>
    <p:extLst>
      <p:ext uri="{BB962C8B-B14F-4D97-AF65-F5344CB8AC3E}">
        <p14:creationId xmlns:p14="http://schemas.microsoft.com/office/powerpoint/2010/main" val="2285591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B4B1F-8C92-DE18-5D2D-DE00B701930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BBFCFB5-18A1-8C98-D64E-167DE4D89064}"/>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غلطکی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0D106661-19EB-8637-BA11-73315771B7FD}"/>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UNI-EP200</a:t>
            </a:r>
          </a:p>
        </p:txBody>
      </p:sp>
      <p:pic>
        <p:nvPicPr>
          <p:cNvPr id="3" name="Picture 2">
            <a:extLst>
              <a:ext uri="{FF2B5EF4-FFF2-40B4-BE49-F238E27FC236}">
                <a16:creationId xmlns:a16="http://schemas.microsoft.com/office/drawing/2014/main" id="{90684846-32B7-6657-D6BD-2AEBB14D37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252" y="997526"/>
            <a:ext cx="4860347" cy="3303439"/>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1D0357C0-FDC5-CD68-B6FD-B49D2A01B4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0107" y="2985654"/>
            <a:ext cx="4591404" cy="3443553"/>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693D7B10-23B9-FB07-A997-5F0D34EA5958}"/>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37</a:t>
            </a:r>
            <a:endParaRPr lang="en-US" sz="1300" dirty="0">
              <a:solidFill>
                <a:schemeClr val="bg1"/>
              </a:solidFill>
              <a:cs typeface="2  Titr" panose="00000700000000000000" pitchFamily="2" charset="-78"/>
            </a:endParaRPr>
          </a:p>
        </p:txBody>
      </p:sp>
    </p:spTree>
    <p:extLst>
      <p:ext uri="{BB962C8B-B14F-4D97-AF65-F5344CB8AC3E}">
        <p14:creationId xmlns:p14="http://schemas.microsoft.com/office/powerpoint/2010/main" val="6993157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E62C2-0114-1548-265E-7F8EEF1D3A9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084E88C-3487-72A9-BA04-CD9980F15452}"/>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صیقلی (شانه ای)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6083CAFE-E4E7-53AD-CAE7-48376D5E5A3E}"/>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UNI-EP300</a:t>
            </a:r>
          </a:p>
        </p:txBody>
      </p:sp>
      <p:sp>
        <p:nvSpPr>
          <p:cNvPr id="5" name="TextBox 4">
            <a:extLst>
              <a:ext uri="{FF2B5EF4-FFF2-40B4-BE49-F238E27FC236}">
                <a16:creationId xmlns:a16="http://schemas.microsoft.com/office/drawing/2014/main" id="{B7BF23CB-934F-5118-664C-7CC17B6041D4}"/>
              </a:ext>
            </a:extLst>
          </p:cNvPr>
          <p:cNvSpPr txBox="1"/>
          <p:nvPr/>
        </p:nvSpPr>
        <p:spPr>
          <a:xfrm>
            <a:off x="152400" y="8829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روکش اپوکسی شانه ای یک پوشش دو جزئی بر پایه رزین اپوکسی و هاردنر پلی‌آمین است که جهت ایجاد یک لایه محافظتی با ضخامت متوسط روی سطوح بتنی، فلزی و سنگی استفاده می‌شود. این محصول به‌صورت شانه ای اعمال شده و علاوه بر مقاومت عالی شیمیایی و سایشی، سطحی یکدست، نیمه‌براق ، بادوام و صیقلی ایجاد می‌کند.</a:t>
            </a:r>
          </a:p>
        </p:txBody>
      </p:sp>
      <p:sp>
        <p:nvSpPr>
          <p:cNvPr id="10" name="TextBox 9">
            <a:extLst>
              <a:ext uri="{FF2B5EF4-FFF2-40B4-BE49-F238E27FC236}">
                <a16:creationId xmlns:a16="http://schemas.microsoft.com/office/drawing/2014/main" id="{465E4F3B-1678-9B68-F390-F3D2F8F7F7F7}"/>
              </a:ext>
            </a:extLst>
          </p:cNvPr>
          <p:cNvSpPr txBox="1"/>
          <p:nvPr/>
        </p:nvSpPr>
        <p:spPr>
          <a:xfrm>
            <a:off x="4080170" y="2143598"/>
            <a:ext cx="5624945" cy="2000548"/>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173038" indent="-117475"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چسبندگی عالی به بتن، فلز، سنگ و سطوح قبلاً اپوکسی‌شده</a:t>
            </a:r>
          </a:p>
          <a:p>
            <a:pPr marL="173038" indent="-117475"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شیمیایی بالا در برابر مواد شوینده، روغن، بنزین، اسیدهای رقیق و قلیاها</a:t>
            </a:r>
          </a:p>
          <a:p>
            <a:pPr marL="173038" indent="-117475"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سایشی و ضربه‌ای مناسب برای تردد متوسط تا سنگین</a:t>
            </a:r>
          </a:p>
          <a:p>
            <a:pPr marL="173038" indent="-117475"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ایجاد سطح صاف، بدون درز و قابل شستشو</a:t>
            </a:r>
          </a:p>
          <a:p>
            <a:pPr marL="173038" indent="-117475"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عدم جمع شدگی و ایجاد شره روی سطوح عمودی</a:t>
            </a:r>
          </a:p>
          <a:p>
            <a:pPr marL="173038" indent="-117475"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رطوبتی مناسب</a:t>
            </a:r>
          </a:p>
        </p:txBody>
      </p:sp>
      <p:sp>
        <p:nvSpPr>
          <p:cNvPr id="12" name="TextBox 11">
            <a:extLst>
              <a:ext uri="{FF2B5EF4-FFF2-40B4-BE49-F238E27FC236}">
                <a16:creationId xmlns:a16="http://schemas.microsoft.com/office/drawing/2014/main" id="{0BBF836A-7915-85DC-40CB-A9B9B981E094}"/>
              </a:ext>
            </a:extLst>
          </p:cNvPr>
          <p:cNvSpPr txBox="1"/>
          <p:nvPr/>
        </p:nvSpPr>
        <p:spPr>
          <a:xfrm>
            <a:off x="-1104173" y="2102036"/>
            <a:ext cx="5396346" cy="1723549"/>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پیشنهادی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روکش کف کارگاه‌ها، انبارها، کارخانه‌ها</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ضد غبار برای سطوح بتنی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مناسب برای محیط‌هایی با تماس دوره‌ای با مواد شیمیایی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مناسب برای بیمارستان‌ها، آزمایشگاه‌ها، سردخانه‌ها</a:t>
            </a:r>
          </a:p>
        </p:txBody>
      </p:sp>
      <p:sp>
        <p:nvSpPr>
          <p:cNvPr id="13" name="TextBox 12">
            <a:extLst>
              <a:ext uri="{FF2B5EF4-FFF2-40B4-BE49-F238E27FC236}">
                <a16:creationId xmlns:a16="http://schemas.microsoft.com/office/drawing/2014/main" id="{87A38ECD-E18B-EA78-1194-5F09D1FD80CC}"/>
              </a:ext>
            </a:extLst>
          </p:cNvPr>
          <p:cNvSpPr txBox="1"/>
          <p:nvPr/>
        </p:nvSpPr>
        <p:spPr>
          <a:xfrm>
            <a:off x="-110836" y="6305607"/>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کاردک شانه دار ، غلطک هواگیر</a:t>
            </a:r>
            <a:endParaRPr lang="en-US" sz="1600" b="1" dirty="0"/>
          </a:p>
        </p:txBody>
      </p:sp>
      <p:graphicFrame>
        <p:nvGraphicFramePr>
          <p:cNvPr id="2" name="Table 1">
            <a:extLst>
              <a:ext uri="{FF2B5EF4-FFF2-40B4-BE49-F238E27FC236}">
                <a16:creationId xmlns:a16="http://schemas.microsoft.com/office/drawing/2014/main" id="{3FB67AE9-AB8F-D770-E0AA-ACFADF6C1733}"/>
              </a:ext>
            </a:extLst>
          </p:cNvPr>
          <p:cNvGraphicFramePr>
            <a:graphicFrameLocks noGrp="1"/>
          </p:cNvGraphicFramePr>
          <p:nvPr>
            <p:extLst>
              <p:ext uri="{D42A27DB-BD31-4B8C-83A1-F6EECF244321}">
                <p14:modId xmlns:p14="http://schemas.microsoft.com/office/powerpoint/2010/main" val="3564043408"/>
              </p:ext>
            </p:extLst>
          </p:nvPr>
        </p:nvGraphicFramePr>
        <p:xfrm>
          <a:off x="4842158" y="4250414"/>
          <a:ext cx="4752115" cy="2294210"/>
        </p:xfrm>
        <a:graphic>
          <a:graphicData uri="http://schemas.openxmlformats.org/drawingml/2006/table">
            <a:tbl>
              <a:tblPr rtl="1" firstRow="1" firstCol="1" bandRow="1">
                <a:tableStyleId>{69012ECD-51FC-41F1-AA8D-1B2483CD663E}</a:tableStyleId>
              </a:tblPr>
              <a:tblGrid>
                <a:gridCol w="1975251">
                  <a:extLst>
                    <a:ext uri="{9D8B030D-6E8A-4147-A177-3AD203B41FA5}">
                      <a16:colId xmlns:a16="http://schemas.microsoft.com/office/drawing/2014/main" val="1540041204"/>
                    </a:ext>
                  </a:extLst>
                </a:gridCol>
                <a:gridCol w="2776864">
                  <a:extLst>
                    <a:ext uri="{9D8B030D-6E8A-4147-A177-3AD203B41FA5}">
                      <a16:colId xmlns:a16="http://schemas.microsoft.com/office/drawing/2014/main" val="1415829584"/>
                    </a:ext>
                  </a:extLst>
                </a:gridCol>
              </a:tblGrid>
              <a:tr h="229421">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29421">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20درصد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29421">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طوسی / </a:t>
                      </a:r>
                      <a:r>
                        <a:rPr lang="ar-SA" sz="1200" kern="100" dirty="0">
                          <a:effectLst/>
                          <a:latin typeface="Vazir" panose="020B0603030804020204" pitchFamily="34" charset="-78"/>
                          <a:cs typeface="Vazir" panose="020B0603030804020204" pitchFamily="34" charset="-78"/>
                        </a:rPr>
                        <a:t>انتخاب براساس رال </a:t>
                      </a:r>
                      <a:r>
                        <a:rPr lang="en-US" sz="1200" kern="100" dirty="0">
                          <a:effectLst/>
                          <a:latin typeface="Vazir" panose="020B0603030804020204" pitchFamily="34" charset="-78"/>
                          <a:cs typeface="Vazir" panose="020B0603030804020204" pitchFamily="34" charset="-78"/>
                        </a:rPr>
                        <a:t>K7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29421">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وزن مخصوص</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1.25</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40</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29421">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40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29421">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لایه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1200 الی 1400 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29421">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1.4 الی 1.5 کیلوگرم جهت یک مترمربع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29421">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10 الی 12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29421">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عمقی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29421">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15+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3" name="TextBox 2">
            <a:extLst>
              <a:ext uri="{FF2B5EF4-FFF2-40B4-BE49-F238E27FC236}">
                <a16:creationId xmlns:a16="http://schemas.microsoft.com/office/drawing/2014/main" id="{3290065B-30EE-8EE6-5298-0065812CB186}"/>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38</a:t>
            </a:r>
            <a:endParaRPr lang="en-US" sz="1300" dirty="0">
              <a:solidFill>
                <a:schemeClr val="bg1"/>
              </a:solidFill>
              <a:cs typeface="2  Titr" panose="00000700000000000000" pitchFamily="2" charset="-78"/>
            </a:endParaRPr>
          </a:p>
        </p:txBody>
      </p:sp>
      <p:pic>
        <p:nvPicPr>
          <p:cNvPr id="8" name="Picture 7">
            <a:extLst>
              <a:ext uri="{FF2B5EF4-FFF2-40B4-BE49-F238E27FC236}">
                <a16:creationId xmlns:a16="http://schemas.microsoft.com/office/drawing/2014/main" id="{0768BA76-1E6B-3662-ED61-DDC09C2B9648}"/>
              </a:ext>
            </a:extLst>
          </p:cNvPr>
          <p:cNvPicPr>
            <a:picLocks noChangeAspect="1"/>
          </p:cNvPicPr>
          <p:nvPr/>
        </p:nvPicPr>
        <p:blipFill>
          <a:blip r:embed="rId2">
            <a:extLst>
              <a:ext uri="{28A0092B-C50C-407E-A947-70E740481C1C}">
                <a14:useLocalDpi xmlns:a14="http://schemas.microsoft.com/office/drawing/2010/main" val="0"/>
              </a:ext>
            </a:extLst>
          </a:blip>
          <a:srcRect l="8868" r="8147"/>
          <a:stretch>
            <a:fillRect/>
          </a:stretch>
        </p:blipFill>
        <p:spPr>
          <a:xfrm>
            <a:off x="422002" y="3954032"/>
            <a:ext cx="2131993" cy="2294210"/>
          </a:xfrm>
          <a:prstGeom prst="rect">
            <a:avLst/>
          </a:prstGeom>
        </p:spPr>
      </p:pic>
      <p:graphicFrame>
        <p:nvGraphicFramePr>
          <p:cNvPr id="9" name="Object 8">
            <a:extLst>
              <a:ext uri="{FF2B5EF4-FFF2-40B4-BE49-F238E27FC236}">
                <a16:creationId xmlns:a16="http://schemas.microsoft.com/office/drawing/2014/main" id="{3675B0A3-9DFA-1818-4326-803FD5EB4964}"/>
              </a:ext>
            </a:extLst>
          </p:cNvPr>
          <p:cNvGraphicFramePr>
            <a:graphicFrameLocks noChangeAspect="1"/>
          </p:cNvGraphicFramePr>
          <p:nvPr>
            <p:extLst>
              <p:ext uri="{D42A27DB-BD31-4B8C-83A1-F6EECF244321}">
                <p14:modId xmlns:p14="http://schemas.microsoft.com/office/powerpoint/2010/main" val="1694719388"/>
              </p:ext>
            </p:extLst>
          </p:nvPr>
        </p:nvGraphicFramePr>
        <p:xfrm>
          <a:off x="2632363" y="4738254"/>
          <a:ext cx="1021200" cy="1394283"/>
        </p:xfrm>
        <a:graphic>
          <a:graphicData uri="http://schemas.openxmlformats.org/presentationml/2006/ole">
            <mc:AlternateContent xmlns:mc="http://schemas.openxmlformats.org/markup-compatibility/2006">
              <mc:Choice xmlns:v="urn:schemas-microsoft-com:vml" Requires="v">
                <p:oleObj r:id="rId3" imgW="11363547" imgH="15514811" progId="">
                  <p:embed/>
                </p:oleObj>
              </mc:Choice>
              <mc:Fallback>
                <p:oleObj r:id="rId3" imgW="11363547" imgH="15514811" progId="">
                  <p:embed/>
                  <p:pic>
                    <p:nvPicPr>
                      <p:cNvPr id="7" name="Object 6">
                        <a:extLst>
                          <a:ext uri="{FF2B5EF4-FFF2-40B4-BE49-F238E27FC236}">
                            <a16:creationId xmlns:a16="http://schemas.microsoft.com/office/drawing/2014/main" id="{EBC17469-18D6-4681-165A-A092A404B116}"/>
                          </a:ext>
                        </a:extLst>
                      </p:cNvPr>
                      <p:cNvPicPr/>
                      <p:nvPr/>
                    </p:nvPicPr>
                    <p:blipFill>
                      <a:blip r:embed="rId4"/>
                      <a:stretch>
                        <a:fillRect/>
                      </a:stretch>
                    </p:blipFill>
                    <p:spPr>
                      <a:xfrm>
                        <a:off x="2632363" y="4738254"/>
                        <a:ext cx="1021200" cy="1394283"/>
                      </a:xfrm>
                      <a:prstGeom prst="rect">
                        <a:avLst/>
                      </a:prstGeom>
                    </p:spPr>
                  </p:pic>
                </p:oleObj>
              </mc:Fallback>
            </mc:AlternateContent>
          </a:graphicData>
        </a:graphic>
      </p:graphicFrame>
    </p:spTree>
    <p:extLst>
      <p:ext uri="{BB962C8B-B14F-4D97-AF65-F5344CB8AC3E}">
        <p14:creationId xmlns:p14="http://schemas.microsoft.com/office/powerpoint/2010/main" val="38760700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195A5-EED4-0C5B-272B-1DB4A4C4BC7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66ECECC-9631-DDDC-40A3-81D7EE0A9C14}"/>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صیقلی (شانه ای)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AC8207E0-E059-B0EA-438F-500E41F09E98}"/>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UNI-EP300</a:t>
            </a:r>
          </a:p>
        </p:txBody>
      </p:sp>
      <p:pic>
        <p:nvPicPr>
          <p:cNvPr id="3" name="Picture 2">
            <a:extLst>
              <a:ext uri="{FF2B5EF4-FFF2-40B4-BE49-F238E27FC236}">
                <a16:creationId xmlns:a16="http://schemas.microsoft.com/office/drawing/2014/main" id="{0526A813-9A16-C288-6E50-F8F4F7275E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018" y="1094509"/>
            <a:ext cx="4668982" cy="4668982"/>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BA71597D-041C-C95B-4816-6407B55ACEB1}"/>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39</a:t>
            </a:r>
            <a:endParaRPr lang="en-US" sz="1300" dirty="0">
              <a:solidFill>
                <a:schemeClr val="bg1"/>
              </a:solidFill>
              <a:cs typeface="2  Titr" panose="00000700000000000000" pitchFamily="2" charset="-78"/>
            </a:endParaRPr>
          </a:p>
        </p:txBody>
      </p:sp>
      <p:pic>
        <p:nvPicPr>
          <p:cNvPr id="7" name="Picture 6">
            <a:extLst>
              <a:ext uri="{FF2B5EF4-FFF2-40B4-BE49-F238E27FC236}">
                <a16:creationId xmlns:a16="http://schemas.microsoft.com/office/drawing/2014/main" id="{9EB07600-FC94-8361-90BE-374FB00656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4163" y="1094509"/>
            <a:ext cx="3501737" cy="46689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77392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CC8BD-DA43-E143-9137-37E39955EB9F}"/>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7158A88-A751-7015-25ED-D6D42A895785}"/>
              </a:ext>
            </a:extLst>
          </p:cNvPr>
          <p:cNvGraphicFramePr>
            <a:graphicFrameLocks noGrp="1"/>
          </p:cNvGraphicFramePr>
          <p:nvPr>
            <p:extLst>
              <p:ext uri="{D42A27DB-BD31-4B8C-83A1-F6EECF244321}">
                <p14:modId xmlns:p14="http://schemas.microsoft.com/office/powerpoint/2010/main" val="4158546702"/>
              </p:ext>
            </p:extLst>
          </p:nvPr>
        </p:nvGraphicFramePr>
        <p:xfrm>
          <a:off x="200885" y="782298"/>
          <a:ext cx="9109363" cy="5916374"/>
        </p:xfrm>
        <a:graphic>
          <a:graphicData uri="http://schemas.openxmlformats.org/drawingml/2006/table">
            <a:tbl>
              <a:tblPr rtl="1">
                <a:tableStyleId>{2D5ABB26-0587-4C30-8999-92F81FD0307C}</a:tableStyleId>
              </a:tblPr>
              <a:tblGrid>
                <a:gridCol w="691384">
                  <a:extLst>
                    <a:ext uri="{9D8B030D-6E8A-4147-A177-3AD203B41FA5}">
                      <a16:colId xmlns:a16="http://schemas.microsoft.com/office/drawing/2014/main" val="2236968607"/>
                    </a:ext>
                  </a:extLst>
                </a:gridCol>
                <a:gridCol w="4693766">
                  <a:extLst>
                    <a:ext uri="{9D8B030D-6E8A-4147-A177-3AD203B41FA5}">
                      <a16:colId xmlns:a16="http://schemas.microsoft.com/office/drawing/2014/main" val="78692128"/>
                    </a:ext>
                  </a:extLst>
                </a:gridCol>
                <a:gridCol w="1440971">
                  <a:extLst>
                    <a:ext uri="{9D8B030D-6E8A-4147-A177-3AD203B41FA5}">
                      <a16:colId xmlns:a16="http://schemas.microsoft.com/office/drawing/2014/main" val="1278377420"/>
                    </a:ext>
                  </a:extLst>
                </a:gridCol>
                <a:gridCol w="2283242">
                  <a:extLst>
                    <a:ext uri="{9D8B030D-6E8A-4147-A177-3AD203B41FA5}">
                      <a16:colId xmlns:a16="http://schemas.microsoft.com/office/drawing/2014/main" val="2581790406"/>
                    </a:ext>
                  </a:extLst>
                </a:gridCol>
              </a:tblGrid>
              <a:tr h="273162">
                <a:tc gridSpan="2">
                  <a:txBody>
                    <a:bodyPr/>
                    <a:lstStyle/>
                    <a:p>
                      <a:pPr algn="r" rtl="1" fontAlgn="ctr">
                        <a:buNone/>
                      </a:pPr>
                      <a:r>
                        <a:rPr lang="fa-IR" sz="1500" b="1" u="none" strike="noStrike" dirty="0">
                          <a:solidFill>
                            <a:srgbClr val="002060"/>
                          </a:solidFill>
                          <a:effectLst>
                            <a:outerShdw blurRad="50800" dist="38100" algn="tr" rotWithShape="0">
                              <a:prstClr val="black">
                                <a:alpha val="40000"/>
                              </a:prstClr>
                            </a:outerShdw>
                          </a:effectLst>
                          <a:latin typeface="Vazir" panose="020B0603030804020204" pitchFamily="34" charset="-78"/>
                          <a:cs typeface="Vazir" panose="020B0603030804020204" pitchFamily="34" charset="-78"/>
                        </a:rPr>
                        <a:t>پرایمرها - ضد زنگ ها – روکش های محافظ</a:t>
                      </a:r>
                      <a:endParaRPr lang="fa-IR" sz="1500" b="1" i="0" u="none" strike="noStrike" dirty="0">
                        <a:solidFill>
                          <a:srgbClr val="002060"/>
                        </a:solidFill>
                        <a:effectLst>
                          <a:outerShdw blurRad="50800" dist="38100" algn="tr" rotWithShape="0">
                            <a:prstClr val="black">
                              <a:alpha val="40000"/>
                            </a:prstClr>
                          </a:outerShdw>
                        </a:effectLst>
                        <a:latin typeface="Vazir" panose="020B0603030804020204" pitchFamily="34" charset="-78"/>
                        <a:cs typeface="Vazir" panose="020B0603030804020204" pitchFamily="34" charset="-78"/>
                      </a:endParaRPr>
                    </a:p>
                  </a:txBody>
                  <a:tcPr marL="3219" marR="3219" marT="3219" marB="0" anchor="ctr"/>
                </a:tc>
                <a:tc hMerge="1">
                  <a:txBody>
                    <a:bodyPr/>
                    <a:lstStyle/>
                    <a:p>
                      <a:endParaRPr lang="en-US"/>
                    </a:p>
                  </a:txBody>
                  <a:tcPr/>
                </a:tc>
                <a:tc>
                  <a:txBody>
                    <a:bodyPr/>
                    <a:lstStyle/>
                    <a:p>
                      <a:pPr marL="0" algn="l" defTabSz="914400" rtl="1" eaLnBrk="1" fontAlgn="ctr" latinLnBrk="0" hangingPunct="1">
                        <a:buNone/>
                      </a:pPr>
                      <a:r>
                        <a:rPr lang="fa-IR" sz="1500" b="1" u="none" strike="noStrike" kern="1200" dirty="0">
                          <a:solidFill>
                            <a:srgbClr val="002060"/>
                          </a:solidFill>
                          <a:effectLst>
                            <a:outerShdw blurRad="50800" dist="38100" algn="tr" rotWithShape="0">
                              <a:prstClr val="black">
                                <a:alpha val="40000"/>
                              </a:prstClr>
                            </a:outerShdw>
                          </a:effectLst>
                          <a:latin typeface="Vazir" panose="020B0603030804020204" pitchFamily="34" charset="-78"/>
                          <a:ea typeface="+mn-ea"/>
                          <a:cs typeface="Vazir" panose="020B0603030804020204" pitchFamily="34" charset="-78"/>
                        </a:rPr>
                        <a:t>کد محصول</a:t>
                      </a:r>
                    </a:p>
                  </a:txBody>
                  <a:tcPr marL="3219" marR="3219" marT="3219" marB="0" anchor="ctr"/>
                </a:tc>
                <a:tc>
                  <a:txBody>
                    <a:bodyPr/>
                    <a:lstStyle/>
                    <a:p>
                      <a:pPr marL="0" algn="ctr" defTabSz="914400" rtl="1" eaLnBrk="1" fontAlgn="ctr" latinLnBrk="0" hangingPunct="1">
                        <a:buNone/>
                      </a:pPr>
                      <a:r>
                        <a:rPr lang="fa-IR" sz="1500" b="1" u="none" strike="noStrike" kern="1200" dirty="0">
                          <a:solidFill>
                            <a:srgbClr val="002060"/>
                          </a:solidFill>
                          <a:effectLst>
                            <a:outerShdw blurRad="50800" dist="38100" algn="tr" rotWithShape="0">
                              <a:prstClr val="black">
                                <a:alpha val="40000"/>
                              </a:prstClr>
                            </a:outerShdw>
                          </a:effectLst>
                          <a:latin typeface="Vazir" panose="020B0603030804020204" pitchFamily="34" charset="-78"/>
                          <a:ea typeface="+mn-ea"/>
                          <a:cs typeface="Vazir" panose="020B0603030804020204" pitchFamily="34" charset="-78"/>
                        </a:rPr>
                        <a:t>شماره صفحه</a:t>
                      </a:r>
                    </a:p>
                  </a:txBody>
                  <a:tcPr marL="3219" marR="3219" marT="3219" marB="0" anchor="ctr"/>
                </a:tc>
                <a:extLst>
                  <a:ext uri="{0D108BD9-81ED-4DB2-BD59-A6C34878D82A}">
                    <a16:rowId xmlns:a16="http://schemas.microsoft.com/office/drawing/2014/main" val="758047779"/>
                  </a:ext>
                </a:extLst>
              </a:tr>
              <a:tr h="360025">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dirty="0">
                          <a:effectLst/>
                          <a:latin typeface="Vazir" panose="020B0603030804020204" pitchFamily="34" charset="-78"/>
                          <a:cs typeface="Vazir" panose="020B0603030804020204" pitchFamily="34" charset="-78"/>
                        </a:rPr>
                        <a:t>پرایمر مخصوص رنگ ها وکفپوش های اپوکسی</a:t>
                      </a:r>
                      <a:endParaRPr lang="fa-IR"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UNI-P200 ~ 500                          </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dirty="0">
                          <a:solidFill>
                            <a:srgbClr val="000000"/>
                          </a:solidFill>
                          <a:effectLst/>
                          <a:latin typeface="Vazir" panose="020B0603030804020204" pitchFamily="34" charset="-78"/>
                          <a:cs typeface="Titr" panose="00000700000000000000" pitchFamily="2" charset="-78"/>
                        </a:rPr>
                        <a:t>7</a:t>
                      </a:r>
                      <a:endParaRPr lang="en-US" sz="1400" b="1" i="0" u="none" strike="noStrike" dirty="0">
                        <a:solidFill>
                          <a:srgbClr val="000000"/>
                        </a:solidFill>
                        <a:effectLst/>
                        <a:latin typeface="Vazir" panose="020B0603030804020204" pitchFamily="34" charset="-78"/>
                        <a:cs typeface="Titr" panose="00000700000000000000" pitchFamily="2" charset="-78"/>
                      </a:endParaRPr>
                    </a:p>
                  </a:txBody>
                  <a:tcPr marL="3219" marR="3219" marT="3219" marB="0" anchor="b"/>
                </a:tc>
                <a:extLst>
                  <a:ext uri="{0D108BD9-81ED-4DB2-BD59-A6C34878D82A}">
                    <a16:rowId xmlns:a16="http://schemas.microsoft.com/office/drawing/2014/main" val="2343562342"/>
                  </a:ext>
                </a:extLst>
              </a:tr>
              <a:tr h="270846">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dirty="0">
                          <a:effectLst/>
                          <a:latin typeface="Vazir" panose="020B0603030804020204" pitchFamily="34" charset="-78"/>
                          <a:cs typeface="Vazir" panose="020B0603030804020204" pitchFamily="34" charset="-78"/>
                        </a:rPr>
                        <a:t>پرایمر مخصوص کفپوش اپوکسی آنتی استاتیک</a:t>
                      </a:r>
                      <a:endParaRPr lang="fa-IR"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UNI-P600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dirty="0">
                          <a:solidFill>
                            <a:srgbClr val="000000"/>
                          </a:solidFill>
                          <a:effectLst/>
                          <a:latin typeface="Vazir" panose="020B0603030804020204" pitchFamily="34" charset="-78"/>
                          <a:cs typeface="Titr" panose="00000700000000000000" pitchFamily="2" charset="-78"/>
                        </a:rPr>
                        <a:t>9</a:t>
                      </a:r>
                      <a:endParaRPr lang="en-US" sz="1400" b="1" i="0" u="none" strike="noStrike" dirty="0">
                        <a:solidFill>
                          <a:srgbClr val="000000"/>
                        </a:solidFill>
                        <a:effectLst/>
                        <a:latin typeface="Vazir" panose="020B0603030804020204" pitchFamily="34" charset="-78"/>
                        <a:cs typeface="Titr" panose="00000700000000000000" pitchFamily="2" charset="-78"/>
                      </a:endParaRPr>
                    </a:p>
                  </a:txBody>
                  <a:tcPr marL="3219" marR="3219" marT="3219" marB="0" anchor="b"/>
                </a:tc>
                <a:extLst>
                  <a:ext uri="{0D108BD9-81ED-4DB2-BD59-A6C34878D82A}">
                    <a16:rowId xmlns:a16="http://schemas.microsoft.com/office/drawing/2014/main" val="2257572667"/>
                  </a:ext>
                </a:extLst>
              </a:tr>
              <a:tr h="270846">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b="0" i="0" u="none" strike="noStrike" dirty="0">
                          <a:solidFill>
                            <a:srgbClr val="000000"/>
                          </a:solidFill>
                          <a:effectLst/>
                          <a:latin typeface="Vazir" panose="020B0603030804020204" pitchFamily="34" charset="-78"/>
                          <a:cs typeface="Vazir" panose="020B0603030804020204" pitchFamily="34" charset="-78"/>
                        </a:rPr>
                        <a:t>پرایمر مخصوص اپوکسی کولتار</a:t>
                      </a: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UNI-P</a:t>
                      </a:r>
                      <a:r>
                        <a:rPr lang="fa-IR" sz="1400" b="1" u="none" strike="noStrike" dirty="0">
                          <a:effectLst/>
                          <a:latin typeface="Vazir" panose="020B0603030804020204" pitchFamily="34" charset="-78"/>
                          <a:cs typeface="Vazir" panose="020B0603030804020204" pitchFamily="34" charset="-78"/>
                        </a:rPr>
                        <a:t>7</a:t>
                      </a:r>
                      <a:r>
                        <a:rPr lang="en-US" sz="1400" b="1" u="none" strike="noStrike" dirty="0">
                          <a:effectLst/>
                          <a:latin typeface="Vazir" panose="020B0603030804020204" pitchFamily="34" charset="-78"/>
                          <a:cs typeface="Vazir" panose="020B0603030804020204" pitchFamily="34" charset="-78"/>
                        </a:rPr>
                        <a:t>00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dirty="0">
                          <a:solidFill>
                            <a:srgbClr val="000000"/>
                          </a:solidFill>
                          <a:effectLst/>
                          <a:latin typeface="Vazir" panose="020B0603030804020204" pitchFamily="34" charset="-78"/>
                          <a:cs typeface="Titr" panose="00000700000000000000" pitchFamily="2" charset="-78"/>
                        </a:rPr>
                        <a:t>10</a:t>
                      </a:r>
                      <a:endParaRPr lang="en-US" sz="1400" b="1" i="0" u="none" strike="noStrike" dirty="0">
                        <a:solidFill>
                          <a:srgbClr val="000000"/>
                        </a:solidFill>
                        <a:effectLst/>
                        <a:latin typeface="Vazir" panose="020B0603030804020204" pitchFamily="34" charset="-78"/>
                        <a:cs typeface="Titr" panose="00000700000000000000" pitchFamily="2" charset="-78"/>
                      </a:endParaRPr>
                    </a:p>
                  </a:txBody>
                  <a:tcPr marL="3219" marR="3219" marT="3219" marB="0" anchor="b"/>
                </a:tc>
                <a:extLst>
                  <a:ext uri="{0D108BD9-81ED-4DB2-BD59-A6C34878D82A}">
                    <a16:rowId xmlns:a16="http://schemas.microsoft.com/office/drawing/2014/main" val="2851745603"/>
                  </a:ext>
                </a:extLst>
              </a:tr>
              <a:tr h="27706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dirty="0">
                          <a:effectLst/>
                          <a:latin typeface="Vazir" panose="020B0603030804020204" pitchFamily="34" charset="-78"/>
                          <a:cs typeface="Vazir" panose="020B0603030804020204" pitchFamily="34" charset="-78"/>
                        </a:rPr>
                        <a:t>پرایمر پایه آب  </a:t>
                      </a:r>
                      <a:endParaRPr lang="fa-IR"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UNI-P100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dirty="0">
                          <a:solidFill>
                            <a:srgbClr val="000000"/>
                          </a:solidFill>
                          <a:effectLst/>
                          <a:latin typeface="Vazir" panose="020B0603030804020204" pitchFamily="34" charset="-78"/>
                          <a:cs typeface="Titr" panose="00000700000000000000" pitchFamily="2" charset="-78"/>
                        </a:rPr>
                        <a:t>11</a:t>
                      </a:r>
                      <a:endParaRPr lang="en-US" sz="1400" b="1" i="0" u="none" strike="noStrike" dirty="0">
                        <a:solidFill>
                          <a:srgbClr val="000000"/>
                        </a:solidFill>
                        <a:effectLst/>
                        <a:latin typeface="Vazir" panose="020B0603030804020204" pitchFamily="34" charset="-78"/>
                        <a:cs typeface="Titr" panose="00000700000000000000" pitchFamily="2" charset="-78"/>
                      </a:endParaRPr>
                    </a:p>
                  </a:txBody>
                  <a:tcPr marL="3219" marR="3219" marT="3219" marB="0" anchor="b"/>
                </a:tc>
                <a:extLst>
                  <a:ext uri="{0D108BD9-81ED-4DB2-BD59-A6C34878D82A}">
                    <a16:rowId xmlns:a16="http://schemas.microsoft.com/office/drawing/2014/main" val="734284835"/>
                  </a:ext>
                </a:extLst>
              </a:tr>
              <a:tr h="27706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dirty="0">
                          <a:effectLst/>
                          <a:latin typeface="Vazir" panose="020B0603030804020204" pitchFamily="34" charset="-78"/>
                          <a:cs typeface="Vazir" panose="020B0603030804020204" pitchFamily="34" charset="-78"/>
                        </a:rPr>
                        <a:t>زینک ریچ اپوکسی ضد زنگ</a:t>
                      </a:r>
                      <a:endParaRPr lang="fa-IR"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UNI-Z100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dirty="0">
                          <a:solidFill>
                            <a:srgbClr val="000000"/>
                          </a:solidFill>
                          <a:effectLst/>
                          <a:latin typeface="Vazir" panose="020B0603030804020204" pitchFamily="34" charset="-78"/>
                          <a:cs typeface="Titr" panose="00000700000000000000" pitchFamily="2" charset="-78"/>
                        </a:rPr>
                        <a:t>12</a:t>
                      </a:r>
                      <a:endParaRPr lang="en-US" sz="1400" b="1" i="0" u="none" strike="noStrike" dirty="0">
                        <a:solidFill>
                          <a:srgbClr val="000000"/>
                        </a:solidFill>
                        <a:effectLst/>
                        <a:latin typeface="Vazir" panose="020B0603030804020204" pitchFamily="34" charset="-78"/>
                        <a:cs typeface="Titr" panose="00000700000000000000" pitchFamily="2" charset="-78"/>
                      </a:endParaRPr>
                    </a:p>
                  </a:txBody>
                  <a:tcPr marL="3219" marR="3219" marT="3219" marB="0" anchor="b"/>
                </a:tc>
                <a:extLst>
                  <a:ext uri="{0D108BD9-81ED-4DB2-BD59-A6C34878D82A}">
                    <a16:rowId xmlns:a16="http://schemas.microsoft.com/office/drawing/2014/main" val="2521407157"/>
                  </a:ext>
                </a:extLst>
              </a:tr>
              <a:tr h="27706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dirty="0">
                          <a:effectLst/>
                          <a:latin typeface="Vazir" panose="020B0603030804020204" pitchFamily="34" charset="-78"/>
                          <a:cs typeface="Vazir" panose="020B0603030804020204" pitchFamily="34" charset="-78"/>
                        </a:rPr>
                        <a:t>زینک فسفات اپوکسی ضد زنگ</a:t>
                      </a:r>
                      <a:endParaRPr lang="fa-IR"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UNI-Z200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dirty="0">
                          <a:solidFill>
                            <a:srgbClr val="000000"/>
                          </a:solidFill>
                          <a:effectLst/>
                          <a:latin typeface="Vazir" panose="020B0603030804020204" pitchFamily="34" charset="-78"/>
                          <a:cs typeface="Titr" panose="00000700000000000000" pitchFamily="2" charset="-78"/>
                        </a:rPr>
                        <a:t>14</a:t>
                      </a:r>
                      <a:endParaRPr lang="en-US" sz="1400" b="1" i="0" u="none" strike="noStrike" dirty="0">
                        <a:solidFill>
                          <a:srgbClr val="000000"/>
                        </a:solidFill>
                        <a:effectLst/>
                        <a:latin typeface="Vazir" panose="020B0603030804020204" pitchFamily="34" charset="-78"/>
                        <a:cs typeface="Titr" panose="00000700000000000000" pitchFamily="2" charset="-78"/>
                      </a:endParaRPr>
                    </a:p>
                  </a:txBody>
                  <a:tcPr marL="3219" marR="3219" marT="3219" marB="0" anchor="b"/>
                </a:tc>
                <a:extLst>
                  <a:ext uri="{0D108BD9-81ED-4DB2-BD59-A6C34878D82A}">
                    <a16:rowId xmlns:a16="http://schemas.microsoft.com/office/drawing/2014/main" val="2396922017"/>
                  </a:ext>
                </a:extLst>
              </a:tr>
              <a:tr h="27706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b="0" i="0" u="none" strike="noStrike" dirty="0">
                          <a:solidFill>
                            <a:srgbClr val="000000"/>
                          </a:solidFill>
                          <a:effectLst/>
                          <a:latin typeface="Vazir" panose="020B0603030804020204" pitchFamily="34" charset="-78"/>
                          <a:cs typeface="Vazir" panose="020B0603030804020204" pitchFamily="34" charset="-78"/>
                        </a:rPr>
                        <a:t>اپوکسی </a:t>
                      </a:r>
                      <a:r>
                        <a:rPr lang="en-US" sz="1400" b="0" i="0" u="none" strike="noStrike" dirty="0">
                          <a:solidFill>
                            <a:srgbClr val="000000"/>
                          </a:solidFill>
                          <a:effectLst/>
                          <a:latin typeface="Vazir" panose="020B0603030804020204" pitchFamily="34" charset="-78"/>
                          <a:cs typeface="Vazir" panose="020B0603030804020204" pitchFamily="34" charset="-78"/>
                        </a:rPr>
                        <a:t>MIO</a:t>
                      </a:r>
                      <a:r>
                        <a:rPr lang="fa-IR" sz="1400" b="0" i="0" u="none" strike="noStrike" dirty="0">
                          <a:solidFill>
                            <a:srgbClr val="000000"/>
                          </a:solidFill>
                          <a:effectLst/>
                          <a:latin typeface="Vazir" panose="020B0603030804020204" pitchFamily="34" charset="-78"/>
                          <a:cs typeface="Vazir" panose="020B0603030804020204" pitchFamily="34" charset="-78"/>
                        </a:rPr>
                        <a:t> (پلی آمید)</a:t>
                      </a:r>
                    </a:p>
                  </a:txBody>
                  <a:tcPr marL="3219" marR="3219" marT="3219" marB="0" anchor="b"/>
                </a:tc>
                <a:tc>
                  <a:txBody>
                    <a:bodyPr/>
                    <a:lstStyle/>
                    <a:p>
                      <a:pPr algn="l" rtl="0" fontAlgn="b">
                        <a:buNone/>
                      </a:pPr>
                      <a:r>
                        <a:rPr lang="en-US" sz="1400" b="1" i="0" u="none" strike="noStrike" dirty="0">
                          <a:solidFill>
                            <a:srgbClr val="000000"/>
                          </a:solidFill>
                          <a:effectLst/>
                          <a:latin typeface="Vazir" panose="020B0603030804020204" pitchFamily="34" charset="-78"/>
                          <a:cs typeface="Vazir" panose="020B0603030804020204" pitchFamily="34" charset="-78"/>
                        </a:rPr>
                        <a:t>UNI-M100 </a:t>
                      </a:r>
                    </a:p>
                  </a:txBody>
                  <a:tcPr marL="3219" marR="3219" marT="3219" marB="0" anchor="b"/>
                </a:tc>
                <a:tc>
                  <a:txBody>
                    <a:bodyPr/>
                    <a:lstStyle/>
                    <a:p>
                      <a:pPr algn="ctr" rtl="0" fontAlgn="b">
                        <a:buNone/>
                      </a:pPr>
                      <a:r>
                        <a:rPr lang="fa-IR" sz="1400" b="1" i="0" u="none" strike="noStrike" dirty="0">
                          <a:solidFill>
                            <a:srgbClr val="000000"/>
                          </a:solidFill>
                          <a:effectLst/>
                          <a:latin typeface="Vazir" panose="020B0603030804020204" pitchFamily="34" charset="-78"/>
                          <a:cs typeface="Titr" panose="00000700000000000000" pitchFamily="2" charset="-78"/>
                        </a:rPr>
                        <a:t>16</a:t>
                      </a:r>
                      <a:endParaRPr lang="en-US" sz="1400" b="1" i="0" u="none" strike="noStrike" dirty="0">
                        <a:solidFill>
                          <a:srgbClr val="000000"/>
                        </a:solidFill>
                        <a:effectLst/>
                        <a:latin typeface="Vazir" panose="020B0603030804020204" pitchFamily="34" charset="-78"/>
                        <a:cs typeface="Titr" panose="00000700000000000000" pitchFamily="2" charset="-78"/>
                      </a:endParaRPr>
                    </a:p>
                  </a:txBody>
                  <a:tcPr marL="3219" marR="3219" marT="3219" marB="0" anchor="b"/>
                </a:tc>
                <a:extLst>
                  <a:ext uri="{0D108BD9-81ED-4DB2-BD59-A6C34878D82A}">
                    <a16:rowId xmlns:a16="http://schemas.microsoft.com/office/drawing/2014/main" val="2925804213"/>
                  </a:ext>
                </a:extLst>
              </a:tr>
              <a:tr h="314177">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dirty="0">
                          <a:effectLst/>
                          <a:latin typeface="Vazir" panose="020B0603030804020204" pitchFamily="34" charset="-78"/>
                          <a:cs typeface="Vazir" panose="020B0603030804020204" pitchFamily="34" charset="-78"/>
                        </a:rPr>
                        <a:t>ضد زنگ آلکیدی                         </a:t>
                      </a:r>
                      <a:endParaRPr lang="fa-IR"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UNI-Z300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dirty="0">
                          <a:solidFill>
                            <a:srgbClr val="000000"/>
                          </a:solidFill>
                          <a:effectLst/>
                          <a:latin typeface="Vazir" panose="020B0603030804020204" pitchFamily="34" charset="-78"/>
                          <a:cs typeface="Titr" panose="00000700000000000000" pitchFamily="2" charset="-78"/>
                        </a:rPr>
                        <a:t>18</a:t>
                      </a:r>
                      <a:endParaRPr lang="en-US" sz="1400" b="1" i="0" u="none" strike="noStrike" dirty="0">
                        <a:solidFill>
                          <a:srgbClr val="000000"/>
                        </a:solidFill>
                        <a:effectLst/>
                        <a:latin typeface="Vazir" panose="020B0603030804020204" pitchFamily="34" charset="-78"/>
                        <a:cs typeface="Titr" panose="00000700000000000000" pitchFamily="2" charset="-78"/>
                      </a:endParaRPr>
                    </a:p>
                  </a:txBody>
                  <a:tcPr marL="3219" marR="3219" marT="3219" marB="0" anchor="b"/>
                </a:tc>
                <a:extLst>
                  <a:ext uri="{0D108BD9-81ED-4DB2-BD59-A6C34878D82A}">
                    <a16:rowId xmlns:a16="http://schemas.microsoft.com/office/drawing/2014/main" val="175007523"/>
                  </a:ext>
                </a:extLst>
              </a:tr>
              <a:tr h="27722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dirty="0">
                          <a:effectLst/>
                          <a:latin typeface="Vazir" panose="020B0603030804020204" pitchFamily="34" charset="-78"/>
                          <a:cs typeface="Vazir" panose="020B0603030804020204" pitchFamily="34" charset="-78"/>
                        </a:rPr>
                        <a:t>لاک مخصوص روی سنگ نما </a:t>
                      </a:r>
                      <a:r>
                        <a:rPr lang="fa-IR" sz="1200" u="none" strike="noStrike" dirty="0">
                          <a:effectLst/>
                          <a:latin typeface="Vazir" panose="020B0603030804020204" pitchFamily="34" charset="-78"/>
                          <a:cs typeface="Vazir" panose="020B0603030804020204" pitchFamily="34" charset="-78"/>
                        </a:rPr>
                        <a:t>(محافظ خوردگی و تغییر رنگ)</a:t>
                      </a:r>
                      <a:endParaRPr lang="fa-IR"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a:effectLst/>
                          <a:latin typeface="Vazir" panose="020B0603030804020204" pitchFamily="34" charset="-78"/>
                          <a:cs typeface="Vazir" panose="020B0603030804020204" pitchFamily="34" charset="-78"/>
                        </a:rPr>
                        <a:t>UNI-S1000</a:t>
                      </a:r>
                      <a:endParaRPr lang="en-US" sz="1400" b="1"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dirty="0">
                          <a:solidFill>
                            <a:srgbClr val="000000"/>
                          </a:solidFill>
                          <a:effectLst/>
                          <a:latin typeface="Vazir" panose="020B0603030804020204" pitchFamily="34" charset="-78"/>
                          <a:cs typeface="Titr" panose="00000700000000000000" pitchFamily="2" charset="-78"/>
                        </a:rPr>
                        <a:t>20</a:t>
                      </a:r>
                      <a:endParaRPr lang="en-US" sz="1400" b="1" i="0" u="none" strike="noStrike" dirty="0">
                        <a:solidFill>
                          <a:srgbClr val="000000"/>
                        </a:solidFill>
                        <a:effectLst/>
                        <a:latin typeface="Vazir" panose="020B0603030804020204" pitchFamily="34" charset="-78"/>
                        <a:cs typeface="Titr" panose="00000700000000000000" pitchFamily="2" charset="-78"/>
                      </a:endParaRPr>
                    </a:p>
                  </a:txBody>
                  <a:tcPr marL="3219" marR="3219" marT="3219" marB="0" anchor="b"/>
                </a:tc>
                <a:extLst>
                  <a:ext uri="{0D108BD9-81ED-4DB2-BD59-A6C34878D82A}">
                    <a16:rowId xmlns:a16="http://schemas.microsoft.com/office/drawing/2014/main" val="1019149339"/>
                  </a:ext>
                </a:extLst>
              </a:tr>
              <a:tr h="27706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dirty="0">
                          <a:effectLst/>
                          <a:latin typeface="Vazir" panose="020B0603030804020204" pitchFamily="34" charset="-78"/>
                          <a:cs typeface="Vazir" panose="020B0603030804020204" pitchFamily="34" charset="-78"/>
                        </a:rPr>
                        <a:t>اپوکسی مخصوص پشت سنگ </a:t>
                      </a:r>
                      <a:endParaRPr lang="fa-IR"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UNI-S500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dirty="0">
                          <a:solidFill>
                            <a:srgbClr val="000000"/>
                          </a:solidFill>
                          <a:effectLst/>
                          <a:latin typeface="Vazir" panose="020B0603030804020204" pitchFamily="34" charset="-78"/>
                          <a:cs typeface="Titr" panose="00000700000000000000" pitchFamily="2" charset="-78"/>
                        </a:rPr>
                        <a:t>21</a:t>
                      </a:r>
                      <a:endParaRPr lang="en-US" sz="1400" b="1" i="0" u="none" strike="noStrike" dirty="0">
                        <a:solidFill>
                          <a:srgbClr val="000000"/>
                        </a:solidFill>
                        <a:effectLst/>
                        <a:latin typeface="Vazir" panose="020B0603030804020204" pitchFamily="34" charset="-78"/>
                        <a:cs typeface="Titr" panose="00000700000000000000" pitchFamily="2" charset="-78"/>
                      </a:endParaRPr>
                    </a:p>
                  </a:txBody>
                  <a:tcPr marL="3219" marR="3219" marT="3219" marB="0" anchor="b"/>
                </a:tc>
                <a:extLst>
                  <a:ext uri="{0D108BD9-81ED-4DB2-BD59-A6C34878D82A}">
                    <a16:rowId xmlns:a16="http://schemas.microsoft.com/office/drawing/2014/main" val="3515644406"/>
                  </a:ext>
                </a:extLst>
              </a:tr>
              <a:tr h="277064">
                <a:tc gridSpan="2">
                  <a:txBody>
                    <a:bodyPr/>
                    <a:lstStyle/>
                    <a:p>
                      <a:pPr algn="r" rtl="1" fontAlgn="ctr">
                        <a:buNone/>
                      </a:pPr>
                      <a:r>
                        <a:rPr lang="fa-IR" sz="1500" b="1" u="none" strike="noStrike" dirty="0">
                          <a:solidFill>
                            <a:srgbClr val="002060"/>
                          </a:solidFill>
                          <a:effectLst>
                            <a:outerShdw blurRad="50800" dist="38100" algn="tr" rotWithShape="0">
                              <a:prstClr val="black">
                                <a:alpha val="40000"/>
                              </a:prstClr>
                            </a:outerShdw>
                          </a:effectLst>
                          <a:latin typeface="Vazir" panose="020B0603030804020204" pitchFamily="34" charset="-78"/>
                          <a:cs typeface="Vazir" panose="020B0603030804020204" pitchFamily="34" charset="-78"/>
                        </a:rPr>
                        <a:t>رنگ های اپوکسی و پلی یورتان</a:t>
                      </a:r>
                      <a:endParaRPr lang="fa-IR" sz="1500" b="1" i="0" u="none" strike="noStrike" dirty="0">
                        <a:solidFill>
                          <a:srgbClr val="002060"/>
                        </a:solidFill>
                        <a:effectLst>
                          <a:outerShdw blurRad="50800" dist="38100" algn="tr" rotWithShape="0">
                            <a:prstClr val="black">
                              <a:alpha val="40000"/>
                            </a:prstClr>
                          </a:outerShdw>
                        </a:effectLst>
                        <a:latin typeface="Vazir" panose="020B0603030804020204" pitchFamily="34" charset="-78"/>
                        <a:cs typeface="Vazir" panose="020B0603030804020204" pitchFamily="34" charset="-78"/>
                      </a:endParaRPr>
                    </a:p>
                  </a:txBody>
                  <a:tcPr marL="3219" marR="3219" marT="3219" marB="0" anchor="ctr"/>
                </a:tc>
                <a:tc hMerge="1">
                  <a:txBody>
                    <a:bodyPr/>
                    <a:lstStyle/>
                    <a:p>
                      <a:endParaRPr lang="en-US"/>
                    </a:p>
                  </a:txBody>
                  <a:tcPr/>
                </a:tc>
                <a:tc>
                  <a:txBody>
                    <a:bodyPr/>
                    <a:lstStyle/>
                    <a:p>
                      <a:pPr algn="l" rtl="0" fontAlgn="b">
                        <a:buNone/>
                      </a:pPr>
                      <a:endParaRPr lang="en-US" sz="1400" b="1" i="0" u="none" strike="noStrike" dirty="0">
                        <a:solidFill>
                          <a:srgbClr val="00206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endParaRPr lang="en-US" sz="1400" b="1" i="0" u="none" strike="noStrike" dirty="0">
                        <a:solidFill>
                          <a:srgbClr val="002060"/>
                        </a:solidFill>
                        <a:effectLst/>
                        <a:latin typeface="Vazir" panose="020B0603030804020204" pitchFamily="34" charset="-78"/>
                        <a:cs typeface="Vazir" panose="020B0603030804020204" pitchFamily="34" charset="-78"/>
                      </a:endParaRPr>
                    </a:p>
                  </a:txBody>
                  <a:tcPr marL="3219" marR="3219" marT="3219" marB="0" anchor="b"/>
                </a:tc>
                <a:extLst>
                  <a:ext uri="{0D108BD9-81ED-4DB2-BD59-A6C34878D82A}">
                    <a16:rowId xmlns:a16="http://schemas.microsoft.com/office/drawing/2014/main" val="3389130544"/>
                  </a:ext>
                </a:extLst>
              </a:tr>
              <a:tr h="27706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ctr">
                        <a:buNone/>
                      </a:pPr>
                      <a:r>
                        <a:rPr lang="fa-IR" sz="1400" b="0" i="0" u="none" strike="noStrike">
                          <a:solidFill>
                            <a:srgbClr val="000000"/>
                          </a:solidFill>
                          <a:effectLst/>
                          <a:latin typeface="Vazir" panose="020B0603030804020204" pitchFamily="34" charset="-78"/>
                          <a:cs typeface="Vazir" panose="020B0603030804020204" pitchFamily="34" charset="-78"/>
                        </a:rPr>
                        <a:t>رنگ اپوکسی پلی آمید</a:t>
                      </a:r>
                    </a:p>
                  </a:txBody>
                  <a:tcPr marL="4763" marR="4763" marT="4763" marB="0" anchor="ctr"/>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UNI-500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kern="1200" dirty="0">
                          <a:solidFill>
                            <a:srgbClr val="000000"/>
                          </a:solidFill>
                          <a:effectLst/>
                          <a:latin typeface="Vazir" panose="020B0603030804020204" pitchFamily="34" charset="-78"/>
                          <a:ea typeface="+mn-ea"/>
                          <a:cs typeface="Titr" panose="00000700000000000000" pitchFamily="2" charset="-78"/>
                        </a:rPr>
                        <a:t>22</a:t>
                      </a:r>
                      <a:endParaRPr lang="en-US" sz="1400" b="1" i="0" u="none" strike="noStrike" kern="1200" dirty="0">
                        <a:solidFill>
                          <a:srgbClr val="000000"/>
                        </a:solidFill>
                        <a:effectLst/>
                        <a:latin typeface="Vazir" panose="020B0603030804020204" pitchFamily="34" charset="-78"/>
                        <a:ea typeface="+mn-ea"/>
                        <a:cs typeface="Titr" panose="00000700000000000000" pitchFamily="2" charset="-78"/>
                      </a:endParaRPr>
                    </a:p>
                  </a:txBody>
                  <a:tcPr marL="3219" marR="3219" marT="3219" marB="0" anchor="b"/>
                </a:tc>
                <a:extLst>
                  <a:ext uri="{0D108BD9-81ED-4DB2-BD59-A6C34878D82A}">
                    <a16:rowId xmlns:a16="http://schemas.microsoft.com/office/drawing/2014/main" val="333604722"/>
                  </a:ext>
                </a:extLst>
              </a:tr>
              <a:tr h="271198">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ctr">
                        <a:buNone/>
                      </a:pPr>
                      <a:r>
                        <a:rPr lang="fa-IR" sz="1400" b="0" i="0" u="none" strike="noStrike" dirty="0">
                          <a:solidFill>
                            <a:srgbClr val="000000"/>
                          </a:solidFill>
                          <a:effectLst/>
                          <a:latin typeface="Vazir" panose="020B0603030804020204" pitchFamily="34" charset="-78"/>
                          <a:cs typeface="Vazir" panose="020B0603030804020204" pitchFamily="34" charset="-78"/>
                        </a:rPr>
                        <a:t>رنگ پلی یورتان آلیفاتیک ضد </a:t>
                      </a:r>
                      <a:r>
                        <a:rPr lang="en-US" sz="1400" b="0" i="0" u="none" strike="noStrike" dirty="0">
                          <a:solidFill>
                            <a:srgbClr val="000000"/>
                          </a:solidFill>
                          <a:effectLst/>
                          <a:latin typeface="Vazir" panose="020B0603030804020204" pitchFamily="34" charset="-78"/>
                          <a:cs typeface="Vazir" panose="020B0603030804020204" pitchFamily="34" charset="-78"/>
                        </a:rPr>
                        <a:t>UV</a:t>
                      </a:r>
                    </a:p>
                  </a:txBody>
                  <a:tcPr marL="4763" marR="4763" marT="4763" marB="0" anchor="ctr"/>
                </a:tc>
                <a:tc>
                  <a:txBody>
                    <a:bodyPr/>
                    <a:lstStyle/>
                    <a:p>
                      <a:pPr algn="l" rtl="0" fontAlgn="b">
                        <a:buNone/>
                      </a:pPr>
                      <a:r>
                        <a:rPr lang="en-US" sz="1400" b="1" u="none" strike="noStrike">
                          <a:effectLst/>
                          <a:latin typeface="Vazir" panose="020B0603030804020204" pitchFamily="34" charset="-78"/>
                          <a:cs typeface="Vazir" panose="020B0603030804020204" pitchFamily="34" charset="-78"/>
                        </a:rPr>
                        <a:t>UNI-510</a:t>
                      </a:r>
                      <a:endParaRPr lang="en-US" sz="1400" b="1"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kern="1200" dirty="0">
                          <a:solidFill>
                            <a:srgbClr val="000000"/>
                          </a:solidFill>
                          <a:effectLst/>
                          <a:latin typeface="Vazir" panose="020B0603030804020204" pitchFamily="34" charset="-78"/>
                          <a:ea typeface="+mn-ea"/>
                          <a:cs typeface="Titr" panose="00000700000000000000" pitchFamily="2" charset="-78"/>
                        </a:rPr>
                        <a:t>23</a:t>
                      </a:r>
                      <a:endParaRPr lang="en-US" sz="1400" b="1" i="0" u="none" strike="noStrike" kern="1200" dirty="0">
                        <a:solidFill>
                          <a:srgbClr val="000000"/>
                        </a:solidFill>
                        <a:effectLst/>
                        <a:latin typeface="Vazir" panose="020B0603030804020204" pitchFamily="34" charset="-78"/>
                        <a:ea typeface="+mn-ea"/>
                        <a:cs typeface="Titr" panose="00000700000000000000" pitchFamily="2" charset="-78"/>
                      </a:endParaRPr>
                    </a:p>
                  </a:txBody>
                  <a:tcPr marL="3219" marR="3219" marT="3219" marB="0" anchor="b"/>
                </a:tc>
                <a:extLst>
                  <a:ext uri="{0D108BD9-81ED-4DB2-BD59-A6C34878D82A}">
                    <a16:rowId xmlns:a16="http://schemas.microsoft.com/office/drawing/2014/main" val="3569506068"/>
                  </a:ext>
                </a:extLst>
              </a:tr>
              <a:tr h="277064">
                <a:tc>
                  <a:txBody>
                    <a:bodyPr/>
                    <a:lstStyle/>
                    <a:p>
                      <a:pPr algn="l" rtl="0" fontAlgn="b">
                        <a:buNone/>
                      </a:pPr>
                      <a:endParaRPr lang="en-US"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ctr">
                        <a:buNone/>
                      </a:pPr>
                      <a:r>
                        <a:rPr lang="fa-IR" sz="1400" b="0" i="0" u="none" strike="noStrike" dirty="0">
                          <a:solidFill>
                            <a:srgbClr val="000000"/>
                          </a:solidFill>
                          <a:effectLst/>
                          <a:latin typeface="Vazir" panose="020B0603030804020204" pitchFamily="34" charset="-78"/>
                          <a:cs typeface="Vazir" panose="020B0603030804020204" pitchFamily="34" charset="-78"/>
                        </a:rPr>
                        <a:t>رنگ پلی یورتان آروماتیک (صنعتی)</a:t>
                      </a:r>
                    </a:p>
                  </a:txBody>
                  <a:tcPr marL="4763" marR="4763" marT="4763" marB="0" anchor="ctr"/>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UNI-520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kern="1200" dirty="0">
                          <a:solidFill>
                            <a:srgbClr val="000000"/>
                          </a:solidFill>
                          <a:effectLst/>
                          <a:latin typeface="Vazir" panose="020B0603030804020204" pitchFamily="34" charset="-78"/>
                          <a:ea typeface="+mn-ea"/>
                          <a:cs typeface="Titr" panose="00000700000000000000" pitchFamily="2" charset="-78"/>
                        </a:rPr>
                        <a:t>24</a:t>
                      </a:r>
                      <a:endParaRPr lang="en-US" sz="1400" b="1" i="0" u="none" strike="noStrike" kern="1200" dirty="0">
                        <a:solidFill>
                          <a:srgbClr val="000000"/>
                        </a:solidFill>
                        <a:effectLst/>
                        <a:latin typeface="Vazir" panose="020B0603030804020204" pitchFamily="34" charset="-78"/>
                        <a:ea typeface="+mn-ea"/>
                        <a:cs typeface="Titr" panose="00000700000000000000" pitchFamily="2" charset="-78"/>
                      </a:endParaRPr>
                    </a:p>
                  </a:txBody>
                  <a:tcPr marL="3219" marR="3219" marT="3219" marB="0" anchor="b"/>
                </a:tc>
                <a:extLst>
                  <a:ext uri="{0D108BD9-81ED-4DB2-BD59-A6C34878D82A}">
                    <a16:rowId xmlns:a16="http://schemas.microsoft.com/office/drawing/2014/main" val="3661888615"/>
                  </a:ext>
                </a:extLst>
              </a:tr>
              <a:tr h="277064">
                <a:tc gridSpan="2">
                  <a:txBody>
                    <a:bodyPr/>
                    <a:lstStyle/>
                    <a:p>
                      <a:pPr algn="r" rtl="1" fontAlgn="ctr">
                        <a:buNone/>
                      </a:pPr>
                      <a:r>
                        <a:rPr lang="fa-IR" sz="1500" b="1" u="none" strike="noStrike" dirty="0">
                          <a:effectLst>
                            <a:outerShdw blurRad="50800" dist="38100" algn="tr" rotWithShape="0">
                              <a:prstClr val="black">
                                <a:alpha val="40000"/>
                              </a:prstClr>
                            </a:outerShdw>
                          </a:effectLst>
                          <a:latin typeface="Vazir" panose="020B0603030804020204" pitchFamily="34" charset="-78"/>
                          <a:cs typeface="Vazir" panose="020B0603030804020204" pitchFamily="34" charset="-78"/>
                        </a:rPr>
                        <a:t>رنگ های ساختمانی (مخصوص داخل)</a:t>
                      </a:r>
                      <a:endParaRPr lang="fa-IR" sz="1500" b="1" i="0" u="none" strike="noStrike" dirty="0">
                        <a:solidFill>
                          <a:srgbClr val="2F5597"/>
                        </a:solidFill>
                        <a:effectLst>
                          <a:outerShdw blurRad="50800" dist="38100" algn="tr" rotWithShape="0">
                            <a:prstClr val="black">
                              <a:alpha val="40000"/>
                            </a:prstClr>
                          </a:outerShdw>
                        </a:effectLst>
                        <a:latin typeface="Vazir" panose="020B0603030804020204" pitchFamily="34" charset="-78"/>
                        <a:cs typeface="Vazir" panose="020B0603030804020204" pitchFamily="34" charset="-78"/>
                      </a:endParaRPr>
                    </a:p>
                  </a:txBody>
                  <a:tcPr marL="3219" marR="3219" marT="3219" marB="0" anchor="ctr"/>
                </a:tc>
                <a:tc hMerge="1">
                  <a:txBody>
                    <a:bodyPr/>
                    <a:lstStyle/>
                    <a:p>
                      <a:endParaRPr lang="en-US"/>
                    </a:p>
                  </a:txBody>
                  <a:tcPr/>
                </a:tc>
                <a:tc>
                  <a:txBody>
                    <a:bodyPr/>
                    <a:lstStyle/>
                    <a:p>
                      <a:pPr algn="l" rtl="0" fontAlgn="b">
                        <a:buNone/>
                      </a:pPr>
                      <a:endParaRPr lang="en-US" sz="1400" b="1"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endParaRPr lang="en-US" sz="1400" b="1" i="0" u="none" strike="noStrike" kern="1200">
                        <a:solidFill>
                          <a:srgbClr val="000000"/>
                        </a:solidFill>
                        <a:effectLst/>
                        <a:latin typeface="Vazir" panose="020B0603030804020204" pitchFamily="34" charset="-78"/>
                        <a:ea typeface="+mn-ea"/>
                        <a:cs typeface="Titr" panose="00000700000000000000" pitchFamily="2" charset="-78"/>
                      </a:endParaRPr>
                    </a:p>
                  </a:txBody>
                  <a:tcPr marL="3219" marR="3219" marT="3219" marB="0" anchor="b"/>
                </a:tc>
                <a:extLst>
                  <a:ext uri="{0D108BD9-81ED-4DB2-BD59-A6C34878D82A}">
                    <a16:rowId xmlns:a16="http://schemas.microsoft.com/office/drawing/2014/main" val="1151127415"/>
                  </a:ext>
                </a:extLst>
              </a:tr>
              <a:tr h="27706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a:effectLst/>
                          <a:latin typeface="Vazir" panose="020B0603030804020204" pitchFamily="34" charset="-78"/>
                          <a:cs typeface="Vazir" panose="020B0603030804020204" pitchFamily="34" charset="-78"/>
                        </a:rPr>
                        <a:t>رنگ روغنی (مات و براق)                                               </a:t>
                      </a:r>
                      <a:endParaRPr lang="fa-IR"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UNI-600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kern="1200" dirty="0">
                          <a:solidFill>
                            <a:srgbClr val="000000"/>
                          </a:solidFill>
                          <a:effectLst/>
                          <a:latin typeface="Vazir" panose="020B0603030804020204" pitchFamily="34" charset="-78"/>
                          <a:ea typeface="+mn-ea"/>
                          <a:cs typeface="Titr" panose="00000700000000000000" pitchFamily="2" charset="-78"/>
                        </a:rPr>
                        <a:t>25</a:t>
                      </a:r>
                      <a:endParaRPr lang="en-US" sz="1400" b="1" i="0" u="none" strike="noStrike" kern="1200" dirty="0">
                        <a:solidFill>
                          <a:srgbClr val="000000"/>
                        </a:solidFill>
                        <a:effectLst/>
                        <a:latin typeface="Vazir" panose="020B0603030804020204" pitchFamily="34" charset="-78"/>
                        <a:ea typeface="+mn-ea"/>
                        <a:cs typeface="Titr" panose="00000700000000000000" pitchFamily="2" charset="-78"/>
                      </a:endParaRPr>
                    </a:p>
                  </a:txBody>
                  <a:tcPr marL="3219" marR="3219" marT="3219" marB="0" anchor="b"/>
                </a:tc>
                <a:extLst>
                  <a:ext uri="{0D108BD9-81ED-4DB2-BD59-A6C34878D82A}">
                    <a16:rowId xmlns:a16="http://schemas.microsoft.com/office/drawing/2014/main" val="2318244885"/>
                  </a:ext>
                </a:extLst>
              </a:tr>
              <a:tr h="27706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dirty="0">
                          <a:effectLst/>
                          <a:latin typeface="Vazir" panose="020B0603030804020204" pitchFamily="34" charset="-78"/>
                          <a:cs typeface="Vazir" panose="020B0603030804020204" pitchFamily="34" charset="-78"/>
                        </a:rPr>
                        <a:t>رنگ پلاستیک                       </a:t>
                      </a:r>
                      <a:endParaRPr lang="fa-IR"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UNI-610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kern="1200" dirty="0">
                          <a:solidFill>
                            <a:srgbClr val="000000"/>
                          </a:solidFill>
                          <a:effectLst/>
                          <a:latin typeface="Vazir" panose="020B0603030804020204" pitchFamily="34" charset="-78"/>
                          <a:ea typeface="+mn-ea"/>
                          <a:cs typeface="Titr" panose="00000700000000000000" pitchFamily="2" charset="-78"/>
                        </a:rPr>
                        <a:t>26</a:t>
                      </a:r>
                      <a:endParaRPr lang="en-US" sz="1400" b="1" i="0" u="none" strike="noStrike" kern="1200" dirty="0">
                        <a:solidFill>
                          <a:srgbClr val="000000"/>
                        </a:solidFill>
                        <a:effectLst/>
                        <a:latin typeface="Vazir" panose="020B0603030804020204" pitchFamily="34" charset="-78"/>
                        <a:ea typeface="+mn-ea"/>
                        <a:cs typeface="Titr" panose="00000700000000000000" pitchFamily="2" charset="-78"/>
                      </a:endParaRPr>
                    </a:p>
                  </a:txBody>
                  <a:tcPr marL="3219" marR="3219" marT="3219" marB="0" anchor="b"/>
                </a:tc>
                <a:extLst>
                  <a:ext uri="{0D108BD9-81ED-4DB2-BD59-A6C34878D82A}">
                    <a16:rowId xmlns:a16="http://schemas.microsoft.com/office/drawing/2014/main" val="510502739"/>
                  </a:ext>
                </a:extLst>
              </a:tr>
              <a:tr h="27706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dirty="0">
                          <a:effectLst/>
                          <a:latin typeface="Vazir" panose="020B0603030804020204" pitchFamily="34" charset="-78"/>
                          <a:cs typeface="Vazir" panose="020B0603030804020204" pitchFamily="34" charset="-78"/>
                        </a:rPr>
                        <a:t>رنگ نیمه پلاستیک                       </a:t>
                      </a:r>
                      <a:endParaRPr lang="fa-IR"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UNI-620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kern="1200" dirty="0">
                          <a:solidFill>
                            <a:srgbClr val="000000"/>
                          </a:solidFill>
                          <a:effectLst/>
                          <a:latin typeface="Vazir" panose="020B0603030804020204" pitchFamily="34" charset="-78"/>
                          <a:ea typeface="+mn-ea"/>
                          <a:cs typeface="Titr" panose="00000700000000000000" pitchFamily="2" charset="-78"/>
                        </a:rPr>
                        <a:t>27</a:t>
                      </a:r>
                      <a:endParaRPr lang="en-US" sz="1400" b="1" i="0" u="none" strike="noStrike" kern="1200" dirty="0">
                        <a:solidFill>
                          <a:srgbClr val="000000"/>
                        </a:solidFill>
                        <a:effectLst/>
                        <a:latin typeface="Vazir" panose="020B0603030804020204" pitchFamily="34" charset="-78"/>
                        <a:ea typeface="+mn-ea"/>
                        <a:cs typeface="Titr" panose="00000700000000000000" pitchFamily="2" charset="-78"/>
                      </a:endParaRPr>
                    </a:p>
                  </a:txBody>
                  <a:tcPr marL="3219" marR="3219" marT="3219" marB="0" anchor="b"/>
                </a:tc>
                <a:extLst>
                  <a:ext uri="{0D108BD9-81ED-4DB2-BD59-A6C34878D82A}">
                    <a16:rowId xmlns:a16="http://schemas.microsoft.com/office/drawing/2014/main" val="442295636"/>
                  </a:ext>
                </a:extLst>
              </a:tr>
              <a:tr h="27706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a:effectLst/>
                          <a:latin typeface="Vazir" panose="020B0603030804020204" pitchFamily="34" charset="-78"/>
                          <a:cs typeface="Vazir" panose="020B0603030804020204" pitchFamily="34" charset="-78"/>
                        </a:rPr>
                        <a:t>رنگ آکریلیک ساده (مات و براق )</a:t>
                      </a:r>
                      <a:endParaRPr lang="fa-IR"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UNI-630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kern="1200" dirty="0">
                          <a:solidFill>
                            <a:srgbClr val="000000"/>
                          </a:solidFill>
                          <a:effectLst/>
                          <a:latin typeface="Vazir" panose="020B0603030804020204" pitchFamily="34" charset="-78"/>
                          <a:ea typeface="+mn-ea"/>
                          <a:cs typeface="Titr" panose="00000700000000000000" pitchFamily="2" charset="-78"/>
                        </a:rPr>
                        <a:t>28</a:t>
                      </a:r>
                      <a:endParaRPr lang="en-US" sz="1400" b="1" i="0" u="none" strike="noStrike" kern="1200" dirty="0">
                        <a:solidFill>
                          <a:srgbClr val="000000"/>
                        </a:solidFill>
                        <a:effectLst/>
                        <a:latin typeface="Vazir" panose="020B0603030804020204" pitchFamily="34" charset="-78"/>
                        <a:ea typeface="+mn-ea"/>
                        <a:cs typeface="Titr" panose="00000700000000000000" pitchFamily="2" charset="-78"/>
                      </a:endParaRPr>
                    </a:p>
                  </a:txBody>
                  <a:tcPr marL="3219" marR="3219" marT="3219" marB="0" anchor="b"/>
                </a:tc>
                <a:extLst>
                  <a:ext uri="{0D108BD9-81ED-4DB2-BD59-A6C34878D82A}">
                    <a16:rowId xmlns:a16="http://schemas.microsoft.com/office/drawing/2014/main" val="1767648887"/>
                  </a:ext>
                </a:extLst>
              </a:tr>
              <a:tr h="277064">
                <a:tc>
                  <a:txBody>
                    <a:bodyPr/>
                    <a:lstStyle/>
                    <a:p>
                      <a:pPr algn="l" rtl="0" fontAlgn="b">
                        <a:buNone/>
                      </a:pPr>
                      <a:endParaRPr lang="en-US" sz="1400" b="0" i="0" u="none" strike="noStrike">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r" rtl="1" fontAlgn="b">
                        <a:buNone/>
                      </a:pPr>
                      <a:r>
                        <a:rPr lang="fa-IR" sz="1400" u="none" strike="noStrike" dirty="0">
                          <a:effectLst/>
                          <a:latin typeface="Vazir" panose="020B0603030804020204" pitchFamily="34" charset="-78"/>
                          <a:cs typeface="Vazir" panose="020B0603030804020204" pitchFamily="34" charset="-78"/>
                        </a:rPr>
                        <a:t>رنگ آکریلیک بافت دار</a:t>
                      </a:r>
                      <a:endParaRPr lang="fa-IR" sz="1400" b="0"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l" rtl="0" fontAlgn="b">
                        <a:buNone/>
                      </a:pPr>
                      <a:r>
                        <a:rPr lang="en-US" sz="1400" b="1" u="none" strike="noStrike" dirty="0">
                          <a:effectLst/>
                          <a:latin typeface="Vazir" panose="020B0603030804020204" pitchFamily="34" charset="-78"/>
                          <a:cs typeface="Vazir" panose="020B0603030804020204" pitchFamily="34" charset="-78"/>
                        </a:rPr>
                        <a:t>UNI-650</a:t>
                      </a:r>
                      <a:endParaRPr lang="en-US" sz="1400" b="1" i="0" u="none" strike="noStrike" dirty="0">
                        <a:solidFill>
                          <a:srgbClr val="000000"/>
                        </a:solidFill>
                        <a:effectLst/>
                        <a:latin typeface="Vazir" panose="020B0603030804020204" pitchFamily="34" charset="-78"/>
                        <a:cs typeface="Vazir" panose="020B0603030804020204" pitchFamily="34" charset="-78"/>
                      </a:endParaRPr>
                    </a:p>
                  </a:txBody>
                  <a:tcPr marL="3219" marR="3219" marT="3219" marB="0" anchor="b"/>
                </a:tc>
                <a:tc>
                  <a:txBody>
                    <a:bodyPr/>
                    <a:lstStyle/>
                    <a:p>
                      <a:pPr algn="ctr" rtl="0" fontAlgn="b">
                        <a:buNone/>
                      </a:pPr>
                      <a:r>
                        <a:rPr lang="fa-IR" sz="1400" b="1" i="0" u="none" strike="noStrike" kern="1200" dirty="0">
                          <a:solidFill>
                            <a:srgbClr val="000000"/>
                          </a:solidFill>
                          <a:effectLst/>
                          <a:latin typeface="Vazir" panose="020B0603030804020204" pitchFamily="34" charset="-78"/>
                          <a:ea typeface="+mn-ea"/>
                          <a:cs typeface="Titr" panose="00000700000000000000" pitchFamily="2" charset="-78"/>
                        </a:rPr>
                        <a:t>29</a:t>
                      </a:r>
                      <a:endParaRPr lang="en-US" sz="1400" b="1" i="0" u="none" strike="noStrike" kern="1200" dirty="0">
                        <a:solidFill>
                          <a:srgbClr val="000000"/>
                        </a:solidFill>
                        <a:effectLst/>
                        <a:latin typeface="Vazir" panose="020B0603030804020204" pitchFamily="34" charset="-78"/>
                        <a:ea typeface="+mn-ea"/>
                        <a:cs typeface="Titr" panose="00000700000000000000" pitchFamily="2" charset="-78"/>
                      </a:endParaRPr>
                    </a:p>
                  </a:txBody>
                  <a:tcPr marL="3219" marR="3219" marT="3219" marB="0" anchor="b"/>
                </a:tc>
                <a:extLst>
                  <a:ext uri="{0D108BD9-81ED-4DB2-BD59-A6C34878D82A}">
                    <a16:rowId xmlns:a16="http://schemas.microsoft.com/office/drawing/2014/main" val="234484885"/>
                  </a:ext>
                </a:extLst>
              </a:tr>
            </a:tbl>
          </a:graphicData>
        </a:graphic>
      </p:graphicFrame>
      <p:sp>
        <p:nvSpPr>
          <p:cNvPr id="4" name="TextBox 3">
            <a:extLst>
              <a:ext uri="{FF2B5EF4-FFF2-40B4-BE49-F238E27FC236}">
                <a16:creationId xmlns:a16="http://schemas.microsoft.com/office/drawing/2014/main" id="{AA0DA1E6-73DA-6C11-9C4E-27AA104E0B69}"/>
              </a:ext>
            </a:extLst>
          </p:cNvPr>
          <p:cNvSpPr txBox="1"/>
          <p:nvPr/>
        </p:nvSpPr>
        <p:spPr>
          <a:xfrm>
            <a:off x="5278587" y="320633"/>
            <a:ext cx="4426528"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معرفی محصولات</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pic>
        <p:nvPicPr>
          <p:cNvPr id="3" name="Picture 2">
            <a:extLst>
              <a:ext uri="{FF2B5EF4-FFF2-40B4-BE49-F238E27FC236}">
                <a16:creationId xmlns:a16="http://schemas.microsoft.com/office/drawing/2014/main" id="{91AC33BF-EBAC-47F7-F346-F1E63BFA2832}"/>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282285" y="839959"/>
            <a:ext cx="5779078" cy="5801051"/>
          </a:xfrm>
          <a:prstGeom prst="rect">
            <a:avLst/>
          </a:prstGeom>
        </p:spPr>
      </p:pic>
    </p:spTree>
    <p:extLst>
      <p:ext uri="{BB962C8B-B14F-4D97-AF65-F5344CB8AC3E}">
        <p14:creationId xmlns:p14="http://schemas.microsoft.com/office/powerpoint/2010/main" val="42506888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BA6F0-D3DC-2AAF-5D32-9021D6E3EC4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0395590-8734-9061-1C54-71A5865709A9}"/>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آنتی استاتیک</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3B0A2148-5A01-F6C1-2A43-5A6E6912F5E1}"/>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UNI-EP400</a:t>
            </a:r>
          </a:p>
        </p:txBody>
      </p:sp>
      <p:sp>
        <p:nvSpPr>
          <p:cNvPr id="5" name="TextBox 4">
            <a:extLst>
              <a:ext uri="{FF2B5EF4-FFF2-40B4-BE49-F238E27FC236}">
                <a16:creationId xmlns:a16="http://schemas.microsoft.com/office/drawing/2014/main" id="{96A66AD0-6029-452F-04BA-85315CB65064}"/>
              </a:ext>
            </a:extLst>
          </p:cNvPr>
          <p:cNvSpPr txBox="1"/>
          <p:nvPr/>
        </p:nvSpPr>
        <p:spPr>
          <a:xfrm>
            <a:off x="152400" y="8829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این محصول از خانواده کفپوش های اپوکسی است که خاصیت رسانا بودن را نیز داراست. کفپوش آنتی استاتیک بار الکتریکی موجود در محیط را گرفته و تخلیه می کند. در واقع این کفپوش های مدل جدید ضد الکتریسیته ساکن هستند و برای طراحی کف سازه های خاص طراحی شده اند، هدف از تولید این محصول کاهش بار الکتریکی در سازه هایی است که با دستگاه های الکترونیکی در ارتباط هستند.</a:t>
            </a:r>
          </a:p>
        </p:txBody>
      </p:sp>
      <p:sp>
        <p:nvSpPr>
          <p:cNvPr id="10" name="TextBox 9">
            <a:extLst>
              <a:ext uri="{FF2B5EF4-FFF2-40B4-BE49-F238E27FC236}">
                <a16:creationId xmlns:a16="http://schemas.microsoft.com/office/drawing/2014/main" id="{A8FDF4FA-994D-32C2-BEF1-6076177F30F2}"/>
              </a:ext>
            </a:extLst>
          </p:cNvPr>
          <p:cNvSpPr txBox="1"/>
          <p:nvPr/>
        </p:nvSpPr>
        <p:spPr>
          <a:xfrm>
            <a:off x="-47331" y="2025836"/>
            <a:ext cx="5921657" cy="2862322"/>
          </a:xfrm>
          <a:prstGeom prst="rect">
            <a:avLst/>
          </a:prstGeom>
          <a:noFill/>
        </p:spPr>
        <p:txBody>
          <a:bodyPr wrap="square">
            <a:spAutoFit/>
          </a:bodyPr>
          <a:lstStyle/>
          <a:p>
            <a:pPr algn="r"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28600" indent="-173038"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چسبندگی عالی به بتن، فلز، سنگ و سطوح قبلاً اپوکسی‌شده</a:t>
            </a:r>
          </a:p>
          <a:p>
            <a:pPr marL="228600" indent="-173038"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شیمیایی بالا در برابر مواد شوینده، روغن، بنزین، اسیدهای رقیق و قلیاها</a:t>
            </a:r>
          </a:p>
          <a:p>
            <a:pPr marL="228600" indent="-173038"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سایشی و ضربه‌ای مناسب برای تردد سبک تا متوسط</a:t>
            </a:r>
          </a:p>
          <a:p>
            <a:pPr marL="228600" indent="-173038"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ایجاد سطح صاف، بدون درز و قابل شستشو</a:t>
            </a:r>
          </a:p>
          <a:p>
            <a:pPr marL="228600" indent="-173038"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عدم جمع شدگی و ایجاد شره روی سطوح عمودی</a:t>
            </a:r>
          </a:p>
          <a:p>
            <a:pPr marL="228600" indent="-173038"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رطوبتی مناسب</a:t>
            </a:r>
          </a:p>
          <a:p>
            <a:pPr marL="228600" indent="-173038"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•جلوگیری از تجمع بار الکتریکی</a:t>
            </a:r>
          </a:p>
          <a:p>
            <a:pPr marL="228600" indent="-173038"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•تخلیه کنترل‌شده بار</a:t>
            </a:r>
          </a:p>
          <a:p>
            <a:pPr marL="228600" indent="-173038" algn="r"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•ممانعت از ایجاد جرقه بین اپراتور و تجهیزات حساس</a:t>
            </a:r>
          </a:p>
        </p:txBody>
      </p:sp>
      <p:sp>
        <p:nvSpPr>
          <p:cNvPr id="12" name="TextBox 11">
            <a:extLst>
              <a:ext uri="{FF2B5EF4-FFF2-40B4-BE49-F238E27FC236}">
                <a16:creationId xmlns:a16="http://schemas.microsoft.com/office/drawing/2014/main" id="{C73526FB-BA24-4D36-9B90-F420FF092C7F}"/>
              </a:ext>
            </a:extLst>
          </p:cNvPr>
          <p:cNvSpPr txBox="1"/>
          <p:nvPr/>
        </p:nvSpPr>
        <p:spPr>
          <a:xfrm>
            <a:off x="5810251" y="1998483"/>
            <a:ext cx="3879278" cy="4637167"/>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پیشنهادی</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اتاق کامپیوتر و سرورها در ادارات و سازمان ها</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اتاق عمل بیمارستانها </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اتاق‌های ایزوله در مراکز درمانی و صنعتی</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کفپوش آنتی استاتیک کف بتونی کارخانجات مختلف</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حفاظتی سالن های تولید واحدهای نظامی</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اتاق‌های اختلاط رنگ</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اتاق‌ مرکز کنترل فروشگاهی و …</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اتاق‌های مراکز مخابراتی</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اتاق و انبار تجهیزات برقی</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اتاق پست برق</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آزمایشگاه های الکترونیکی</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کفپوش الکترواستاتیک کیت و مدارهای الکترونیکی</a:t>
            </a:r>
          </a:p>
        </p:txBody>
      </p:sp>
      <p:sp>
        <p:nvSpPr>
          <p:cNvPr id="13" name="TextBox 12">
            <a:extLst>
              <a:ext uri="{FF2B5EF4-FFF2-40B4-BE49-F238E27FC236}">
                <a16:creationId xmlns:a16="http://schemas.microsoft.com/office/drawing/2014/main" id="{D580FA52-47BB-D016-C39B-8D508F39561D}"/>
              </a:ext>
            </a:extLst>
          </p:cNvPr>
          <p:cNvSpPr txBox="1"/>
          <p:nvPr/>
        </p:nvSpPr>
        <p:spPr>
          <a:xfrm>
            <a:off x="739203" y="6375347"/>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هواگیر،کاردک شانه دار</a:t>
            </a:r>
            <a:endParaRPr lang="en-US" sz="1600" b="1" dirty="0"/>
          </a:p>
        </p:txBody>
      </p:sp>
      <p:sp>
        <p:nvSpPr>
          <p:cNvPr id="2" name="TextBox 1">
            <a:extLst>
              <a:ext uri="{FF2B5EF4-FFF2-40B4-BE49-F238E27FC236}">
                <a16:creationId xmlns:a16="http://schemas.microsoft.com/office/drawing/2014/main" id="{73C56DC6-74A8-45EF-C736-4672AE689FA1}"/>
              </a:ext>
            </a:extLst>
          </p:cNvPr>
          <p:cNvSpPr txBox="1"/>
          <p:nvPr/>
        </p:nvSpPr>
        <p:spPr>
          <a:xfrm>
            <a:off x="587828" y="6644161"/>
            <a:ext cx="907143" cy="492443"/>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40</a:t>
            </a:r>
          </a:p>
          <a:p>
            <a:endParaRPr lang="en-US" sz="1300" dirty="0">
              <a:solidFill>
                <a:schemeClr val="bg1"/>
              </a:solidFill>
              <a:cs typeface="2  Titr" panose="00000700000000000000" pitchFamily="2" charset="-78"/>
            </a:endParaRPr>
          </a:p>
        </p:txBody>
      </p:sp>
      <p:pic>
        <p:nvPicPr>
          <p:cNvPr id="7" name="Picture 6">
            <a:extLst>
              <a:ext uri="{FF2B5EF4-FFF2-40B4-BE49-F238E27FC236}">
                <a16:creationId xmlns:a16="http://schemas.microsoft.com/office/drawing/2014/main" id="{9A1D7962-986A-7DEA-7040-8809A209AE78}"/>
              </a:ext>
            </a:extLst>
          </p:cNvPr>
          <p:cNvPicPr>
            <a:picLocks noChangeAspect="1"/>
          </p:cNvPicPr>
          <p:nvPr/>
        </p:nvPicPr>
        <p:blipFill>
          <a:blip r:embed="rId3">
            <a:extLst>
              <a:ext uri="{28A0092B-C50C-407E-A947-70E740481C1C}">
                <a14:useLocalDpi xmlns:a14="http://schemas.microsoft.com/office/drawing/2010/main" val="0"/>
              </a:ext>
            </a:extLst>
          </a:blip>
          <a:srcRect l="17551" t="3397" r="18266" b="4569"/>
          <a:stretch>
            <a:fillRect/>
          </a:stretch>
        </p:blipFill>
        <p:spPr>
          <a:xfrm>
            <a:off x="0" y="4153608"/>
            <a:ext cx="2281140" cy="2314504"/>
          </a:xfrm>
          <a:prstGeom prst="rect">
            <a:avLst/>
          </a:prstGeom>
        </p:spPr>
      </p:pic>
      <p:graphicFrame>
        <p:nvGraphicFramePr>
          <p:cNvPr id="8" name="Object 7">
            <a:extLst>
              <a:ext uri="{FF2B5EF4-FFF2-40B4-BE49-F238E27FC236}">
                <a16:creationId xmlns:a16="http://schemas.microsoft.com/office/drawing/2014/main" id="{F28031AD-E93E-DA50-DDD0-5501F6274C07}"/>
              </a:ext>
            </a:extLst>
          </p:cNvPr>
          <p:cNvGraphicFramePr>
            <a:graphicFrameLocks noChangeAspect="1"/>
          </p:cNvGraphicFramePr>
          <p:nvPr>
            <p:extLst>
              <p:ext uri="{D42A27DB-BD31-4B8C-83A1-F6EECF244321}">
                <p14:modId xmlns:p14="http://schemas.microsoft.com/office/powerpoint/2010/main" val="345463032"/>
              </p:ext>
            </p:extLst>
          </p:nvPr>
        </p:nvGraphicFramePr>
        <p:xfrm>
          <a:off x="2184749" y="5110134"/>
          <a:ext cx="925596" cy="1263751"/>
        </p:xfrm>
        <a:graphic>
          <a:graphicData uri="http://schemas.openxmlformats.org/presentationml/2006/ole">
            <mc:AlternateContent xmlns:mc="http://schemas.openxmlformats.org/markup-compatibility/2006">
              <mc:Choice xmlns:v="urn:schemas-microsoft-com:vml" Requires="v">
                <p:oleObj r:id="rId4" imgW="11363547" imgH="15514811" progId="">
                  <p:embed/>
                </p:oleObj>
              </mc:Choice>
              <mc:Fallback>
                <p:oleObj r:id="rId4" imgW="11363547" imgH="15514811" progId="">
                  <p:embed/>
                  <p:pic>
                    <p:nvPicPr>
                      <p:cNvPr id="7" name="Object 6">
                        <a:extLst>
                          <a:ext uri="{FF2B5EF4-FFF2-40B4-BE49-F238E27FC236}">
                            <a16:creationId xmlns:a16="http://schemas.microsoft.com/office/drawing/2014/main" id="{EBC17469-18D6-4681-165A-A092A404B116}"/>
                          </a:ext>
                        </a:extLst>
                      </p:cNvPr>
                      <p:cNvPicPr/>
                      <p:nvPr/>
                    </p:nvPicPr>
                    <p:blipFill>
                      <a:blip r:embed="rId5"/>
                      <a:stretch>
                        <a:fillRect/>
                      </a:stretch>
                    </p:blipFill>
                    <p:spPr>
                      <a:xfrm>
                        <a:off x="2184749" y="5110134"/>
                        <a:ext cx="925596" cy="1263751"/>
                      </a:xfrm>
                      <a:prstGeom prst="rect">
                        <a:avLst/>
                      </a:prstGeom>
                    </p:spPr>
                  </p:pic>
                </p:oleObj>
              </mc:Fallback>
            </mc:AlternateContent>
          </a:graphicData>
        </a:graphic>
      </p:graphicFrame>
    </p:spTree>
    <p:extLst>
      <p:ext uri="{BB962C8B-B14F-4D97-AF65-F5344CB8AC3E}">
        <p14:creationId xmlns:p14="http://schemas.microsoft.com/office/powerpoint/2010/main" val="14082037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FBF3F-0BD1-E5FA-44D7-A261A2A5598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D4A4D6-D66E-649D-9F6A-0EA317D0CDE6}"/>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آنتی استاتیک</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CAC30B04-4271-B9B0-2F40-C8F2C101436B}"/>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UNI-EP400</a:t>
            </a:r>
          </a:p>
        </p:txBody>
      </p:sp>
      <p:graphicFrame>
        <p:nvGraphicFramePr>
          <p:cNvPr id="2" name="Table 1">
            <a:extLst>
              <a:ext uri="{FF2B5EF4-FFF2-40B4-BE49-F238E27FC236}">
                <a16:creationId xmlns:a16="http://schemas.microsoft.com/office/drawing/2014/main" id="{3CCC17D4-9E92-627C-3BA3-382F8F625BF8}"/>
              </a:ext>
            </a:extLst>
          </p:cNvPr>
          <p:cNvGraphicFramePr>
            <a:graphicFrameLocks noGrp="1"/>
          </p:cNvGraphicFramePr>
          <p:nvPr>
            <p:extLst>
              <p:ext uri="{D42A27DB-BD31-4B8C-83A1-F6EECF244321}">
                <p14:modId xmlns:p14="http://schemas.microsoft.com/office/powerpoint/2010/main" val="1928571225"/>
              </p:ext>
            </p:extLst>
          </p:nvPr>
        </p:nvGraphicFramePr>
        <p:xfrm>
          <a:off x="4953000" y="1045890"/>
          <a:ext cx="4650515" cy="2567330"/>
        </p:xfrm>
        <a:graphic>
          <a:graphicData uri="http://schemas.openxmlformats.org/drawingml/2006/table">
            <a:tbl>
              <a:tblPr rtl="1" firstRow="1" firstCol="1" bandRow="1">
                <a:tableStyleId>{69012ECD-51FC-41F1-AA8D-1B2483CD663E}</a:tableStyleId>
              </a:tblPr>
              <a:tblGrid>
                <a:gridCol w="1933020">
                  <a:extLst>
                    <a:ext uri="{9D8B030D-6E8A-4147-A177-3AD203B41FA5}">
                      <a16:colId xmlns:a16="http://schemas.microsoft.com/office/drawing/2014/main" val="1540041204"/>
                    </a:ext>
                  </a:extLst>
                </a:gridCol>
                <a:gridCol w="2717495">
                  <a:extLst>
                    <a:ext uri="{9D8B030D-6E8A-4147-A177-3AD203B41FA5}">
                      <a16:colId xmlns:a16="http://schemas.microsoft.com/office/drawing/2014/main" val="1415829584"/>
                    </a:ext>
                  </a:extLst>
                </a:gridCol>
              </a:tblGrid>
              <a:tr h="256733">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56733">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20درصد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56733">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طوسی / </a:t>
                      </a:r>
                      <a:r>
                        <a:rPr lang="ar-SA" sz="1200" kern="100" dirty="0">
                          <a:effectLst/>
                          <a:latin typeface="Vazir" panose="020B0603030804020204" pitchFamily="34" charset="-78"/>
                          <a:cs typeface="Vazir" panose="020B0603030804020204" pitchFamily="34" charset="-78"/>
                        </a:rPr>
                        <a:t>انتخاب براساس رال </a:t>
                      </a:r>
                      <a:r>
                        <a:rPr lang="en-US" sz="1200" kern="100" dirty="0">
                          <a:effectLst/>
                          <a:latin typeface="Vazir" panose="020B0603030804020204" pitchFamily="34" charset="-78"/>
                          <a:cs typeface="Vazir" panose="020B0603030804020204" pitchFamily="34" charset="-78"/>
                        </a:rPr>
                        <a:t>K7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5673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1.45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65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56733">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20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5673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1500 الی 1700 میکرون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5673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1.5 الی 1.7 کیلوگرم جهت یک مترمربع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5673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10 الی 12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56733">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عمقی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5673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15+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pic>
        <p:nvPicPr>
          <p:cNvPr id="9" name="Picture 8">
            <a:extLst>
              <a:ext uri="{FF2B5EF4-FFF2-40B4-BE49-F238E27FC236}">
                <a16:creationId xmlns:a16="http://schemas.microsoft.com/office/drawing/2014/main" id="{080F6841-EC43-CA4D-0ED9-A463C5B2FE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485" y="3904790"/>
            <a:ext cx="3935686" cy="2570764"/>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CE448651-ADD2-AE26-A826-839C3901B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85" y="1068690"/>
            <a:ext cx="3935686" cy="2570764"/>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A7FE49B6-EB68-2CFE-A10A-61BF54CA17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2999" y="3904790"/>
            <a:ext cx="4650515" cy="2567332"/>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6020D025-E00B-B4D9-9FD0-BC40B401083C}"/>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41</a:t>
            </a:r>
            <a:endParaRPr lang="en-US" sz="1300" dirty="0">
              <a:solidFill>
                <a:schemeClr val="bg1"/>
              </a:solidFill>
              <a:cs typeface="2  Titr" panose="00000700000000000000" pitchFamily="2" charset="-78"/>
            </a:endParaRPr>
          </a:p>
        </p:txBody>
      </p:sp>
    </p:spTree>
    <p:extLst>
      <p:ext uri="{BB962C8B-B14F-4D97-AF65-F5344CB8AC3E}">
        <p14:creationId xmlns:p14="http://schemas.microsoft.com/office/powerpoint/2010/main" val="25858631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EE5EB-687C-5940-4C07-7B230422239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355F61F-5791-6082-BFCB-C9A89F7781FE}"/>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فنولیک ضداسید</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4529894B-8258-497B-7AA6-993518713E6A}"/>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UNI-EP500</a:t>
            </a:r>
          </a:p>
        </p:txBody>
      </p:sp>
      <p:sp>
        <p:nvSpPr>
          <p:cNvPr id="5" name="TextBox 4">
            <a:extLst>
              <a:ext uri="{FF2B5EF4-FFF2-40B4-BE49-F238E27FC236}">
                <a16:creationId xmlns:a16="http://schemas.microsoft.com/office/drawing/2014/main" id="{68396999-F783-51F0-4F8E-E01699F438CC}"/>
              </a:ext>
            </a:extLst>
          </p:cNvPr>
          <p:cNvSpPr txBox="1"/>
          <p:nvPr/>
        </p:nvSpPr>
        <p:spPr>
          <a:xfrm>
            <a:off x="152400" y="8829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روکش اپوکسی فنولیک ضد اسید یک پوشش صنعتی پیشرفته است که برای ایجاد حداکثر مقاومت در برابر مواد شیمیایی بسیار خورنده، اسیدهای معدنی، قلیاها، حلال‌ها و دماهای بالا طراحی شده است. این محصول با ایجاد یک لایه محافظ نفوذناپذیر و چسبندگی فوق‌العاده به سطوح فلزی و بتنی، یکی از بهترین گزینه‌ها برای محیط‌های بسیار خورنده و خطوط تولید حساس محسوب می‌شود.</a:t>
            </a:r>
          </a:p>
        </p:txBody>
      </p:sp>
      <p:sp>
        <p:nvSpPr>
          <p:cNvPr id="10" name="TextBox 9">
            <a:extLst>
              <a:ext uri="{FF2B5EF4-FFF2-40B4-BE49-F238E27FC236}">
                <a16:creationId xmlns:a16="http://schemas.microsoft.com/office/drawing/2014/main" id="{E7216E49-4456-6B8A-E892-045774425742}"/>
              </a:ext>
            </a:extLst>
          </p:cNvPr>
          <p:cNvSpPr txBox="1"/>
          <p:nvPr/>
        </p:nvSpPr>
        <p:spPr>
          <a:xfrm>
            <a:off x="5271655" y="2207195"/>
            <a:ext cx="4433459" cy="2657138"/>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28600" indent="-173038" algn="just"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شیمیایی بسیار بالا در برابر انواع اسیدهای معدنی (سولفوریک، فسفریک، کلریدریک و…)</a:t>
            </a:r>
          </a:p>
          <a:p>
            <a:pPr marL="228600" indent="-173038" algn="just"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عالی در برابر قلیاها، حلال‌ها و نمک‌ها</a:t>
            </a:r>
          </a:p>
          <a:p>
            <a:pPr marL="228600" indent="-173038" algn="just"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پایداری حرارتی عالی تا حدود 180°</a:t>
            </a:r>
            <a:r>
              <a:rPr lang="en-US" sz="1200" kern="100" dirty="0">
                <a:effectLst/>
                <a:latin typeface="Vazir" panose="020B0603030804020204" pitchFamily="34" charset="-78"/>
                <a:ea typeface="Calibri" panose="020F0502020204030204" pitchFamily="34" charset="0"/>
                <a:cs typeface="Vazir" panose="020B0603030804020204" pitchFamily="34" charset="-78"/>
              </a:rPr>
              <a:t>C </a:t>
            </a:r>
            <a:r>
              <a:rPr lang="fa-IR" sz="1200" kern="100" dirty="0">
                <a:effectLst/>
                <a:latin typeface="Vazir" panose="020B0603030804020204" pitchFamily="34" charset="-78"/>
                <a:ea typeface="Calibri" panose="020F0502020204030204" pitchFamily="34" charset="0"/>
                <a:cs typeface="Vazir" panose="020B0603030804020204" pitchFamily="34" charset="-78"/>
              </a:rPr>
              <a:t>در سرویس خشک</a:t>
            </a:r>
          </a:p>
          <a:p>
            <a:pPr marL="228600" indent="-173038" algn="just"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چسبندگی بسیار بالا به فولاد و بتن</a:t>
            </a:r>
          </a:p>
          <a:p>
            <a:pPr marL="228600" indent="-173038" algn="just"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مقاومت سایشی و مکانیکی مطلوب</a:t>
            </a:r>
          </a:p>
          <a:p>
            <a:pPr marL="228600" indent="-173038" algn="just"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عمر سرویس طولانی‌مدت نسبت به پوشش‌های معمولی</a:t>
            </a:r>
          </a:p>
          <a:p>
            <a:pPr marL="228600" indent="-173038" algn="just" rtl="1">
              <a:spcAft>
                <a:spcPts val="800"/>
              </a:spcAft>
            </a:pPr>
            <a:r>
              <a:rPr lang="fa-IR" sz="1200" kern="100" dirty="0">
                <a:effectLst/>
                <a:latin typeface="Vazir" panose="020B0603030804020204" pitchFamily="34" charset="-78"/>
                <a:ea typeface="Calibri" panose="020F0502020204030204" pitchFamily="34" charset="0"/>
                <a:cs typeface="Vazir" panose="020B0603030804020204" pitchFamily="34" charset="-78"/>
              </a:rPr>
              <a:t>•	مناسب برای مخازن، خطوط انتقال و سطوح در تماس دائم با مواد خورنده</a:t>
            </a:r>
          </a:p>
        </p:txBody>
      </p:sp>
      <p:sp>
        <p:nvSpPr>
          <p:cNvPr id="12" name="TextBox 11">
            <a:extLst>
              <a:ext uri="{FF2B5EF4-FFF2-40B4-BE49-F238E27FC236}">
                <a16:creationId xmlns:a16="http://schemas.microsoft.com/office/drawing/2014/main" id="{7D9AA0B0-984E-A392-B464-B28018AF3A0C}"/>
              </a:ext>
            </a:extLst>
          </p:cNvPr>
          <p:cNvSpPr txBox="1"/>
          <p:nvPr/>
        </p:nvSpPr>
        <p:spPr>
          <a:xfrm>
            <a:off x="367795" y="2151779"/>
            <a:ext cx="4538354" cy="2816156"/>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پیشنهادی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مخازن ذخیره اسید و مواد شیمیایی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لاینینگ داخلی راکتورها و میکسرها</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کف‌پوش سالن‌های تولید مواد شیمیایی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لوله‌ها و اتصالات صنعتی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تجهیزات واحدهای اسیدکاری</a:t>
            </a:r>
            <a:endParaRPr lang="en-US" sz="1200" kern="100" dirty="0">
              <a:latin typeface="Vazir" panose="020B0603030804020204" pitchFamily="34" charset="-78"/>
              <a:ea typeface="Calibri" panose="020F0502020204030204" pitchFamily="34" charset="0"/>
              <a:cs typeface="Vazir" panose="020B0603030804020204" pitchFamily="34" charset="-78"/>
            </a:endParaRP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صنایع نفت، گاز و پتروشیمی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تاسیسات تصفیه‌خانه‌ها و آب شور</a:t>
            </a:r>
          </a:p>
        </p:txBody>
      </p:sp>
      <p:sp>
        <p:nvSpPr>
          <p:cNvPr id="13" name="TextBox 12">
            <a:extLst>
              <a:ext uri="{FF2B5EF4-FFF2-40B4-BE49-F238E27FC236}">
                <a16:creationId xmlns:a16="http://schemas.microsoft.com/office/drawing/2014/main" id="{CB330268-E282-E64E-6804-976575D5717B}"/>
              </a:ext>
            </a:extLst>
          </p:cNvPr>
          <p:cNvSpPr txBox="1"/>
          <p:nvPr/>
        </p:nvSpPr>
        <p:spPr>
          <a:xfrm>
            <a:off x="5006403" y="6206070"/>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قلم مو ، پیستوله ، کاردک شانه ای</a:t>
            </a:r>
            <a:endParaRPr lang="en-US" sz="1600" b="1" dirty="0"/>
          </a:p>
        </p:txBody>
      </p:sp>
      <p:sp>
        <p:nvSpPr>
          <p:cNvPr id="2" name="TextBox 1">
            <a:extLst>
              <a:ext uri="{FF2B5EF4-FFF2-40B4-BE49-F238E27FC236}">
                <a16:creationId xmlns:a16="http://schemas.microsoft.com/office/drawing/2014/main" id="{EA53287C-34D6-51DE-6223-8145C026971C}"/>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42</a:t>
            </a:r>
          </a:p>
        </p:txBody>
      </p:sp>
      <p:pic>
        <p:nvPicPr>
          <p:cNvPr id="7" name="Picture 6">
            <a:extLst>
              <a:ext uri="{FF2B5EF4-FFF2-40B4-BE49-F238E27FC236}">
                <a16:creationId xmlns:a16="http://schemas.microsoft.com/office/drawing/2014/main" id="{6238D465-C78B-4C0A-7A91-FD4E027602AD}"/>
              </a:ext>
            </a:extLst>
          </p:cNvPr>
          <p:cNvPicPr>
            <a:picLocks noChangeAspect="1"/>
          </p:cNvPicPr>
          <p:nvPr/>
        </p:nvPicPr>
        <p:blipFill>
          <a:blip r:embed="rId3">
            <a:extLst>
              <a:ext uri="{28A0092B-C50C-407E-A947-70E740481C1C}">
                <a14:useLocalDpi xmlns:a14="http://schemas.microsoft.com/office/drawing/2010/main" val="0"/>
              </a:ext>
            </a:extLst>
          </a:blip>
          <a:srcRect l="20442" t="9395" r="21253" b="6767"/>
          <a:stretch>
            <a:fillRect/>
          </a:stretch>
        </p:blipFill>
        <p:spPr>
          <a:xfrm>
            <a:off x="76200" y="4133933"/>
            <a:ext cx="2297417" cy="2410691"/>
          </a:xfrm>
          <a:prstGeom prst="rect">
            <a:avLst/>
          </a:prstGeom>
        </p:spPr>
      </p:pic>
      <p:graphicFrame>
        <p:nvGraphicFramePr>
          <p:cNvPr id="8" name="Object 7">
            <a:extLst>
              <a:ext uri="{FF2B5EF4-FFF2-40B4-BE49-F238E27FC236}">
                <a16:creationId xmlns:a16="http://schemas.microsoft.com/office/drawing/2014/main" id="{F5EA1F43-2F50-EFD2-D567-1BE9DFFC8B5A}"/>
              </a:ext>
            </a:extLst>
          </p:cNvPr>
          <p:cNvGraphicFramePr>
            <a:graphicFrameLocks noChangeAspect="1"/>
          </p:cNvGraphicFramePr>
          <p:nvPr>
            <p:extLst>
              <p:ext uri="{D42A27DB-BD31-4B8C-83A1-F6EECF244321}">
                <p14:modId xmlns:p14="http://schemas.microsoft.com/office/powerpoint/2010/main" val="2536999257"/>
              </p:ext>
            </p:extLst>
          </p:nvPr>
        </p:nvGraphicFramePr>
        <p:xfrm>
          <a:off x="2345716" y="5031941"/>
          <a:ext cx="1022578" cy="1396164"/>
        </p:xfrm>
        <a:graphic>
          <a:graphicData uri="http://schemas.openxmlformats.org/presentationml/2006/ole">
            <mc:AlternateContent xmlns:mc="http://schemas.openxmlformats.org/markup-compatibility/2006">
              <mc:Choice xmlns:v="urn:schemas-microsoft-com:vml" Requires="v">
                <p:oleObj r:id="rId4" imgW="11363547" imgH="15514811" progId="">
                  <p:embed/>
                </p:oleObj>
              </mc:Choice>
              <mc:Fallback>
                <p:oleObj r:id="rId4" imgW="11363547" imgH="15514811" progId="">
                  <p:embed/>
                  <p:pic>
                    <p:nvPicPr>
                      <p:cNvPr id="8" name="Object 7">
                        <a:extLst>
                          <a:ext uri="{FF2B5EF4-FFF2-40B4-BE49-F238E27FC236}">
                            <a16:creationId xmlns:a16="http://schemas.microsoft.com/office/drawing/2014/main" id="{F28031AD-E93E-DA50-DDD0-5501F6274C07}"/>
                          </a:ext>
                        </a:extLst>
                      </p:cNvPr>
                      <p:cNvPicPr/>
                      <p:nvPr/>
                    </p:nvPicPr>
                    <p:blipFill>
                      <a:blip r:embed="rId5"/>
                      <a:stretch>
                        <a:fillRect/>
                      </a:stretch>
                    </p:blipFill>
                    <p:spPr>
                      <a:xfrm>
                        <a:off x="2345716" y="5031941"/>
                        <a:ext cx="1022578" cy="1396164"/>
                      </a:xfrm>
                      <a:prstGeom prst="rect">
                        <a:avLst/>
                      </a:prstGeom>
                    </p:spPr>
                  </p:pic>
                </p:oleObj>
              </mc:Fallback>
            </mc:AlternateContent>
          </a:graphicData>
        </a:graphic>
      </p:graphicFrame>
    </p:spTree>
    <p:extLst>
      <p:ext uri="{BB962C8B-B14F-4D97-AF65-F5344CB8AC3E}">
        <p14:creationId xmlns:p14="http://schemas.microsoft.com/office/powerpoint/2010/main" val="15705926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77141-01F3-5951-D96F-9E86B01B8C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D6FCCE3-0BD0-DABF-ABEA-CFDF57CF7793}"/>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فنولیک ضداسید</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E7BDEB74-D1A3-5DEF-133C-D1E25735FF39}"/>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UNI-EP500</a:t>
            </a:r>
          </a:p>
        </p:txBody>
      </p:sp>
      <p:sp>
        <p:nvSpPr>
          <p:cNvPr id="3" name="TextBox 2">
            <a:extLst>
              <a:ext uri="{FF2B5EF4-FFF2-40B4-BE49-F238E27FC236}">
                <a16:creationId xmlns:a16="http://schemas.microsoft.com/office/drawing/2014/main" id="{CC505AA5-B86D-1FE9-6BF5-66BCBE0AF0BC}"/>
              </a:ext>
            </a:extLst>
          </p:cNvPr>
          <p:cNvSpPr txBox="1"/>
          <p:nvPr/>
        </p:nvSpPr>
        <p:spPr>
          <a:xfrm>
            <a:off x="4606639" y="1009029"/>
            <a:ext cx="4953000" cy="2190343"/>
          </a:xfrm>
          <a:prstGeom prst="rect">
            <a:avLst/>
          </a:prstGeom>
          <a:noFill/>
        </p:spPr>
        <p:txBody>
          <a:bodyPr wrap="square">
            <a:spAutoFit/>
          </a:bodyPr>
          <a:lstStyle/>
          <a:p>
            <a:pPr algn="r" rtl="1">
              <a:spcBef>
                <a:spcPts val="600"/>
              </a:spcBef>
              <a:spcAft>
                <a:spcPts val="800"/>
              </a:spcAft>
              <a:buNone/>
            </a:pPr>
            <a:r>
              <a:rPr lang="fa-IR" sz="14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از تماس با چشم و پوست جلوگیری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Bef>
                <a:spcPts val="600"/>
              </a:spcBef>
              <a:spcAft>
                <a:spcPts val="800"/>
              </a:spcAft>
              <a:buFont typeface="Arial" panose="020B0604020202020204" pitchFamily="34" charset="0"/>
              <a:buChar char="•"/>
            </a:pPr>
            <a:r>
              <a:rPr lang="fa-IR" sz="13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p:txBody>
      </p:sp>
      <p:graphicFrame>
        <p:nvGraphicFramePr>
          <p:cNvPr id="5" name="Table 4">
            <a:extLst>
              <a:ext uri="{FF2B5EF4-FFF2-40B4-BE49-F238E27FC236}">
                <a16:creationId xmlns:a16="http://schemas.microsoft.com/office/drawing/2014/main" id="{29789F6E-5965-00A8-1969-0B2D48078BA7}"/>
              </a:ext>
            </a:extLst>
          </p:cNvPr>
          <p:cNvGraphicFramePr>
            <a:graphicFrameLocks noGrp="1"/>
          </p:cNvGraphicFramePr>
          <p:nvPr>
            <p:extLst>
              <p:ext uri="{D42A27DB-BD31-4B8C-83A1-F6EECF244321}">
                <p14:modId xmlns:p14="http://schemas.microsoft.com/office/powerpoint/2010/main" val="1437783458"/>
              </p:ext>
            </p:extLst>
          </p:nvPr>
        </p:nvGraphicFramePr>
        <p:xfrm>
          <a:off x="4796972" y="3546636"/>
          <a:ext cx="4762668" cy="2491060"/>
        </p:xfrm>
        <a:graphic>
          <a:graphicData uri="http://schemas.openxmlformats.org/drawingml/2006/table">
            <a:tbl>
              <a:tblPr rtl="1" firstRow="1" firstCol="1" bandRow="1">
                <a:tableStyleId>{69012ECD-51FC-41F1-AA8D-1B2483CD663E}</a:tableStyleId>
              </a:tblPr>
              <a:tblGrid>
                <a:gridCol w="1979637">
                  <a:extLst>
                    <a:ext uri="{9D8B030D-6E8A-4147-A177-3AD203B41FA5}">
                      <a16:colId xmlns:a16="http://schemas.microsoft.com/office/drawing/2014/main" val="1540041204"/>
                    </a:ext>
                  </a:extLst>
                </a:gridCol>
                <a:gridCol w="2783031">
                  <a:extLst>
                    <a:ext uri="{9D8B030D-6E8A-4147-A177-3AD203B41FA5}">
                      <a16:colId xmlns:a16="http://schemas.microsoft.com/office/drawing/2014/main" val="1415829584"/>
                    </a:ext>
                  </a:extLst>
                </a:gridCol>
              </a:tblGrid>
              <a:tr h="249106">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49106">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a:t>
                      </a:r>
                      <a:r>
                        <a:rPr lang="en-US" sz="1200" kern="100" dirty="0">
                          <a:effectLst/>
                          <a:latin typeface="Vazir" panose="020B0603030804020204" pitchFamily="34" charset="-78"/>
                          <a:ea typeface="Calibri" panose="020F0502020204030204" pitchFamily="34" charset="0"/>
                          <a:cs typeface="Vazir" panose="020B0603030804020204" pitchFamily="34" charset="-78"/>
                        </a:rPr>
                        <a:t> 20 - 18 - 16</a:t>
                      </a:r>
                      <a:r>
                        <a:rPr lang="fa-IR" sz="1200" kern="100" dirty="0">
                          <a:effectLst/>
                          <a:latin typeface="Vazir" panose="020B0603030804020204" pitchFamily="34" charset="-78"/>
                          <a:ea typeface="Calibri" panose="020F0502020204030204" pitchFamily="34" charset="0"/>
                          <a:cs typeface="Vazir" panose="020B0603030804020204" pitchFamily="34" charset="-78"/>
                        </a:rPr>
                        <a:t>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49106">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طوسی / </a:t>
                      </a:r>
                      <a:r>
                        <a:rPr lang="ar-SA" sz="1200" kern="100" dirty="0">
                          <a:effectLst/>
                          <a:latin typeface="Vazir" panose="020B0603030804020204" pitchFamily="34" charset="-78"/>
                          <a:cs typeface="Vazir" panose="020B0603030804020204" pitchFamily="34" charset="-78"/>
                        </a:rPr>
                        <a:t>انتخاب براساس رال </a:t>
                      </a:r>
                      <a:r>
                        <a:rPr lang="en-US" sz="1200" kern="100" dirty="0">
                          <a:effectLst/>
                          <a:latin typeface="Vazir" panose="020B0603030804020204" pitchFamily="34" charset="-78"/>
                          <a:cs typeface="Vazir" panose="020B0603030804020204" pitchFamily="34" charset="-78"/>
                        </a:rPr>
                        <a:t>K7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49106">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1.35</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65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49106">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49106">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200 الی 1500 میکرون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49106">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400 الی 1200 گرم جهت یک مترمربع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49106">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10 الی 12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49106">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عمقی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49106">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5</a:t>
                      </a:r>
                      <a:r>
                        <a:rPr lang="fa-IR" sz="1200" kern="100" dirty="0">
                          <a:effectLst/>
                          <a:latin typeface="Vazir" panose="020B0603030804020204" pitchFamily="34" charset="-78"/>
                          <a:cs typeface="Vazir" panose="020B0603030804020204" pitchFamily="34" charset="-78"/>
                        </a:rPr>
                        <a:t>+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pic>
        <p:nvPicPr>
          <p:cNvPr id="7" name="Picture 6">
            <a:extLst>
              <a:ext uri="{FF2B5EF4-FFF2-40B4-BE49-F238E27FC236}">
                <a16:creationId xmlns:a16="http://schemas.microsoft.com/office/drawing/2014/main" id="{3E79D413-F4E1-5854-5093-463405C28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233" y="1839765"/>
            <a:ext cx="4197931" cy="4197931"/>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2A453C69-648E-C62C-390F-D11B3AC89C31}"/>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43</a:t>
            </a:r>
          </a:p>
        </p:txBody>
      </p:sp>
    </p:spTree>
    <p:extLst>
      <p:ext uri="{BB962C8B-B14F-4D97-AF65-F5344CB8AC3E}">
        <p14:creationId xmlns:p14="http://schemas.microsoft.com/office/powerpoint/2010/main" val="38698041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A54B3-AF5E-E4BB-B491-0A146CC9A4A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71A6747-33ED-0F5E-5C8F-348DD8B2609E}"/>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کولتار</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9B60B3A5-3F2E-1CBD-6C38-F2B65F68CDE4}"/>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UNI-EP600</a:t>
            </a:r>
          </a:p>
        </p:txBody>
      </p:sp>
      <p:sp>
        <p:nvSpPr>
          <p:cNvPr id="5" name="TextBox 4">
            <a:extLst>
              <a:ext uri="{FF2B5EF4-FFF2-40B4-BE49-F238E27FC236}">
                <a16:creationId xmlns:a16="http://schemas.microsoft.com/office/drawing/2014/main" id="{CCC55FEE-DBFF-47FD-4AE5-7C4EC85B7B24}"/>
              </a:ext>
            </a:extLst>
          </p:cNvPr>
          <p:cNvSpPr txBox="1"/>
          <p:nvPr/>
        </p:nvSpPr>
        <p:spPr>
          <a:xfrm>
            <a:off x="152400" y="882989"/>
            <a:ext cx="9552715" cy="168122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روکش اپوکسی کولتار یک پوشش حفاظتی دو جزئی است که برای حفاظت طولانی‌مدت سطوح فلزی و بتنی در محیط‌های بسیار خورنده طراحی شده است. وجود کولتار در ساختار این پوشش باعث افزایش مقاومت در برابر رطوبت، آب، فاضلاب، مواد شیمیایی و خاک مرطوب می‌شود. این پوشش در دسته پوشش‌های سنگین ضدخوردگی (</a:t>
            </a:r>
            <a:r>
              <a:rPr lang="en-US" sz="1400" kern="100" dirty="0">
                <a:latin typeface="Vazir" panose="020B0603030804020204" pitchFamily="34" charset="-78"/>
                <a:ea typeface="Calibri" panose="020F0502020204030204" pitchFamily="34" charset="0"/>
                <a:cs typeface="Vazir" panose="020B0603030804020204" pitchFamily="34" charset="-78"/>
              </a:rPr>
              <a:t>(Heavy Duty Protective Coatings</a:t>
            </a:r>
            <a:r>
              <a:rPr lang="fa-IR" sz="1400" kern="100" dirty="0">
                <a:latin typeface="Vazir" panose="020B0603030804020204" pitchFamily="34" charset="-78"/>
                <a:ea typeface="Calibri" panose="020F0502020204030204" pitchFamily="34" charset="0"/>
                <a:cs typeface="Vazir" panose="020B0603030804020204" pitchFamily="34" charset="-78"/>
              </a:rPr>
              <a:t>قرار می‌گیرد و به طور گسترده در صنایع نفت، گاز، آب و فاضلاب استفاده می‌شود. این پوشش عمدتاً برای خطوط لوله مدفون، مخازن، تصفیه‌خانه‌ها و سازه‌های دریایی استفاده می‌شود.</a:t>
            </a:r>
          </a:p>
        </p:txBody>
      </p:sp>
      <p:sp>
        <p:nvSpPr>
          <p:cNvPr id="10" name="TextBox 9">
            <a:extLst>
              <a:ext uri="{FF2B5EF4-FFF2-40B4-BE49-F238E27FC236}">
                <a16:creationId xmlns:a16="http://schemas.microsoft.com/office/drawing/2014/main" id="{13305840-3548-D224-9BE5-B650047752CA}"/>
              </a:ext>
            </a:extLst>
          </p:cNvPr>
          <p:cNvSpPr txBox="1"/>
          <p:nvPr/>
        </p:nvSpPr>
        <p:spPr>
          <a:xfrm>
            <a:off x="6386945" y="2930926"/>
            <a:ext cx="3325098" cy="2605842"/>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بسیار بالا در برابر خوردگی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عالی در محیط‌های مرطوب</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عالی به فلز و بتن</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بالا در برابر سایش</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طول عمر بالا در شرایط مدفون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رنگ محدود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ضعیف در برابر </a:t>
            </a:r>
            <a:r>
              <a:rPr lang="en-US" sz="1200" kern="100" dirty="0">
                <a:effectLst/>
                <a:latin typeface="Vazir" panose="020B0603030804020204" pitchFamily="34" charset="-78"/>
                <a:ea typeface="Calibri" panose="020F0502020204030204" pitchFamily="34" charset="0"/>
                <a:cs typeface="Vazir" panose="020B0603030804020204" pitchFamily="34" charset="-78"/>
              </a:rPr>
              <a:t>UV</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بوی نسبتاً شدید هنگام اجرا</a:t>
            </a:r>
          </a:p>
        </p:txBody>
      </p:sp>
      <p:sp>
        <p:nvSpPr>
          <p:cNvPr id="12" name="TextBox 11">
            <a:extLst>
              <a:ext uri="{FF2B5EF4-FFF2-40B4-BE49-F238E27FC236}">
                <a16:creationId xmlns:a16="http://schemas.microsoft.com/office/drawing/2014/main" id="{F3BF4FE2-E75C-B658-A2AB-8855836D9A14}"/>
              </a:ext>
            </a:extLst>
          </p:cNvPr>
          <p:cNvSpPr txBox="1"/>
          <p:nvPr/>
        </p:nvSpPr>
        <p:spPr>
          <a:xfrm>
            <a:off x="2452254" y="2896984"/>
            <a:ext cx="4017819" cy="2451953"/>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 </a:t>
            </a:r>
            <a:r>
              <a:rPr lang="fa-IR" sz="1200" b="1" dirty="0">
                <a:latin typeface="Vazir" panose="020B0603030804020204" pitchFamily="34" charset="-78"/>
                <a:cs typeface="Vazir" panose="020B0603030804020204" pitchFamily="34" charset="-78"/>
              </a:rPr>
              <a:t>کاربردهای پیشنهادی</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داخلی و خارجی لوله‌های انتقال آب و فاضلاب</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مخازن آب صنعتی و فاضلاب</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حفاظت از اسکله‌ها و سازه‌های دریایی</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پل‌ها و سازه‌های فولادی در محیط مرطوب</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مخازن سوخت و مواد نفتی</a:t>
            </a:r>
          </a:p>
          <a:p>
            <a:pPr marL="284163" indent="-166688"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سطوح بتنی در تصفیه‌خانه‌ها</a:t>
            </a:r>
          </a:p>
        </p:txBody>
      </p:sp>
      <p:sp>
        <p:nvSpPr>
          <p:cNvPr id="13" name="TextBox 12">
            <a:extLst>
              <a:ext uri="{FF2B5EF4-FFF2-40B4-BE49-F238E27FC236}">
                <a16:creationId xmlns:a16="http://schemas.microsoft.com/office/drawing/2014/main" id="{6F4313C1-C17C-63DD-421A-D64B83E3F2EF}"/>
              </a:ext>
            </a:extLst>
          </p:cNvPr>
          <p:cNvSpPr txBox="1"/>
          <p:nvPr/>
        </p:nvSpPr>
        <p:spPr>
          <a:xfrm>
            <a:off x="5006403" y="6206070"/>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قلم مو ، پیستوله ، اسپری بدون هوا</a:t>
            </a:r>
            <a:endParaRPr lang="en-US" sz="1600" b="1" dirty="0"/>
          </a:p>
        </p:txBody>
      </p:sp>
      <p:sp>
        <p:nvSpPr>
          <p:cNvPr id="2" name="TextBox 1">
            <a:extLst>
              <a:ext uri="{FF2B5EF4-FFF2-40B4-BE49-F238E27FC236}">
                <a16:creationId xmlns:a16="http://schemas.microsoft.com/office/drawing/2014/main" id="{E761AA85-4074-6D22-C525-281333A88CDF}"/>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44</a:t>
            </a:r>
          </a:p>
        </p:txBody>
      </p:sp>
      <p:pic>
        <p:nvPicPr>
          <p:cNvPr id="7" name="Picture 6">
            <a:extLst>
              <a:ext uri="{FF2B5EF4-FFF2-40B4-BE49-F238E27FC236}">
                <a16:creationId xmlns:a16="http://schemas.microsoft.com/office/drawing/2014/main" id="{4FD25548-43B0-9013-AC10-9C445027DA00}"/>
              </a:ext>
            </a:extLst>
          </p:cNvPr>
          <p:cNvPicPr>
            <a:picLocks noChangeAspect="1"/>
          </p:cNvPicPr>
          <p:nvPr/>
        </p:nvPicPr>
        <p:blipFill>
          <a:blip r:embed="rId3">
            <a:extLst>
              <a:ext uri="{28A0092B-C50C-407E-A947-70E740481C1C}">
                <a14:useLocalDpi xmlns:a14="http://schemas.microsoft.com/office/drawing/2010/main" val="0"/>
              </a:ext>
            </a:extLst>
          </a:blip>
          <a:srcRect l="13726" t="2627" r="14538" b="2020"/>
          <a:stretch>
            <a:fillRect/>
          </a:stretch>
        </p:blipFill>
        <p:spPr>
          <a:xfrm>
            <a:off x="37165" y="3822898"/>
            <a:ext cx="2616109" cy="2728952"/>
          </a:xfrm>
          <a:prstGeom prst="rect">
            <a:avLst/>
          </a:prstGeom>
        </p:spPr>
      </p:pic>
      <p:graphicFrame>
        <p:nvGraphicFramePr>
          <p:cNvPr id="8" name="Object 7">
            <a:extLst>
              <a:ext uri="{FF2B5EF4-FFF2-40B4-BE49-F238E27FC236}">
                <a16:creationId xmlns:a16="http://schemas.microsoft.com/office/drawing/2014/main" id="{FE83D56E-D2FE-72F1-2FFB-4A7730EBBAE6}"/>
              </a:ext>
            </a:extLst>
          </p:cNvPr>
          <p:cNvGraphicFramePr>
            <a:graphicFrameLocks noChangeAspect="1"/>
          </p:cNvGraphicFramePr>
          <p:nvPr>
            <p:extLst>
              <p:ext uri="{D42A27DB-BD31-4B8C-83A1-F6EECF244321}">
                <p14:modId xmlns:p14="http://schemas.microsoft.com/office/powerpoint/2010/main" val="2907686298"/>
              </p:ext>
            </p:extLst>
          </p:nvPr>
        </p:nvGraphicFramePr>
        <p:xfrm>
          <a:off x="2689111" y="5109018"/>
          <a:ext cx="1022578" cy="1396164"/>
        </p:xfrm>
        <a:graphic>
          <a:graphicData uri="http://schemas.openxmlformats.org/presentationml/2006/ole">
            <mc:AlternateContent xmlns:mc="http://schemas.openxmlformats.org/markup-compatibility/2006">
              <mc:Choice xmlns:v="urn:schemas-microsoft-com:vml" Requires="v">
                <p:oleObj r:id="rId4" imgW="11363547" imgH="15514811" progId="">
                  <p:embed/>
                </p:oleObj>
              </mc:Choice>
              <mc:Fallback>
                <p:oleObj r:id="rId4" imgW="11363547" imgH="15514811" progId="">
                  <p:embed/>
                  <p:pic>
                    <p:nvPicPr>
                      <p:cNvPr id="8" name="Object 7">
                        <a:extLst>
                          <a:ext uri="{FF2B5EF4-FFF2-40B4-BE49-F238E27FC236}">
                            <a16:creationId xmlns:a16="http://schemas.microsoft.com/office/drawing/2014/main" id="{F5EA1F43-2F50-EFD2-D567-1BE9DFFC8B5A}"/>
                          </a:ext>
                        </a:extLst>
                      </p:cNvPr>
                      <p:cNvPicPr/>
                      <p:nvPr/>
                    </p:nvPicPr>
                    <p:blipFill>
                      <a:blip r:embed="rId5"/>
                      <a:stretch>
                        <a:fillRect/>
                      </a:stretch>
                    </p:blipFill>
                    <p:spPr>
                      <a:xfrm>
                        <a:off x="2689111" y="5109018"/>
                        <a:ext cx="1022578" cy="1396164"/>
                      </a:xfrm>
                      <a:prstGeom prst="rect">
                        <a:avLst/>
                      </a:prstGeom>
                    </p:spPr>
                  </p:pic>
                </p:oleObj>
              </mc:Fallback>
            </mc:AlternateContent>
          </a:graphicData>
        </a:graphic>
      </p:graphicFrame>
    </p:spTree>
    <p:extLst>
      <p:ext uri="{BB962C8B-B14F-4D97-AF65-F5344CB8AC3E}">
        <p14:creationId xmlns:p14="http://schemas.microsoft.com/office/powerpoint/2010/main" val="34804449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DA727-EB4D-C9D7-F373-6EF8D664261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C124C23-C488-CD7B-C5FE-F616C9A77AEB}"/>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کولتار</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9669E88A-844F-036B-4CB3-17AF7CACACA2}"/>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UNI-EP600</a:t>
            </a:r>
          </a:p>
        </p:txBody>
      </p:sp>
      <p:sp>
        <p:nvSpPr>
          <p:cNvPr id="3" name="TextBox 2">
            <a:extLst>
              <a:ext uri="{FF2B5EF4-FFF2-40B4-BE49-F238E27FC236}">
                <a16:creationId xmlns:a16="http://schemas.microsoft.com/office/drawing/2014/main" id="{2DB1434A-CE56-2282-32F5-F6290AEB08A3}"/>
              </a:ext>
            </a:extLst>
          </p:cNvPr>
          <p:cNvSpPr txBox="1"/>
          <p:nvPr/>
        </p:nvSpPr>
        <p:spPr>
          <a:xfrm>
            <a:off x="4606639" y="1009029"/>
            <a:ext cx="4953000" cy="2098010"/>
          </a:xfrm>
          <a:prstGeom prst="rect">
            <a:avLst/>
          </a:prstGeom>
          <a:noFill/>
        </p:spPr>
        <p:txBody>
          <a:bodyPr wrap="square">
            <a:spAutoFit/>
          </a:bodyPr>
          <a:lstStyle/>
          <a:p>
            <a:pPr algn="r" rtl="1">
              <a:spcBef>
                <a:spcPts val="600"/>
              </a:spcBef>
              <a:spcAft>
                <a:spcPts val="800"/>
              </a:spcAft>
              <a:buNone/>
            </a:pPr>
            <a:r>
              <a:rPr lang="fa-IR" sz="12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p>
            <a:pPr marL="117475" indent="-117475" algn="r" rtl="1">
              <a:spcBef>
                <a:spcPts val="600"/>
              </a:spcBef>
              <a:spcAft>
                <a:spcPts val="800"/>
              </a:spcAft>
              <a:buFont typeface="Arial" panose="020B0604020202020204" pitchFamily="34" charset="0"/>
              <a:buChar char="•"/>
            </a:pP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ar-SA" sz="12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117475" indent="-117475" algn="r" rtl="1">
              <a:spcBef>
                <a:spcPts val="600"/>
              </a:spcBef>
              <a:spcAft>
                <a:spcPts val="800"/>
              </a:spcAft>
              <a:buFont typeface="Arial" panose="020B0604020202020204" pitchFamily="34" charset="0"/>
              <a:buChar char="•"/>
            </a:pP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ar-SA" sz="1200" kern="100" dirty="0">
                <a:effectLst/>
                <a:latin typeface="Vazir" panose="020B0603030804020204" pitchFamily="34" charset="-78"/>
                <a:ea typeface="Calibri" panose="020F0502020204030204" pitchFamily="34" charset="0"/>
                <a:cs typeface="Vazir" panose="020B0603030804020204" pitchFamily="34" charset="-78"/>
              </a:rPr>
              <a:t>از تماس با چشم و پوست جلوگیری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117475" indent="-117475" algn="r" rtl="1">
              <a:spcBef>
                <a:spcPts val="600"/>
              </a:spcBef>
              <a:spcAft>
                <a:spcPts val="800"/>
              </a:spcAft>
              <a:buFont typeface="Arial" panose="020B0604020202020204" pitchFamily="34" charset="0"/>
              <a:buChar char="•"/>
            </a:pP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ar-SA" sz="12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117475" indent="-117475" algn="r" rtl="1">
              <a:spcBef>
                <a:spcPts val="600"/>
              </a:spcBef>
              <a:spcAft>
                <a:spcPts val="800"/>
              </a:spcAft>
              <a:buFont typeface="Arial" panose="020B0604020202020204" pitchFamily="34" charset="0"/>
              <a:buChar char="•"/>
            </a:pP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ar-SA" sz="12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117475" indent="-117475" algn="r" rtl="1">
              <a:spcBef>
                <a:spcPts val="600"/>
              </a:spcBef>
              <a:spcAft>
                <a:spcPts val="800"/>
              </a:spcAft>
              <a:buFont typeface="Arial" panose="020B0604020202020204" pitchFamily="34" charset="0"/>
              <a:buChar char="•"/>
            </a:pP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graphicFrame>
        <p:nvGraphicFramePr>
          <p:cNvPr id="5" name="Table 4">
            <a:extLst>
              <a:ext uri="{FF2B5EF4-FFF2-40B4-BE49-F238E27FC236}">
                <a16:creationId xmlns:a16="http://schemas.microsoft.com/office/drawing/2014/main" id="{E535B55D-52B3-4627-C159-84F321542411}"/>
              </a:ext>
            </a:extLst>
          </p:cNvPr>
          <p:cNvGraphicFramePr>
            <a:graphicFrameLocks noGrp="1"/>
          </p:cNvGraphicFramePr>
          <p:nvPr>
            <p:extLst>
              <p:ext uri="{D42A27DB-BD31-4B8C-83A1-F6EECF244321}">
                <p14:modId xmlns:p14="http://schemas.microsoft.com/office/powerpoint/2010/main" val="4009891234"/>
              </p:ext>
            </p:extLst>
          </p:nvPr>
        </p:nvGraphicFramePr>
        <p:xfrm>
          <a:off x="4909124" y="3546636"/>
          <a:ext cx="4650515" cy="2888800"/>
        </p:xfrm>
        <a:graphic>
          <a:graphicData uri="http://schemas.openxmlformats.org/drawingml/2006/table">
            <a:tbl>
              <a:tblPr rtl="1" firstRow="1" firstCol="1" bandRow="1">
                <a:tableStyleId>{69012ECD-51FC-41F1-AA8D-1B2483CD663E}</a:tableStyleId>
              </a:tblPr>
              <a:tblGrid>
                <a:gridCol w="1933020">
                  <a:extLst>
                    <a:ext uri="{9D8B030D-6E8A-4147-A177-3AD203B41FA5}">
                      <a16:colId xmlns:a16="http://schemas.microsoft.com/office/drawing/2014/main" val="1540041204"/>
                    </a:ext>
                  </a:extLst>
                </a:gridCol>
                <a:gridCol w="2717495">
                  <a:extLst>
                    <a:ext uri="{9D8B030D-6E8A-4147-A177-3AD203B41FA5}">
                      <a16:colId xmlns:a16="http://schemas.microsoft.com/office/drawing/2014/main" val="1415829584"/>
                    </a:ext>
                  </a:extLst>
                </a:gridCol>
              </a:tblGrid>
              <a:tr h="288880">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88880">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fa-IR" sz="1200" kern="100" dirty="0">
                          <a:effectLst/>
                          <a:latin typeface="Vazir" panose="020B0603030804020204" pitchFamily="34" charset="-78"/>
                          <a:ea typeface="Calibri" panose="020F0502020204030204" pitchFamily="34" charset="0"/>
                          <a:cs typeface="Vazir" panose="020B0603030804020204" pitchFamily="34" charset="-78"/>
                        </a:rPr>
                        <a:t>20 – 25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88880">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مشکی / قهوه ای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8888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1.35</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55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88880">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8888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300 الی 500 میکرون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8888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300 الی 800 گرم جهت یک مترمربع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8888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5 الی 7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88880">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بین لایه ها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12 الی 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8888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5</a:t>
                      </a:r>
                      <a:r>
                        <a:rPr lang="fa-IR" sz="1200" kern="100" dirty="0">
                          <a:effectLst/>
                          <a:latin typeface="Vazir" panose="020B0603030804020204" pitchFamily="34" charset="-78"/>
                          <a:cs typeface="Vazir" panose="020B0603030804020204" pitchFamily="34" charset="-78"/>
                        </a:rPr>
                        <a:t>+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9" name="TextBox 8">
            <a:extLst>
              <a:ext uri="{FF2B5EF4-FFF2-40B4-BE49-F238E27FC236}">
                <a16:creationId xmlns:a16="http://schemas.microsoft.com/office/drawing/2014/main" id="{C1BA29CB-3554-3A9A-B386-4978D74137D4}"/>
              </a:ext>
            </a:extLst>
          </p:cNvPr>
          <p:cNvSpPr txBox="1"/>
          <p:nvPr/>
        </p:nvSpPr>
        <p:spPr>
          <a:xfrm>
            <a:off x="-618839" y="1009029"/>
            <a:ext cx="4953000" cy="2108269"/>
          </a:xfrm>
          <a:prstGeom prst="rect">
            <a:avLst/>
          </a:prstGeom>
          <a:noFill/>
        </p:spPr>
        <p:txBody>
          <a:bodyPr wrap="square">
            <a:spAutoFit/>
          </a:bodyPr>
          <a:lstStyle/>
          <a:p>
            <a:pPr algn="r" rtl="1">
              <a:spcBef>
                <a:spcPts val="600"/>
              </a:spcBef>
            </a:pPr>
            <a:r>
              <a:rPr lang="fa-IR" sz="1200" b="1" kern="100" dirty="0">
                <a:latin typeface="Vazir" panose="020B0603030804020204" pitchFamily="34" charset="-78"/>
                <a:ea typeface="Calibri" panose="020F0502020204030204" pitchFamily="34" charset="0"/>
                <a:cs typeface="Vazir" panose="020B0603030804020204" pitchFamily="34" charset="-78"/>
              </a:rPr>
              <a:t>مقاومت‌ها</a:t>
            </a:r>
            <a:r>
              <a:rPr lang="en-US" sz="1200" b="1" kern="100" dirty="0">
                <a:latin typeface="Vazir" panose="020B0603030804020204" pitchFamily="34" charset="-78"/>
                <a:ea typeface="Calibri" panose="020F0502020204030204" pitchFamily="34" charset="0"/>
                <a:cs typeface="Vazir" panose="020B0603030804020204" pitchFamily="34" charset="-78"/>
              </a:rPr>
              <a:t> :</a:t>
            </a:r>
            <a:endParaRPr lang="fa-IR" sz="1200" b="1" kern="100" dirty="0">
              <a:latin typeface="Vazir" panose="020B0603030804020204" pitchFamily="34" charset="-78"/>
              <a:ea typeface="Calibri" panose="020F0502020204030204" pitchFamily="34" charset="0"/>
              <a:cs typeface="Vazir" panose="020B0603030804020204" pitchFamily="34" charset="-78"/>
            </a:endParaRPr>
          </a:p>
          <a:p>
            <a:pPr algn="r" rtl="1">
              <a:spcBef>
                <a:spcPts val="600"/>
              </a:spcBef>
            </a:pPr>
            <a:r>
              <a:rPr lang="fa-IR" sz="1200" kern="100" dirty="0">
                <a:latin typeface="Vazir" panose="020B0603030804020204" pitchFamily="34" charset="-78"/>
                <a:ea typeface="Calibri" panose="020F0502020204030204" pitchFamily="34" charset="0"/>
                <a:cs typeface="Vazir" panose="020B0603030804020204" pitchFamily="34" charset="-78"/>
              </a:rPr>
              <a:t>اپوکسی کولتار دارای مقاومت بسیار بالا در برابر:</a:t>
            </a:r>
          </a:p>
          <a:p>
            <a:pPr marL="171450" indent="-171450" algn="r"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آب دریا</a:t>
            </a:r>
          </a:p>
          <a:p>
            <a:pPr marL="171450" indent="-171450" algn="r"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فاضلاب</a:t>
            </a:r>
          </a:p>
          <a:p>
            <a:pPr marL="171450" indent="-171450" algn="r"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محلول‌های نمکی</a:t>
            </a:r>
          </a:p>
          <a:p>
            <a:pPr marL="171450" indent="-171450" algn="r"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نفت خام</a:t>
            </a:r>
          </a:p>
          <a:p>
            <a:pPr marL="171450" indent="-171450" algn="r"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مواد شیمیایی متوسط</a:t>
            </a:r>
          </a:p>
          <a:p>
            <a:pPr marL="171450" indent="-171450" algn="r"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خاک مرطوب</a:t>
            </a:r>
          </a:p>
        </p:txBody>
      </p:sp>
      <p:pic>
        <p:nvPicPr>
          <p:cNvPr id="7" name="Picture 6">
            <a:extLst>
              <a:ext uri="{FF2B5EF4-FFF2-40B4-BE49-F238E27FC236}">
                <a16:creationId xmlns:a16="http://schemas.microsoft.com/office/drawing/2014/main" id="{81122F98-3CD3-2887-C033-469238B4D6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106" y="3290704"/>
            <a:ext cx="3752603" cy="3222172"/>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73C74839-8AD7-4106-F7EB-21614D8CCAAC}"/>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45</a:t>
            </a:r>
            <a:endParaRPr lang="en-US" sz="1300" dirty="0">
              <a:solidFill>
                <a:schemeClr val="bg1"/>
              </a:solidFill>
              <a:cs typeface="2  Titr" panose="00000700000000000000" pitchFamily="2" charset="-78"/>
            </a:endParaRPr>
          </a:p>
        </p:txBody>
      </p:sp>
    </p:spTree>
    <p:extLst>
      <p:ext uri="{BB962C8B-B14F-4D97-AF65-F5344CB8AC3E}">
        <p14:creationId xmlns:p14="http://schemas.microsoft.com/office/powerpoint/2010/main" val="1351586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BEB07-FD46-0112-9939-8739EE99B7C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8D07FEB-397C-AD57-0EBF-261294DC3A15}"/>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 ورنی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E66DDCE1-4E8A-F306-B5C8-D94AFAACD20A}"/>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UNI-EP700</a:t>
            </a:r>
          </a:p>
        </p:txBody>
      </p:sp>
      <p:sp>
        <p:nvSpPr>
          <p:cNvPr id="5" name="TextBox 4">
            <a:extLst>
              <a:ext uri="{FF2B5EF4-FFF2-40B4-BE49-F238E27FC236}">
                <a16:creationId xmlns:a16="http://schemas.microsoft.com/office/drawing/2014/main" id="{70ED3703-E2BA-F3A5-BF0B-3A5B220475A1}"/>
              </a:ext>
            </a:extLst>
          </p:cNvPr>
          <p:cNvSpPr txBox="1"/>
          <p:nvPr/>
        </p:nvSpPr>
        <p:spPr>
          <a:xfrm>
            <a:off x="152400" y="882989"/>
            <a:ext cx="9552715" cy="711733"/>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اپوکسی ورنی یک پوشش دو جزئی است که پس از اختلاط و خشک شدن، یک فیلم شفاف، سخت و مقاوم ایجاد می‌کند. این پوشش برای محافظت از سطوح در برابر رطوبت، مواد شیمیایی، سایش و خوردگی کاربرد دارد و در صنایع مختلف مورد استفاده قرار می‌گیرد.</a:t>
            </a:r>
          </a:p>
        </p:txBody>
      </p:sp>
      <p:sp>
        <p:nvSpPr>
          <p:cNvPr id="10" name="TextBox 9">
            <a:extLst>
              <a:ext uri="{FF2B5EF4-FFF2-40B4-BE49-F238E27FC236}">
                <a16:creationId xmlns:a16="http://schemas.microsoft.com/office/drawing/2014/main" id="{AF2885E7-B4AE-3936-4CA7-BDD8D763D759}"/>
              </a:ext>
            </a:extLst>
          </p:cNvPr>
          <p:cNvSpPr txBox="1"/>
          <p:nvPr/>
        </p:nvSpPr>
        <p:spPr>
          <a:xfrm>
            <a:off x="4163291" y="1710289"/>
            <a:ext cx="5541824" cy="2000548"/>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28600" indent="-17303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بالا در برابر رطوبت</a:t>
            </a:r>
          </a:p>
          <a:p>
            <a:pPr marL="228600" indent="-17303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شیمیایی مناسب</a:t>
            </a:r>
          </a:p>
          <a:p>
            <a:pPr marL="228600" indent="-17303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بسیار خوب به سطوح مختلف</a:t>
            </a:r>
          </a:p>
          <a:p>
            <a:pPr marL="228600" indent="-17303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ایجاد سطح براق و شفاف</a:t>
            </a:r>
          </a:p>
          <a:p>
            <a:pPr marL="228600" indent="-17303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سایش نسبتا خوب</a:t>
            </a:r>
          </a:p>
          <a:p>
            <a:pPr marL="228600" indent="-17303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دوام نسبتا بالا در محیط‌های صنعتی</a:t>
            </a:r>
          </a:p>
        </p:txBody>
      </p:sp>
      <p:sp>
        <p:nvSpPr>
          <p:cNvPr id="12" name="TextBox 11">
            <a:extLst>
              <a:ext uri="{FF2B5EF4-FFF2-40B4-BE49-F238E27FC236}">
                <a16:creationId xmlns:a16="http://schemas.microsoft.com/office/drawing/2014/main" id="{F6D61107-1501-DF16-16DF-CD2C721227C4}"/>
              </a:ext>
            </a:extLst>
          </p:cNvPr>
          <p:cNvSpPr txBox="1"/>
          <p:nvPr/>
        </p:nvSpPr>
        <p:spPr>
          <a:xfrm>
            <a:off x="-519545" y="1710289"/>
            <a:ext cx="4371109" cy="2816156"/>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 پوشش محافظ قطعات فلزی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 پوشش تجهیزات صنعتی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 روکش محافظ روی کفپوش اپوکسی</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 پوشش محافظ چوب و </a:t>
            </a:r>
            <a:r>
              <a:rPr lang="en-US" sz="1200" kern="100" dirty="0">
                <a:latin typeface="Vazir" panose="020B0603030804020204" pitchFamily="34" charset="-78"/>
                <a:ea typeface="Calibri" panose="020F0502020204030204" pitchFamily="34" charset="0"/>
                <a:cs typeface="Vazir" panose="020B0603030804020204" pitchFamily="34" charset="-78"/>
              </a:rPr>
              <a:t>MDF</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 پوشش داخل مخازن و تجهیزات</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 صنایع برق برای عایق‌کاری سیم‌پیچ‌ها</a:t>
            </a:r>
          </a:p>
          <a:p>
            <a:pPr marL="228600" indent="-111125" algn="just" rtl="1">
              <a:spcBef>
                <a:spcPts val="600"/>
              </a:spcBef>
              <a:spcAft>
                <a:spcPts val="8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 صنایع دریایی و نفت و گاز</a:t>
            </a:r>
          </a:p>
        </p:txBody>
      </p:sp>
      <p:sp>
        <p:nvSpPr>
          <p:cNvPr id="13" name="TextBox 12">
            <a:extLst>
              <a:ext uri="{FF2B5EF4-FFF2-40B4-BE49-F238E27FC236}">
                <a16:creationId xmlns:a16="http://schemas.microsoft.com/office/drawing/2014/main" id="{5609B742-1C0A-EB73-296D-E52335E38081}"/>
              </a:ext>
            </a:extLst>
          </p:cNvPr>
          <p:cNvSpPr txBox="1"/>
          <p:nvPr/>
        </p:nvSpPr>
        <p:spPr>
          <a:xfrm>
            <a:off x="2952750" y="6343599"/>
            <a:ext cx="6592741"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قلم مو ، پیستوله ، اسپری بدون هوا ،لیسه ، کاردک شانه ای</a:t>
            </a:r>
            <a:endParaRPr lang="en-US" sz="1600" b="1" dirty="0"/>
          </a:p>
        </p:txBody>
      </p:sp>
      <p:graphicFrame>
        <p:nvGraphicFramePr>
          <p:cNvPr id="2" name="Table 1">
            <a:extLst>
              <a:ext uri="{FF2B5EF4-FFF2-40B4-BE49-F238E27FC236}">
                <a16:creationId xmlns:a16="http://schemas.microsoft.com/office/drawing/2014/main" id="{CCBDDC40-D479-0EC9-55FA-06DD587E85D5}"/>
              </a:ext>
            </a:extLst>
          </p:cNvPr>
          <p:cNvGraphicFramePr>
            <a:graphicFrameLocks noGrp="1"/>
          </p:cNvGraphicFramePr>
          <p:nvPr>
            <p:extLst>
              <p:ext uri="{D42A27DB-BD31-4B8C-83A1-F6EECF244321}">
                <p14:modId xmlns:p14="http://schemas.microsoft.com/office/powerpoint/2010/main" val="2408520361"/>
              </p:ext>
            </p:extLst>
          </p:nvPr>
        </p:nvGraphicFramePr>
        <p:xfrm>
          <a:off x="4100946" y="3949514"/>
          <a:ext cx="5449168" cy="2355940"/>
        </p:xfrm>
        <a:graphic>
          <a:graphicData uri="http://schemas.openxmlformats.org/drawingml/2006/table">
            <a:tbl>
              <a:tblPr rtl="1" firstRow="1" firstCol="1" bandRow="1">
                <a:tableStyleId>{69012ECD-51FC-41F1-AA8D-1B2483CD663E}</a:tableStyleId>
              </a:tblPr>
              <a:tblGrid>
                <a:gridCol w="2264986">
                  <a:extLst>
                    <a:ext uri="{9D8B030D-6E8A-4147-A177-3AD203B41FA5}">
                      <a16:colId xmlns:a16="http://schemas.microsoft.com/office/drawing/2014/main" val="1540041204"/>
                    </a:ext>
                  </a:extLst>
                </a:gridCol>
                <a:gridCol w="3184182">
                  <a:extLst>
                    <a:ext uri="{9D8B030D-6E8A-4147-A177-3AD203B41FA5}">
                      <a16:colId xmlns:a16="http://schemas.microsoft.com/office/drawing/2014/main" val="1415829584"/>
                    </a:ext>
                  </a:extLst>
                </a:gridCol>
              </a:tblGrid>
              <a:tr h="235594">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35594">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fa-IR" sz="1200" kern="100" dirty="0">
                          <a:effectLst/>
                          <a:latin typeface="Vazir" panose="020B0603030804020204" pitchFamily="34" charset="-78"/>
                          <a:ea typeface="Calibri" panose="020F0502020204030204" pitchFamily="34" charset="0"/>
                          <a:cs typeface="Vazir" panose="020B0603030804020204" pitchFamily="34" charset="-78"/>
                        </a:rPr>
                        <a:t>25درصد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35594">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شفاف – نیمه براق</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35594">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1.05</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35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35594">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15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35594">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2000 الی 600 میکرون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35594">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300 الی 800 گرم جهت یک مترمربع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35594">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4 الی 8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35594">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بین لایه ها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12 الی 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35594">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10+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3" name="TextBox 2">
            <a:extLst>
              <a:ext uri="{FF2B5EF4-FFF2-40B4-BE49-F238E27FC236}">
                <a16:creationId xmlns:a16="http://schemas.microsoft.com/office/drawing/2014/main" id="{950B9282-3A95-E41E-81B1-911A4D936798}"/>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46</a:t>
            </a:r>
            <a:endParaRPr lang="en-US" sz="1300" dirty="0">
              <a:solidFill>
                <a:schemeClr val="bg1"/>
              </a:solidFill>
              <a:cs typeface="2  Titr" panose="00000700000000000000" pitchFamily="2" charset="-78"/>
            </a:endParaRPr>
          </a:p>
        </p:txBody>
      </p:sp>
    </p:spTree>
    <p:extLst>
      <p:ext uri="{BB962C8B-B14F-4D97-AF65-F5344CB8AC3E}">
        <p14:creationId xmlns:p14="http://schemas.microsoft.com/office/powerpoint/2010/main" val="1162794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E3584-994B-A2DF-B8A7-47EDFC78E37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B35ED11-8D38-EA7F-0AC4-A4D213C9CFA0}"/>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اپوکسی ورنی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E086B351-BF22-E48D-3094-734E6C239680}"/>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UNI-EP700</a:t>
            </a:r>
          </a:p>
        </p:txBody>
      </p:sp>
      <p:sp>
        <p:nvSpPr>
          <p:cNvPr id="3" name="TextBox 2">
            <a:extLst>
              <a:ext uri="{FF2B5EF4-FFF2-40B4-BE49-F238E27FC236}">
                <a16:creationId xmlns:a16="http://schemas.microsoft.com/office/drawing/2014/main" id="{3A3E5A68-9719-4383-2365-26587511B8BB}"/>
              </a:ext>
            </a:extLst>
          </p:cNvPr>
          <p:cNvSpPr txBox="1"/>
          <p:nvPr/>
        </p:nvSpPr>
        <p:spPr>
          <a:xfrm>
            <a:off x="4606639" y="1009029"/>
            <a:ext cx="4953000" cy="2190343"/>
          </a:xfrm>
          <a:prstGeom prst="rect">
            <a:avLst/>
          </a:prstGeom>
          <a:noFill/>
        </p:spPr>
        <p:txBody>
          <a:bodyPr wrap="square">
            <a:spAutoFit/>
          </a:bodyPr>
          <a:lstStyle/>
          <a:p>
            <a:pPr algn="r" rtl="1">
              <a:spcBef>
                <a:spcPts val="600"/>
              </a:spcBef>
              <a:spcAft>
                <a:spcPts val="800"/>
              </a:spcAft>
              <a:buNone/>
            </a:pPr>
            <a:r>
              <a:rPr lang="fa-IR" sz="14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p>
            <a:pPr marL="171450" indent="-1714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1450" indent="-1714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از تماس با چشم و پوست جلوگیری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1450" indent="-1714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1450" indent="-1714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1450" indent="-171450" algn="r" rtl="1">
              <a:spcBef>
                <a:spcPts val="600"/>
              </a:spcBef>
              <a:spcAft>
                <a:spcPts val="800"/>
              </a:spcAft>
              <a:buFont typeface="Arial" panose="020B0604020202020204" pitchFamily="34" charset="0"/>
              <a:buChar char="•"/>
            </a:pPr>
            <a:r>
              <a:rPr lang="fa-IR" sz="13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p:txBody>
      </p:sp>
      <p:pic>
        <p:nvPicPr>
          <p:cNvPr id="5" name="Picture 4">
            <a:extLst>
              <a:ext uri="{FF2B5EF4-FFF2-40B4-BE49-F238E27FC236}">
                <a16:creationId xmlns:a16="http://schemas.microsoft.com/office/drawing/2014/main" id="{9E1B8E41-2FFB-DB57-D6EA-379DBF5394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677" y="1193391"/>
            <a:ext cx="4431695" cy="3323771"/>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42FF2FFC-3470-5D8F-D400-B70C1D97DAD1}"/>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47</a:t>
            </a:r>
            <a:endParaRPr lang="en-US" sz="1300" dirty="0">
              <a:solidFill>
                <a:schemeClr val="bg1"/>
              </a:solidFill>
              <a:cs typeface="2  Titr" panose="00000700000000000000" pitchFamily="2" charset="-78"/>
            </a:endParaRPr>
          </a:p>
        </p:txBody>
      </p:sp>
      <p:pic>
        <p:nvPicPr>
          <p:cNvPr id="10" name="Picture 9">
            <a:extLst>
              <a:ext uri="{FF2B5EF4-FFF2-40B4-BE49-F238E27FC236}">
                <a16:creationId xmlns:a16="http://schemas.microsoft.com/office/drawing/2014/main" id="{7E78BF91-F62F-BE7B-0B17-62072EF09C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7291" y="3189104"/>
            <a:ext cx="4431696" cy="33237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513230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A6755-C36C-C28A-CAAF-DF3A3F7E3B2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C92E176-D66D-4A4B-ABA7-B851F81D265A}"/>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لاک اپوکسی مخصوص سطح</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BD046E8E-364D-7451-E278-F26BFFAD1B1F}"/>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UNI-EP800</a:t>
            </a:r>
          </a:p>
        </p:txBody>
      </p:sp>
      <p:sp>
        <p:nvSpPr>
          <p:cNvPr id="5" name="TextBox 4">
            <a:extLst>
              <a:ext uri="{FF2B5EF4-FFF2-40B4-BE49-F238E27FC236}">
                <a16:creationId xmlns:a16="http://schemas.microsoft.com/office/drawing/2014/main" id="{0351DB07-47BA-1F09-CBF5-110DDA2C06F6}"/>
              </a:ext>
            </a:extLst>
          </p:cNvPr>
          <p:cNvSpPr txBox="1"/>
          <p:nvPr/>
        </p:nvSpPr>
        <p:spPr>
          <a:xfrm>
            <a:off x="152400" y="8829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لاک اپوکسی یک پوشش رزینی بر پایه اپوکسی با درصد جامد بالا است که پس از ترکیب با هاردنر مناسب، لایه‌ای شفاف، مقاوم و چسبنده روی سطوح ایجاد می‌کند. این محصول دارای مقاومت عالی در برابر مواد شیمیایی، سایش، رطوبت و خوردگی بوده و به دلیل ویسکوزیته مناسب و درصد جامد بالا، برای پوشش‌های صنعتی و محافظتی بسیار کاربرد دارد.</a:t>
            </a:r>
          </a:p>
        </p:txBody>
      </p:sp>
      <p:sp>
        <p:nvSpPr>
          <p:cNvPr id="10" name="TextBox 9">
            <a:extLst>
              <a:ext uri="{FF2B5EF4-FFF2-40B4-BE49-F238E27FC236}">
                <a16:creationId xmlns:a16="http://schemas.microsoft.com/office/drawing/2014/main" id="{67EC4B5F-FAA8-6E01-B49A-1FD395FF5900}"/>
              </a:ext>
            </a:extLst>
          </p:cNvPr>
          <p:cNvSpPr txBox="1"/>
          <p:nvPr/>
        </p:nvSpPr>
        <p:spPr>
          <a:xfrm>
            <a:off x="4003667" y="1921106"/>
            <a:ext cx="5541824" cy="2000548"/>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عالی به فلز و بتن</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شیمیایی: بسیار خوب</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آب: بسیار خوب</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سایشی: بالا</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سختی فیلم: بالا</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روغن و حلال: خوب تا عالی</a:t>
            </a:r>
          </a:p>
        </p:txBody>
      </p:sp>
      <p:sp>
        <p:nvSpPr>
          <p:cNvPr id="12" name="TextBox 11">
            <a:extLst>
              <a:ext uri="{FF2B5EF4-FFF2-40B4-BE49-F238E27FC236}">
                <a16:creationId xmlns:a16="http://schemas.microsoft.com/office/drawing/2014/main" id="{9572AA42-004F-CDB1-C514-6583D37A9F61}"/>
              </a:ext>
            </a:extLst>
          </p:cNvPr>
          <p:cNvSpPr txBox="1"/>
          <p:nvPr/>
        </p:nvSpPr>
        <p:spPr>
          <a:xfrm>
            <a:off x="993768" y="1917888"/>
            <a:ext cx="3009899" cy="1862048"/>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85750" indent="-230188" algn="just" rtl="1">
              <a:spcAft>
                <a:spcPts val="6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محافظ فلزات</a:t>
            </a:r>
          </a:p>
          <a:p>
            <a:pPr marL="285750" indent="-230188" algn="just" rtl="1">
              <a:spcAft>
                <a:spcPts val="6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کفپوش اپوکسی</a:t>
            </a:r>
          </a:p>
          <a:p>
            <a:pPr marL="285750" indent="-230188" algn="just" rtl="1">
              <a:spcAft>
                <a:spcPts val="6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سطوح بتنی</a:t>
            </a:r>
          </a:p>
          <a:p>
            <a:pPr marL="285750" indent="-230188" algn="just" rtl="1">
              <a:spcAft>
                <a:spcPts val="6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صنایع دریایی و ضدخوردگی</a:t>
            </a:r>
          </a:p>
          <a:p>
            <a:pPr marL="285750" indent="-230188" algn="just" rtl="1">
              <a:spcAft>
                <a:spcPts val="6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چوب و دکوراتیو</a:t>
            </a:r>
          </a:p>
          <a:p>
            <a:pPr marL="285750" indent="-230188" algn="just" rtl="1">
              <a:spcAft>
                <a:spcPts val="600"/>
              </a:spcAft>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صنایع رنگ و کامپوزیت</a:t>
            </a:r>
          </a:p>
        </p:txBody>
      </p:sp>
      <p:sp>
        <p:nvSpPr>
          <p:cNvPr id="13" name="TextBox 12">
            <a:extLst>
              <a:ext uri="{FF2B5EF4-FFF2-40B4-BE49-F238E27FC236}">
                <a16:creationId xmlns:a16="http://schemas.microsoft.com/office/drawing/2014/main" id="{C9A68C2D-3C0A-F19B-C111-B0F288E06CF9}"/>
              </a:ext>
            </a:extLst>
          </p:cNvPr>
          <p:cNvSpPr txBox="1"/>
          <p:nvPr/>
        </p:nvSpPr>
        <p:spPr>
          <a:xfrm>
            <a:off x="4904218" y="6343599"/>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قلم مو ، پیستوله ، اسپری بدون هوا</a:t>
            </a:r>
            <a:endParaRPr lang="en-US" sz="1600" b="1" dirty="0"/>
          </a:p>
        </p:txBody>
      </p:sp>
      <p:graphicFrame>
        <p:nvGraphicFramePr>
          <p:cNvPr id="2" name="Table 1">
            <a:extLst>
              <a:ext uri="{FF2B5EF4-FFF2-40B4-BE49-F238E27FC236}">
                <a16:creationId xmlns:a16="http://schemas.microsoft.com/office/drawing/2014/main" id="{61F0A8DE-2025-D173-23E9-86542F7C873F}"/>
              </a:ext>
            </a:extLst>
          </p:cNvPr>
          <p:cNvGraphicFramePr>
            <a:graphicFrameLocks noGrp="1"/>
          </p:cNvGraphicFramePr>
          <p:nvPr>
            <p:extLst>
              <p:ext uri="{D42A27DB-BD31-4B8C-83A1-F6EECF244321}">
                <p14:modId xmlns:p14="http://schemas.microsoft.com/office/powerpoint/2010/main" val="957491459"/>
              </p:ext>
            </p:extLst>
          </p:nvPr>
        </p:nvGraphicFramePr>
        <p:xfrm>
          <a:off x="4073236" y="4089331"/>
          <a:ext cx="5472255" cy="2209700"/>
        </p:xfrm>
        <a:graphic>
          <a:graphicData uri="http://schemas.openxmlformats.org/drawingml/2006/table">
            <a:tbl>
              <a:tblPr rtl="1" firstRow="1" firstCol="1" bandRow="1">
                <a:tableStyleId>{69012ECD-51FC-41F1-AA8D-1B2483CD663E}</a:tableStyleId>
              </a:tblPr>
              <a:tblGrid>
                <a:gridCol w="2274582">
                  <a:extLst>
                    <a:ext uri="{9D8B030D-6E8A-4147-A177-3AD203B41FA5}">
                      <a16:colId xmlns:a16="http://schemas.microsoft.com/office/drawing/2014/main" val="1540041204"/>
                    </a:ext>
                  </a:extLst>
                </a:gridCol>
                <a:gridCol w="3197673">
                  <a:extLst>
                    <a:ext uri="{9D8B030D-6E8A-4147-A177-3AD203B41FA5}">
                      <a16:colId xmlns:a16="http://schemas.microsoft.com/office/drawing/2014/main" val="1415829584"/>
                    </a:ext>
                  </a:extLst>
                </a:gridCol>
              </a:tblGrid>
              <a:tr h="220970">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20970">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fa-IR" sz="1200" kern="100" dirty="0">
                          <a:effectLst/>
                          <a:latin typeface="Vazir" panose="020B0603030804020204" pitchFamily="34" charset="-78"/>
                          <a:ea typeface="Calibri" panose="020F0502020204030204" pitchFamily="34" charset="0"/>
                          <a:cs typeface="Vazir" panose="020B0603030804020204" pitchFamily="34" charset="-78"/>
                        </a:rPr>
                        <a:t>70درصد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20970">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شفاف  تا زردکم 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2097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1.05</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25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20970">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2097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80 الی 150 میکرون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2097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50 الی 150 گرم جهت یک مترمربع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2097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 الی 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20970">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عمقی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2097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15+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3" name="TextBox 2">
            <a:extLst>
              <a:ext uri="{FF2B5EF4-FFF2-40B4-BE49-F238E27FC236}">
                <a16:creationId xmlns:a16="http://schemas.microsoft.com/office/drawing/2014/main" id="{07302F99-423A-0BCC-A94D-C6468ACF93F3}"/>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48</a:t>
            </a:r>
            <a:endParaRPr lang="en-US" sz="1300" dirty="0">
              <a:solidFill>
                <a:schemeClr val="bg1"/>
              </a:solidFill>
              <a:cs typeface="2  Titr" panose="00000700000000000000" pitchFamily="2" charset="-78"/>
            </a:endParaRPr>
          </a:p>
        </p:txBody>
      </p:sp>
      <p:graphicFrame>
        <p:nvGraphicFramePr>
          <p:cNvPr id="16" name="Object 15">
            <a:extLst>
              <a:ext uri="{FF2B5EF4-FFF2-40B4-BE49-F238E27FC236}">
                <a16:creationId xmlns:a16="http://schemas.microsoft.com/office/drawing/2014/main" id="{212CD7F4-400E-065F-D46D-6892F36ED257}"/>
              </a:ext>
            </a:extLst>
          </p:cNvPr>
          <p:cNvGraphicFramePr>
            <a:graphicFrameLocks noChangeAspect="1"/>
          </p:cNvGraphicFramePr>
          <p:nvPr>
            <p:extLst>
              <p:ext uri="{D42A27DB-BD31-4B8C-83A1-F6EECF244321}">
                <p14:modId xmlns:p14="http://schemas.microsoft.com/office/powerpoint/2010/main" val="742344464"/>
              </p:ext>
            </p:extLst>
          </p:nvPr>
        </p:nvGraphicFramePr>
        <p:xfrm>
          <a:off x="187036" y="3865418"/>
          <a:ext cx="2590800" cy="2671118"/>
        </p:xfrm>
        <a:graphic>
          <a:graphicData uri="http://schemas.openxmlformats.org/presentationml/2006/ole">
            <mc:AlternateContent xmlns:mc="http://schemas.openxmlformats.org/markup-compatibility/2006">
              <mc:Choice xmlns:v="urn:schemas-microsoft-com:vml" Requires="v">
                <p:oleObj r:id="rId3" imgW="9760290" imgH="9034001" progId="">
                  <p:embed/>
                </p:oleObj>
              </mc:Choice>
              <mc:Fallback>
                <p:oleObj r:id="rId3" imgW="9760290" imgH="9034001" progId="">
                  <p:embed/>
                  <p:pic>
                    <p:nvPicPr>
                      <p:cNvPr id="0" name=""/>
                      <p:cNvPicPr/>
                      <p:nvPr/>
                    </p:nvPicPr>
                    <p:blipFill>
                      <a:blip r:embed="rId4"/>
                      <a:stretch>
                        <a:fillRect/>
                      </a:stretch>
                    </p:blipFill>
                    <p:spPr>
                      <a:xfrm>
                        <a:off x="187036" y="3865418"/>
                        <a:ext cx="2590800" cy="2671118"/>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CB39F0E0-E54D-F369-A61F-C90F852B9331}"/>
              </a:ext>
            </a:extLst>
          </p:cNvPr>
          <p:cNvGraphicFramePr>
            <a:graphicFrameLocks noChangeAspect="1"/>
          </p:cNvGraphicFramePr>
          <p:nvPr>
            <p:extLst>
              <p:ext uri="{D42A27DB-BD31-4B8C-83A1-F6EECF244321}">
                <p14:modId xmlns:p14="http://schemas.microsoft.com/office/powerpoint/2010/main" val="902777207"/>
              </p:ext>
            </p:extLst>
          </p:nvPr>
        </p:nvGraphicFramePr>
        <p:xfrm>
          <a:off x="2777836" y="5032818"/>
          <a:ext cx="1022578" cy="1396164"/>
        </p:xfrm>
        <a:graphic>
          <a:graphicData uri="http://schemas.openxmlformats.org/presentationml/2006/ole">
            <mc:AlternateContent xmlns:mc="http://schemas.openxmlformats.org/markup-compatibility/2006">
              <mc:Choice xmlns:v="urn:schemas-microsoft-com:vml" Requires="v">
                <p:oleObj r:id="rId5" imgW="11363547" imgH="15514811" progId="">
                  <p:embed/>
                </p:oleObj>
              </mc:Choice>
              <mc:Fallback>
                <p:oleObj r:id="rId5" imgW="11363547" imgH="15514811" progId="">
                  <p:embed/>
                  <p:pic>
                    <p:nvPicPr>
                      <p:cNvPr id="8" name="Object 7">
                        <a:extLst>
                          <a:ext uri="{FF2B5EF4-FFF2-40B4-BE49-F238E27FC236}">
                            <a16:creationId xmlns:a16="http://schemas.microsoft.com/office/drawing/2014/main" id="{FE83D56E-D2FE-72F1-2FFB-4A7730EBBAE6}"/>
                          </a:ext>
                        </a:extLst>
                      </p:cNvPr>
                      <p:cNvPicPr/>
                      <p:nvPr/>
                    </p:nvPicPr>
                    <p:blipFill>
                      <a:blip r:embed="rId6"/>
                      <a:stretch>
                        <a:fillRect/>
                      </a:stretch>
                    </p:blipFill>
                    <p:spPr>
                      <a:xfrm>
                        <a:off x="2777836" y="5032818"/>
                        <a:ext cx="1022578" cy="1396164"/>
                      </a:xfrm>
                      <a:prstGeom prst="rect">
                        <a:avLst/>
                      </a:prstGeom>
                    </p:spPr>
                  </p:pic>
                </p:oleObj>
              </mc:Fallback>
            </mc:AlternateContent>
          </a:graphicData>
        </a:graphic>
      </p:graphicFrame>
    </p:spTree>
    <p:extLst>
      <p:ext uri="{BB962C8B-B14F-4D97-AF65-F5344CB8AC3E}">
        <p14:creationId xmlns:p14="http://schemas.microsoft.com/office/powerpoint/2010/main" val="2075376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8A08E-64A9-8D8B-633F-D3FBB96E12C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385E56D-2ACE-E86C-DAA8-C958CED0A492}"/>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لاک اپوکسی</a:t>
            </a:r>
            <a:r>
              <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 </a:t>
            </a: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مخصوص سطح</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7F3E5AB7-01C1-26DE-9A9B-05ECC9D01E2D}"/>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UNI-EP800</a:t>
            </a:r>
          </a:p>
        </p:txBody>
      </p:sp>
      <p:sp>
        <p:nvSpPr>
          <p:cNvPr id="3" name="TextBox 2">
            <a:extLst>
              <a:ext uri="{FF2B5EF4-FFF2-40B4-BE49-F238E27FC236}">
                <a16:creationId xmlns:a16="http://schemas.microsoft.com/office/drawing/2014/main" id="{4ED86488-E433-9E90-6A5F-93BEF3E523C2}"/>
              </a:ext>
            </a:extLst>
          </p:cNvPr>
          <p:cNvSpPr txBox="1"/>
          <p:nvPr/>
        </p:nvSpPr>
        <p:spPr>
          <a:xfrm>
            <a:off x="4606639" y="1009029"/>
            <a:ext cx="4953000" cy="2190343"/>
          </a:xfrm>
          <a:prstGeom prst="rect">
            <a:avLst/>
          </a:prstGeom>
          <a:noFill/>
        </p:spPr>
        <p:txBody>
          <a:bodyPr wrap="square">
            <a:spAutoFit/>
          </a:bodyPr>
          <a:lstStyle/>
          <a:p>
            <a:pPr algn="r" rtl="1">
              <a:spcBef>
                <a:spcPts val="600"/>
              </a:spcBef>
              <a:spcAft>
                <a:spcPts val="800"/>
              </a:spcAft>
              <a:buNone/>
            </a:pPr>
            <a:r>
              <a:rPr lang="fa-IR" sz="14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p>
            <a:pPr marL="171450" indent="-1714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1450" indent="-1714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از تماس با چشم و پوست جلوگیری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1450" indent="-1714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1450" indent="-171450" algn="r" rtl="1">
              <a:spcBef>
                <a:spcPts val="600"/>
              </a:spcBef>
              <a:spcAft>
                <a:spcPts val="800"/>
              </a:spcAft>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1450" indent="-171450" algn="r" rtl="1">
              <a:spcBef>
                <a:spcPts val="600"/>
              </a:spcBef>
              <a:spcAft>
                <a:spcPts val="800"/>
              </a:spcAft>
              <a:buFont typeface="Arial" panose="020B0604020202020204" pitchFamily="34" charset="0"/>
              <a:buChar char="•"/>
            </a:pPr>
            <a:r>
              <a:rPr lang="fa-IR" sz="13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2" name="TextBox 1">
            <a:extLst>
              <a:ext uri="{FF2B5EF4-FFF2-40B4-BE49-F238E27FC236}">
                <a16:creationId xmlns:a16="http://schemas.microsoft.com/office/drawing/2014/main" id="{CC4F4504-D9F5-24F3-62F2-06A46833CBA3}"/>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49</a:t>
            </a:r>
            <a:endParaRPr lang="en-US" sz="1300" dirty="0">
              <a:solidFill>
                <a:schemeClr val="bg1"/>
              </a:solidFill>
              <a:cs typeface="2  Titr" panose="00000700000000000000" pitchFamily="2" charset="-78"/>
            </a:endParaRPr>
          </a:p>
        </p:txBody>
      </p:sp>
      <p:pic>
        <p:nvPicPr>
          <p:cNvPr id="7" name="Picture 6">
            <a:extLst>
              <a:ext uri="{FF2B5EF4-FFF2-40B4-BE49-F238E27FC236}">
                <a16:creationId xmlns:a16="http://schemas.microsoft.com/office/drawing/2014/main" id="{72815007-7604-B12F-64D6-1A1010E4A7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61" y="1159290"/>
            <a:ext cx="3969330" cy="52924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82276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9B9CF-01E8-1502-F719-DA715A5BBFC1}"/>
            </a:ext>
          </a:extLst>
        </p:cNvPr>
        <p:cNvGrpSpPr/>
        <p:nvPr/>
      </p:nvGrpSpPr>
      <p:grpSpPr>
        <a:xfrm>
          <a:off x="0" y="0"/>
          <a:ext cx="0" cy="0"/>
          <a:chOff x="0" y="0"/>
          <a:chExt cx="0" cy="0"/>
        </a:xfrm>
      </p:grpSpPr>
      <p:graphicFrame>
        <p:nvGraphicFramePr>
          <p:cNvPr id="18" name="Table 17">
            <a:extLst>
              <a:ext uri="{FF2B5EF4-FFF2-40B4-BE49-F238E27FC236}">
                <a16:creationId xmlns:a16="http://schemas.microsoft.com/office/drawing/2014/main" id="{A4F55962-72EA-24FA-35B9-D0FC5611B36C}"/>
              </a:ext>
            </a:extLst>
          </p:cNvPr>
          <p:cNvGraphicFramePr>
            <a:graphicFrameLocks noGrp="1"/>
          </p:cNvGraphicFramePr>
          <p:nvPr>
            <p:extLst>
              <p:ext uri="{D42A27DB-BD31-4B8C-83A1-F6EECF244321}">
                <p14:modId xmlns:p14="http://schemas.microsoft.com/office/powerpoint/2010/main" val="1786312428"/>
              </p:ext>
            </p:extLst>
          </p:nvPr>
        </p:nvGraphicFramePr>
        <p:xfrm>
          <a:off x="436418" y="893618"/>
          <a:ext cx="8431357" cy="5765189"/>
        </p:xfrm>
        <a:graphic>
          <a:graphicData uri="http://schemas.openxmlformats.org/drawingml/2006/table">
            <a:tbl>
              <a:tblPr rtl="1" firstRow="1" firstCol="1" bandRow="1">
                <a:tableStyleId>{2D5ABB26-0587-4C30-8999-92F81FD0307C}</a:tableStyleId>
              </a:tblPr>
              <a:tblGrid>
                <a:gridCol w="4632003">
                  <a:extLst>
                    <a:ext uri="{9D8B030D-6E8A-4147-A177-3AD203B41FA5}">
                      <a16:colId xmlns:a16="http://schemas.microsoft.com/office/drawing/2014/main" val="3447755978"/>
                    </a:ext>
                  </a:extLst>
                </a:gridCol>
                <a:gridCol w="2390978">
                  <a:extLst>
                    <a:ext uri="{9D8B030D-6E8A-4147-A177-3AD203B41FA5}">
                      <a16:colId xmlns:a16="http://schemas.microsoft.com/office/drawing/2014/main" val="3061398863"/>
                    </a:ext>
                  </a:extLst>
                </a:gridCol>
                <a:gridCol w="1408376">
                  <a:extLst>
                    <a:ext uri="{9D8B030D-6E8A-4147-A177-3AD203B41FA5}">
                      <a16:colId xmlns:a16="http://schemas.microsoft.com/office/drawing/2014/main" val="3470019467"/>
                    </a:ext>
                  </a:extLst>
                </a:gridCol>
              </a:tblGrid>
              <a:tr h="326613">
                <a:tc>
                  <a:txBody>
                    <a:bodyPr/>
                    <a:lstStyle/>
                    <a:p>
                      <a:pPr algn="just" rtl="1">
                        <a:lnSpc>
                          <a:spcPct val="115000"/>
                        </a:lnSpc>
                        <a:spcAft>
                          <a:spcPts val="800"/>
                        </a:spcAft>
                        <a:buNone/>
                      </a:pPr>
                      <a:r>
                        <a:rPr lang="ar-SA" sz="1500" b="1" kern="0" dirty="0">
                          <a:solidFill>
                            <a:srgbClr val="002060"/>
                          </a:solidFill>
                          <a:effectLst>
                            <a:outerShdw blurRad="50800" dist="38100" dir="2700000" algn="tl">
                              <a:srgbClr val="000000">
                                <a:alpha val="40000"/>
                              </a:srgbClr>
                            </a:outerShdw>
                          </a:effectLst>
                          <a:latin typeface="Vazir" panose="020B0603030804020204" pitchFamily="34" charset="-78"/>
                          <a:cs typeface="Vazir" panose="020B0603030804020204" pitchFamily="34" charset="-78"/>
                        </a:rPr>
                        <a:t>رنگ های ترافیکی</a:t>
                      </a:r>
                      <a:endParaRPr lang="en-US" sz="1500" kern="100" dirty="0">
                        <a:solidFill>
                          <a:srgbClr val="002060"/>
                        </a:solidFill>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defTabSz="533400" rtl="1">
                        <a:buNone/>
                      </a:pPr>
                      <a:r>
                        <a:rPr lang="fa-IR" sz="1500" b="1" u="none" strike="noStrike" dirty="0">
                          <a:solidFill>
                            <a:srgbClr val="002060"/>
                          </a:solidFill>
                          <a:effectLst>
                            <a:outerShdw blurRad="50800" dist="38100" algn="tr" rotWithShape="0">
                              <a:prstClr val="black">
                                <a:alpha val="40000"/>
                              </a:prstClr>
                            </a:outerShdw>
                          </a:effectLst>
                          <a:latin typeface="Vazir" panose="020B0603030804020204" pitchFamily="34" charset="-78"/>
                          <a:cs typeface="Vazir" panose="020B0603030804020204" pitchFamily="34" charset="-78"/>
                        </a:rPr>
                        <a:t>کد محصول </a:t>
                      </a:r>
                      <a:endParaRPr lang="en-US" sz="1500" kern="100" dirty="0">
                        <a:effectLst/>
                        <a:latin typeface="Vazir" panose="020B0603030804020204" pitchFamily="34" charset="-78"/>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buNone/>
                      </a:pPr>
                      <a:r>
                        <a:rPr lang="fa-IR" sz="1500" b="1" u="none" strike="noStrike" kern="1200" dirty="0">
                          <a:solidFill>
                            <a:srgbClr val="002060"/>
                          </a:solidFill>
                          <a:effectLst>
                            <a:outerShdw blurRad="50800" dist="38100" algn="tr" rotWithShape="0">
                              <a:prstClr val="black">
                                <a:alpha val="40000"/>
                              </a:prstClr>
                            </a:outerShdw>
                          </a:effectLst>
                          <a:latin typeface="Vazir" panose="020B0603030804020204" pitchFamily="34" charset="-78"/>
                          <a:ea typeface="+mn-ea"/>
                          <a:cs typeface="Vazir" panose="020B0603030804020204" pitchFamily="34" charset="-78"/>
                        </a:rPr>
                        <a:t>شماره صفحه</a:t>
                      </a:r>
                      <a:endParaRPr lang="en-US" sz="1500" b="1" u="none" strike="noStrike" kern="1200" dirty="0">
                        <a:solidFill>
                          <a:srgbClr val="002060"/>
                        </a:solidFill>
                        <a:effectLst>
                          <a:outerShdw blurRad="50800" dist="38100" algn="tr" rotWithShape="0">
                            <a:prstClr val="black">
                              <a:alpha val="40000"/>
                            </a:prstClr>
                          </a:outerShdw>
                        </a:effectLst>
                        <a:latin typeface="Vazir" panose="020B0603030804020204" pitchFamily="34" charset="-78"/>
                        <a:ea typeface="+mn-ea"/>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1375116"/>
                  </a:ext>
                </a:extLst>
              </a:tr>
              <a:tr h="343793">
                <a:tc>
                  <a:txBody>
                    <a:bodyPr/>
                    <a:lstStyle/>
                    <a:p>
                      <a:pPr marL="228600" algn="just" rtl="1">
                        <a:lnSpc>
                          <a:spcPct val="115000"/>
                        </a:lnSpc>
                        <a:spcAft>
                          <a:spcPts val="800"/>
                        </a:spcAft>
                        <a:buNone/>
                      </a:pPr>
                      <a:r>
                        <a:rPr lang="en-US" sz="1400" kern="0" dirty="0">
                          <a:effectLst/>
                          <a:latin typeface="Vazir" panose="020B0603030804020204" pitchFamily="34" charset="-78"/>
                          <a:cs typeface="Vazir" panose="020B0603030804020204" pitchFamily="34" charset="-78"/>
                        </a:rPr>
                        <a:t> </a:t>
                      </a:r>
                      <a:r>
                        <a:rPr lang="ar-SA" sz="1400" kern="0" dirty="0">
                          <a:solidFill>
                            <a:srgbClr val="000000"/>
                          </a:solidFill>
                          <a:effectLst/>
                          <a:latin typeface="Vazir" panose="020B0603030804020204" pitchFamily="34" charset="-78"/>
                          <a:cs typeface="Vazir" panose="020B0603030804020204" pitchFamily="34" charset="-78"/>
                        </a:rPr>
                        <a:t>رنگ ترافیکی سرد</a:t>
                      </a:r>
                      <a:r>
                        <a:rPr lang="fa-IR" sz="1400" kern="0" dirty="0">
                          <a:solidFill>
                            <a:srgbClr val="000000"/>
                          </a:solidFill>
                          <a:effectLst/>
                          <a:latin typeface="Vazir" panose="020B0603030804020204" pitchFamily="34" charset="-78"/>
                          <a:cs typeface="Vazir" panose="020B0603030804020204" pitchFamily="34" charset="-78"/>
                        </a:rPr>
                        <a:t> </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UNI-T100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55563" algn="ctr" rtl="1">
                        <a:lnSpc>
                          <a:spcPct val="115000"/>
                        </a:lnSpc>
                        <a:spcAft>
                          <a:spcPts val="800"/>
                        </a:spcAft>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30</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06586055"/>
                  </a:ext>
                </a:extLst>
              </a:tr>
              <a:tr h="343793">
                <a:tc>
                  <a:txBody>
                    <a:bodyPr/>
                    <a:lstStyle/>
                    <a:p>
                      <a:pPr marL="228600" algn="just" rtl="1">
                        <a:lnSpc>
                          <a:spcPct val="115000"/>
                        </a:lnSpc>
                        <a:spcAft>
                          <a:spcPts val="800"/>
                        </a:spcAft>
                        <a:buNone/>
                      </a:pPr>
                      <a:r>
                        <a:rPr lang="en-US" sz="1400" kern="0" dirty="0">
                          <a:solidFill>
                            <a:srgbClr val="000000"/>
                          </a:solidFill>
                          <a:effectLst/>
                          <a:latin typeface="Vazir" panose="020B0603030804020204" pitchFamily="34" charset="-78"/>
                          <a:cs typeface="Vazir" panose="020B0603030804020204" pitchFamily="34" charset="-78"/>
                        </a:rPr>
                        <a:t> </a:t>
                      </a:r>
                      <a:r>
                        <a:rPr lang="ar-SA" sz="1400" kern="0" dirty="0">
                          <a:solidFill>
                            <a:srgbClr val="000000"/>
                          </a:solidFill>
                          <a:effectLst/>
                          <a:latin typeface="Vazir" panose="020B0603030804020204" pitchFamily="34" charset="-78"/>
                          <a:cs typeface="Vazir" panose="020B0603030804020204" pitchFamily="34" charset="-78"/>
                        </a:rPr>
                        <a:t>رنگ ترافیکی گرم (دو جزئی)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UNI-T200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55563" indent="0" algn="ctr" rtl="1">
                        <a:lnSpc>
                          <a:spcPct val="115000"/>
                        </a:lnSpc>
                        <a:spcAft>
                          <a:spcPts val="800"/>
                        </a:spcAft>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31</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5005877"/>
                  </a:ext>
                </a:extLst>
              </a:tr>
              <a:tr h="359533">
                <a:tc gridSpan="2">
                  <a:txBody>
                    <a:bodyPr/>
                    <a:lstStyle/>
                    <a:p>
                      <a:pPr algn="r" rtl="1" fontAlgn="ctr">
                        <a:buNone/>
                      </a:pPr>
                      <a:r>
                        <a:rPr lang="fa-IR" sz="1500" b="1" kern="0" dirty="0">
                          <a:solidFill>
                            <a:srgbClr val="002060"/>
                          </a:solidFill>
                          <a:effectLst>
                            <a:outerShdw blurRad="50800" dist="38100" dir="2700000" algn="tl">
                              <a:srgbClr val="000000">
                                <a:alpha val="40000"/>
                              </a:srgbClr>
                            </a:outerShdw>
                          </a:effectLst>
                          <a:latin typeface="Vazir" panose="020B0603030804020204" pitchFamily="34" charset="-78"/>
                          <a:ea typeface="+mn-ea"/>
                          <a:cs typeface="Vazir" panose="020B0603030804020204" pitchFamily="34" charset="-78"/>
                        </a:rPr>
                        <a:t>رنگ های مخصوص نما</a:t>
                      </a:r>
                    </a:p>
                  </a:txBody>
                  <a:tcPr marL="4763" marR="4763" marT="476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6654247"/>
                  </a:ext>
                </a:extLst>
              </a:tr>
              <a:tr h="257096">
                <a:tc>
                  <a:txBody>
                    <a:bodyPr/>
                    <a:lstStyle/>
                    <a:p>
                      <a:pPr algn="r" rtl="1" fontAlgn="b">
                        <a:buNone/>
                      </a:pPr>
                      <a:r>
                        <a:rPr lang="fa-IR" sz="1400" kern="0" dirty="0">
                          <a:solidFill>
                            <a:srgbClr val="000000"/>
                          </a:solidFill>
                          <a:effectLst/>
                          <a:latin typeface="Vazir" panose="020B0603030804020204" pitchFamily="34" charset="-78"/>
                          <a:ea typeface="+mn-ea"/>
                          <a:cs typeface="Vazir" panose="020B0603030804020204" pitchFamily="34" charset="-78"/>
                        </a:rPr>
                        <a:t>      رنگ پلی یورتان آلیفاتیک مخصوص نما</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sz="1400" b="1" kern="0" dirty="0">
                          <a:solidFill>
                            <a:srgbClr val="000000"/>
                          </a:solidFill>
                          <a:effectLst/>
                          <a:latin typeface="Vazir" panose="020B0603030804020204" pitchFamily="34" charset="-78"/>
                          <a:ea typeface="+mn-ea"/>
                          <a:cs typeface="Vazir" panose="020B0603030804020204" pitchFamily="34" charset="-78"/>
                        </a:rPr>
                        <a:t>UNI-E100</a:t>
                      </a:r>
                      <a:r>
                        <a:rPr lang="fa-IR" sz="1400" b="1" kern="0" dirty="0">
                          <a:solidFill>
                            <a:srgbClr val="000000"/>
                          </a:solidFill>
                          <a:effectLst/>
                          <a:latin typeface="Vazir" panose="020B0603030804020204" pitchFamily="34" charset="-78"/>
                          <a:ea typeface="+mn-ea"/>
                          <a:cs typeface="Vazir" panose="020B0603030804020204" pitchFamily="34" charset="-78"/>
                        </a:rPr>
                        <a:t>    </a:t>
                      </a:r>
                      <a:endParaRPr lang="en-US" sz="1400" b="1" kern="0" dirty="0">
                        <a:solidFill>
                          <a:srgbClr val="000000"/>
                        </a:solidFill>
                        <a:effectLst/>
                        <a:latin typeface="Vazir" panose="020B0603030804020204" pitchFamily="34" charset="-78"/>
                        <a:ea typeface="+mn-ea"/>
                        <a:cs typeface="Vazir" panose="020B0603030804020204" pitchFamily="34" charset="-78"/>
                      </a:endParaRP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32</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0556689"/>
                  </a:ext>
                </a:extLst>
              </a:tr>
              <a:tr h="330561">
                <a:tc>
                  <a:txBody>
                    <a:bodyPr/>
                    <a:lstStyle/>
                    <a:p>
                      <a:pPr algn="r" rtl="1" fontAlgn="b">
                        <a:buNone/>
                      </a:pPr>
                      <a:r>
                        <a:rPr lang="fa-IR" sz="1400" kern="0" dirty="0">
                          <a:solidFill>
                            <a:srgbClr val="000000"/>
                          </a:solidFill>
                          <a:effectLst/>
                          <a:latin typeface="Vazir" panose="020B0603030804020204" pitchFamily="34" charset="-78"/>
                          <a:ea typeface="+mn-ea"/>
                          <a:cs typeface="Vazir" panose="020B0603030804020204" pitchFamily="34" charset="-78"/>
                        </a:rPr>
                        <a:t>      رنگ آکریلیک ساده مخصوص نما</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sz="1400" b="1" kern="0" dirty="0">
                          <a:solidFill>
                            <a:srgbClr val="000000"/>
                          </a:solidFill>
                          <a:effectLst/>
                          <a:latin typeface="Vazir" panose="020B0603030804020204" pitchFamily="34" charset="-78"/>
                          <a:ea typeface="+mn-ea"/>
                          <a:cs typeface="Vazir" panose="020B0603030804020204" pitchFamily="34" charset="-78"/>
                        </a:rPr>
                        <a:t>UNI-E200</a:t>
                      </a:r>
                      <a:r>
                        <a:rPr lang="fa-IR" sz="1400" b="1" kern="0" dirty="0">
                          <a:solidFill>
                            <a:srgbClr val="000000"/>
                          </a:solidFill>
                          <a:effectLst/>
                          <a:latin typeface="Vazir" panose="020B0603030804020204" pitchFamily="34" charset="-78"/>
                          <a:ea typeface="+mn-ea"/>
                          <a:cs typeface="Vazir" panose="020B0603030804020204" pitchFamily="34" charset="-78"/>
                        </a:rPr>
                        <a:t>    </a:t>
                      </a:r>
                      <a:endParaRPr lang="en-US" sz="1400" b="1" kern="0" dirty="0">
                        <a:solidFill>
                          <a:srgbClr val="000000"/>
                        </a:solidFill>
                        <a:effectLst/>
                        <a:latin typeface="Vazir" panose="020B0603030804020204" pitchFamily="34" charset="-78"/>
                        <a:ea typeface="+mn-ea"/>
                        <a:cs typeface="Vazir" panose="020B0603030804020204" pitchFamily="34" charset="-78"/>
                      </a:endParaRP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33</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4453378"/>
                  </a:ext>
                </a:extLst>
              </a:tr>
              <a:tr h="347327">
                <a:tc>
                  <a:txBody>
                    <a:bodyPr/>
                    <a:lstStyle/>
                    <a:p>
                      <a:pPr algn="r" rtl="1" fontAlgn="b">
                        <a:buNone/>
                      </a:pPr>
                      <a:r>
                        <a:rPr lang="fa-IR" sz="1400" kern="0" dirty="0">
                          <a:solidFill>
                            <a:srgbClr val="000000"/>
                          </a:solidFill>
                          <a:effectLst/>
                          <a:latin typeface="Vazir" panose="020B0603030804020204" pitchFamily="34" charset="-78"/>
                          <a:ea typeface="+mn-ea"/>
                          <a:cs typeface="Vazir" panose="020B0603030804020204" pitchFamily="34" charset="-78"/>
                        </a:rPr>
                        <a:t>      رنگ آکریلیک بافت دار مخصوص نما</a:t>
                      </a: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sz="1400" b="1" kern="0" dirty="0">
                          <a:solidFill>
                            <a:srgbClr val="000000"/>
                          </a:solidFill>
                          <a:effectLst/>
                          <a:latin typeface="Vazir" panose="020B0603030804020204" pitchFamily="34" charset="-78"/>
                          <a:ea typeface="+mn-ea"/>
                          <a:cs typeface="Vazir" panose="020B0603030804020204" pitchFamily="34" charset="-78"/>
                        </a:rPr>
                        <a:t>UNI-E300</a:t>
                      </a:r>
                      <a:r>
                        <a:rPr lang="fa-IR" sz="1400" b="1" kern="0" dirty="0">
                          <a:solidFill>
                            <a:srgbClr val="000000"/>
                          </a:solidFill>
                          <a:effectLst/>
                          <a:latin typeface="Vazir" panose="020B0603030804020204" pitchFamily="34" charset="-78"/>
                          <a:ea typeface="+mn-ea"/>
                          <a:cs typeface="Vazir" panose="020B0603030804020204" pitchFamily="34" charset="-78"/>
                        </a:rPr>
                        <a:t>    </a:t>
                      </a:r>
                      <a:endParaRPr lang="en-US" sz="1400" b="1" kern="0" dirty="0">
                        <a:solidFill>
                          <a:srgbClr val="000000"/>
                        </a:solidFill>
                        <a:effectLst/>
                        <a:latin typeface="Vazir" panose="020B0603030804020204" pitchFamily="34" charset="-78"/>
                        <a:ea typeface="+mn-ea"/>
                        <a:cs typeface="Vazir" panose="020B0603030804020204" pitchFamily="34" charset="-78"/>
                      </a:endParaRP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34</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4763" marR="4763" marT="476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791206"/>
                  </a:ext>
                </a:extLst>
              </a:tr>
              <a:tr h="343793">
                <a:tc>
                  <a:txBody>
                    <a:bodyPr/>
                    <a:lstStyle/>
                    <a:p>
                      <a:pPr algn="just" rtl="1">
                        <a:lnSpc>
                          <a:spcPct val="115000"/>
                        </a:lnSpc>
                        <a:spcAft>
                          <a:spcPts val="800"/>
                        </a:spcAft>
                        <a:buNone/>
                      </a:pPr>
                      <a:r>
                        <a:rPr lang="ar-SA" sz="1500" b="1" kern="0" dirty="0">
                          <a:solidFill>
                            <a:srgbClr val="002060"/>
                          </a:solidFill>
                          <a:effectLst>
                            <a:outerShdw blurRad="50800" dist="38100" dir="2700000" algn="tl">
                              <a:srgbClr val="000000">
                                <a:alpha val="40000"/>
                              </a:srgbClr>
                            </a:outerShdw>
                          </a:effectLst>
                          <a:latin typeface="Vazir" panose="020B0603030804020204" pitchFamily="34" charset="-78"/>
                          <a:cs typeface="Vazir" panose="020B0603030804020204" pitchFamily="34" charset="-78"/>
                        </a:rPr>
                        <a:t>کفپوش های اپوکسی</a:t>
                      </a:r>
                      <a:endParaRPr lang="en-US" sz="1500" kern="100" dirty="0">
                        <a:solidFill>
                          <a:srgbClr val="002060"/>
                        </a:solidFill>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buNone/>
                      </a:pPr>
                      <a:endParaRPr lang="en-US" sz="1400" b="1" kern="100" dirty="0">
                        <a:effectLst/>
                        <a:latin typeface="Vazir" panose="020B0603030804020204" pitchFamily="34" charset="-78"/>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0043359"/>
                  </a:ext>
                </a:extLst>
              </a:tr>
              <a:tr h="343793">
                <a:tc>
                  <a:txBody>
                    <a:bodyPr/>
                    <a:lstStyle/>
                    <a:p>
                      <a:pPr marL="228600" algn="just" rtl="1">
                        <a:lnSpc>
                          <a:spcPct val="115000"/>
                        </a:lnSpc>
                        <a:spcAft>
                          <a:spcPts val="800"/>
                        </a:spcAft>
                        <a:buNone/>
                      </a:pPr>
                      <a:r>
                        <a:rPr lang="ar-SA" sz="1400" kern="0" dirty="0">
                          <a:solidFill>
                            <a:srgbClr val="000000"/>
                          </a:solidFill>
                          <a:effectLst/>
                          <a:latin typeface="Vazir" panose="020B0603030804020204" pitchFamily="34" charset="-78"/>
                          <a:cs typeface="Vazir" panose="020B0603030804020204" pitchFamily="34" charset="-78"/>
                        </a:rPr>
                        <a:t>ماستیک اپوکسی (اپوکسی میانی)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UNI-EP100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35</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3380604"/>
                  </a:ext>
                </a:extLst>
              </a:tr>
              <a:tr h="343793">
                <a:tc>
                  <a:txBody>
                    <a:bodyPr/>
                    <a:lstStyle/>
                    <a:p>
                      <a:pPr marL="228600" algn="just" rtl="1">
                        <a:lnSpc>
                          <a:spcPct val="115000"/>
                        </a:lnSpc>
                        <a:spcAft>
                          <a:spcPts val="800"/>
                        </a:spcAft>
                        <a:buNone/>
                      </a:pPr>
                      <a:r>
                        <a:rPr lang="ar-SA" sz="1400" kern="0" dirty="0">
                          <a:solidFill>
                            <a:srgbClr val="000000"/>
                          </a:solidFill>
                          <a:effectLst/>
                          <a:latin typeface="Vazir" panose="020B0603030804020204" pitchFamily="34" charset="-78"/>
                          <a:cs typeface="Vazir" panose="020B0603030804020204" pitchFamily="34" charset="-78"/>
                        </a:rPr>
                        <a:t>روکش اپوکسی جهت اجرای غلطکی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UNI-EP200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36</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6274501"/>
                  </a:ext>
                </a:extLst>
              </a:tr>
              <a:tr h="365551">
                <a:tc>
                  <a:txBody>
                    <a:bodyPr/>
                    <a:lstStyle/>
                    <a:p>
                      <a:pPr marL="228600" algn="just" rtl="1">
                        <a:lnSpc>
                          <a:spcPct val="115000"/>
                        </a:lnSpc>
                        <a:spcAft>
                          <a:spcPts val="800"/>
                        </a:spcAft>
                        <a:buNone/>
                      </a:pPr>
                      <a:r>
                        <a:rPr lang="ar-SA" sz="1400" kern="0" dirty="0">
                          <a:solidFill>
                            <a:srgbClr val="000000"/>
                          </a:solidFill>
                          <a:effectLst/>
                          <a:latin typeface="Vazir" panose="020B0603030804020204" pitchFamily="34" charset="-78"/>
                          <a:cs typeface="Vazir" panose="020B0603030804020204" pitchFamily="34" charset="-78"/>
                        </a:rPr>
                        <a:t>روکش اپوکسی جهت اجرای سطح صیقلی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UNI-EP300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38</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7550544"/>
                  </a:ext>
                </a:extLst>
              </a:tr>
              <a:tr h="340578">
                <a:tc>
                  <a:txBody>
                    <a:bodyPr/>
                    <a:lstStyle/>
                    <a:p>
                      <a:pPr marL="228600" algn="just" rtl="1">
                        <a:lnSpc>
                          <a:spcPct val="115000"/>
                        </a:lnSpc>
                        <a:spcAft>
                          <a:spcPts val="800"/>
                        </a:spcAft>
                        <a:buNone/>
                      </a:pPr>
                      <a:r>
                        <a:rPr lang="ar-SA" sz="1400" kern="0" dirty="0">
                          <a:solidFill>
                            <a:srgbClr val="000000"/>
                          </a:solidFill>
                          <a:effectLst/>
                          <a:latin typeface="Vazir" panose="020B0603030804020204" pitchFamily="34" charset="-78"/>
                          <a:cs typeface="Vazir" panose="020B0603030804020204" pitchFamily="34" charset="-78"/>
                        </a:rPr>
                        <a:t>روکش اپوکسی آنتی استاتیک</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UNI-EP400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40</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6419832"/>
                  </a:ext>
                </a:extLst>
              </a:tr>
              <a:tr h="343793">
                <a:tc>
                  <a:txBody>
                    <a:bodyPr/>
                    <a:lstStyle/>
                    <a:p>
                      <a:pPr marL="228600" algn="just" rtl="1">
                        <a:lnSpc>
                          <a:spcPct val="115000"/>
                        </a:lnSpc>
                        <a:spcAft>
                          <a:spcPts val="800"/>
                        </a:spcAft>
                        <a:buNone/>
                      </a:pPr>
                      <a:r>
                        <a:rPr lang="ar-SA" sz="1400" kern="0" dirty="0">
                          <a:solidFill>
                            <a:srgbClr val="000000"/>
                          </a:solidFill>
                          <a:effectLst/>
                          <a:latin typeface="Vazir" panose="020B0603030804020204" pitchFamily="34" charset="-78"/>
                          <a:cs typeface="Vazir" panose="020B0603030804020204" pitchFamily="34" charset="-78"/>
                        </a:rPr>
                        <a:t>روکش اپوکسی فنولیک ضد اسید</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UNI-EP500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42</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93479918"/>
                  </a:ext>
                </a:extLst>
              </a:tr>
              <a:tr h="343793">
                <a:tc>
                  <a:txBody>
                    <a:bodyPr/>
                    <a:lstStyle/>
                    <a:p>
                      <a:pPr marL="228600" algn="just" rtl="1">
                        <a:lnSpc>
                          <a:spcPct val="115000"/>
                        </a:lnSpc>
                        <a:spcAft>
                          <a:spcPts val="800"/>
                        </a:spcAft>
                        <a:buNone/>
                      </a:pPr>
                      <a:r>
                        <a:rPr lang="ar-SA" sz="1400" kern="0" dirty="0">
                          <a:solidFill>
                            <a:srgbClr val="000000"/>
                          </a:solidFill>
                          <a:effectLst/>
                          <a:latin typeface="Vazir" panose="020B0603030804020204" pitchFamily="34" charset="-78"/>
                          <a:cs typeface="Vazir" panose="020B0603030804020204" pitchFamily="34" charset="-78"/>
                        </a:rPr>
                        <a:t>روکش اپوکسی کولتار</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UNI-EP600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44</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4683430"/>
                  </a:ext>
                </a:extLst>
              </a:tr>
              <a:tr h="343793">
                <a:tc>
                  <a:txBody>
                    <a:bodyPr/>
                    <a:lstStyle/>
                    <a:p>
                      <a:pPr marL="228600" algn="just" rtl="1">
                        <a:lnSpc>
                          <a:spcPct val="115000"/>
                        </a:lnSpc>
                        <a:spcAft>
                          <a:spcPts val="800"/>
                        </a:spcAft>
                        <a:buNone/>
                      </a:pPr>
                      <a:r>
                        <a:rPr lang="ar-SA" sz="1400" kern="0" dirty="0">
                          <a:solidFill>
                            <a:srgbClr val="000000"/>
                          </a:solidFill>
                          <a:effectLst/>
                          <a:latin typeface="Vazir" panose="020B0603030804020204" pitchFamily="34" charset="-78"/>
                          <a:cs typeface="Vazir" panose="020B0603030804020204" pitchFamily="34" charset="-78"/>
                        </a:rPr>
                        <a:t>روکش اپوکسی ورنی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UNI-EP700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46</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3993835"/>
                  </a:ext>
                </a:extLst>
              </a:tr>
              <a:tr h="343793">
                <a:tc>
                  <a:txBody>
                    <a:bodyPr/>
                    <a:lstStyle/>
                    <a:p>
                      <a:pPr algn="just" rtl="1">
                        <a:lnSpc>
                          <a:spcPct val="115000"/>
                        </a:lnSpc>
                        <a:spcAft>
                          <a:spcPts val="800"/>
                        </a:spcAft>
                        <a:buNone/>
                      </a:pPr>
                      <a:r>
                        <a:rPr lang="fa-IR" sz="1400" kern="0" dirty="0">
                          <a:solidFill>
                            <a:srgbClr val="000000"/>
                          </a:solidFill>
                          <a:effectLst/>
                          <a:latin typeface="Vazir" panose="020B0603030804020204" pitchFamily="34" charset="-78"/>
                          <a:cs typeface="Vazir" panose="020B0603030804020204" pitchFamily="34" charset="-78"/>
                        </a:rPr>
                        <a:t>     </a:t>
                      </a:r>
                      <a:r>
                        <a:rPr lang="ar-SA" sz="1400" kern="0" dirty="0">
                          <a:solidFill>
                            <a:srgbClr val="000000"/>
                          </a:solidFill>
                          <a:effectLst/>
                          <a:latin typeface="Vazir" panose="020B0603030804020204" pitchFamily="34" charset="-78"/>
                          <a:cs typeface="Vazir" panose="020B0603030804020204" pitchFamily="34" charset="-78"/>
                        </a:rPr>
                        <a:t>لاک اپوکسی مخصوص سطح و رویه</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UNI-EP800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48</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2350427"/>
                  </a:ext>
                </a:extLst>
              </a:tr>
              <a:tr h="343793">
                <a:tc>
                  <a:txBody>
                    <a:bodyPr/>
                    <a:lstStyle/>
                    <a:p>
                      <a:pPr algn="just" rtl="1">
                        <a:lnSpc>
                          <a:spcPct val="115000"/>
                        </a:lnSpc>
                        <a:spcAft>
                          <a:spcPts val="800"/>
                        </a:spcAft>
                        <a:buNone/>
                      </a:pPr>
                      <a:r>
                        <a:rPr lang="fa-IR" sz="1400" kern="100" dirty="0">
                          <a:effectLst/>
                          <a:latin typeface="Vazir" panose="020B0603030804020204" pitchFamily="34" charset="-78"/>
                          <a:ea typeface="Calibri" panose="020F0502020204030204" pitchFamily="34" charset="0"/>
                          <a:cs typeface="Vazir" panose="020B0603030804020204" pitchFamily="34" charset="-78"/>
                        </a:rPr>
                        <a:t>     گروت اپوکسی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100" dirty="0">
                          <a:effectLst/>
                          <a:latin typeface="Vazir" panose="020B0603030804020204" pitchFamily="34" charset="-78"/>
                          <a:ea typeface="Calibri" panose="020F0502020204030204" pitchFamily="34" charset="0"/>
                          <a:cs typeface="Vazir" panose="020B0603030804020204" pitchFamily="34" charset="-78"/>
                        </a:rPr>
                        <a:t>UNI-EG100</a:t>
                      </a: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rPr>
                        <a:t>50</a:t>
                      </a: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3940416"/>
                  </a:ext>
                </a:extLst>
              </a:tr>
            </a:tbl>
          </a:graphicData>
        </a:graphic>
      </p:graphicFrame>
      <p:sp>
        <p:nvSpPr>
          <p:cNvPr id="5" name="TextBox 4">
            <a:extLst>
              <a:ext uri="{FF2B5EF4-FFF2-40B4-BE49-F238E27FC236}">
                <a16:creationId xmlns:a16="http://schemas.microsoft.com/office/drawing/2014/main" id="{265FB49E-3BA4-E132-C3C5-C9B6878C63F0}"/>
              </a:ext>
            </a:extLst>
          </p:cNvPr>
          <p:cNvSpPr txBox="1"/>
          <p:nvPr/>
        </p:nvSpPr>
        <p:spPr>
          <a:xfrm>
            <a:off x="5278587" y="320633"/>
            <a:ext cx="4426528"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معرفی محصولات</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Tree>
    <p:extLst>
      <p:ext uri="{BB962C8B-B14F-4D97-AF65-F5344CB8AC3E}">
        <p14:creationId xmlns:p14="http://schemas.microsoft.com/office/powerpoint/2010/main" val="27740382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37A39-6172-01E6-3CAE-59E4342A02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C00C2D8-6D7B-A0F0-4D1B-82F03CCF4E25}"/>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گروت اپوکسی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51E1175E-4D6F-6F88-4620-F6F3EE905217}"/>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UNI-EG100</a:t>
            </a:r>
          </a:p>
        </p:txBody>
      </p:sp>
      <p:sp>
        <p:nvSpPr>
          <p:cNvPr id="5" name="TextBox 4">
            <a:extLst>
              <a:ext uri="{FF2B5EF4-FFF2-40B4-BE49-F238E27FC236}">
                <a16:creationId xmlns:a16="http://schemas.microsoft.com/office/drawing/2014/main" id="{1C03363D-22C4-CC54-1914-9E85988BC8F9}"/>
              </a:ext>
            </a:extLst>
          </p:cNvPr>
          <p:cNvSpPr txBox="1"/>
          <p:nvPr/>
        </p:nvSpPr>
        <p:spPr>
          <a:xfrm>
            <a:off x="152400" y="882989"/>
            <a:ext cx="9552715" cy="1783822"/>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گروت اپوکسی یک محصول سه جزئی ، با مقاومت فشاری و چسبندگی بسیار بالا است که برای کاربردهای صنعتی و سازه‌ای طراحی شده است. این محصول پس از ترکیب سه جزء، یک ملات روان یا خمیری ایجاد می‌کند که پس از سخت شدن، مقاومت بسیار بالایی در برابر بارهای استاتیکی و دینامیکی، مواد شیمیایی و لرزش دارد و نسبت به گروت سیمانی عملکرد مکانیکی و شیمیایی بسیار بهتری دارد.</a:t>
            </a:r>
            <a:endParaRPr lang="en-US" sz="1400" kern="100" dirty="0">
              <a:latin typeface="Vazir" panose="020B0603030804020204" pitchFamily="34" charset="-78"/>
              <a:ea typeface="Calibri" panose="020F0502020204030204" pitchFamily="34" charset="0"/>
              <a:cs typeface="Vazir" panose="020B0603030804020204" pitchFamily="34" charset="-78"/>
            </a:endParaRPr>
          </a:p>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این گروت معمولاً در نصب تجهیزات سنگین صنعتی، زیر صفحه ستون‌ها، ریل‌ها، توربین‌ها، کمپرسورها و دستگاه‌های حساس استفاده می‌شود </a:t>
            </a:r>
          </a:p>
        </p:txBody>
      </p:sp>
      <p:sp>
        <p:nvSpPr>
          <p:cNvPr id="10" name="TextBox 9">
            <a:extLst>
              <a:ext uri="{FF2B5EF4-FFF2-40B4-BE49-F238E27FC236}">
                <a16:creationId xmlns:a16="http://schemas.microsoft.com/office/drawing/2014/main" id="{062684C8-9456-780C-BBA4-9F220B76E2B1}"/>
              </a:ext>
            </a:extLst>
          </p:cNvPr>
          <p:cNvSpPr txBox="1"/>
          <p:nvPr/>
        </p:nvSpPr>
        <p:spPr>
          <a:xfrm>
            <a:off x="4003667" y="2909492"/>
            <a:ext cx="5541824" cy="2575064"/>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p>
          <a:p>
            <a:pPr marL="285750" indent="-230188" algn="just" rtl="1">
              <a:spcAft>
                <a:spcPts val="800"/>
              </a:spcAft>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 فشاری بسیار بالا</a:t>
            </a:r>
          </a:p>
          <a:p>
            <a:pPr marL="285750" indent="-230188" algn="just" rtl="1">
              <a:spcAft>
                <a:spcPts val="800"/>
              </a:spcAft>
              <a:buFont typeface="Arial" panose="020B0604020202020204" pitchFamily="34" charset="0"/>
              <a:buChar char="•"/>
            </a:pPr>
            <a:r>
              <a:rPr lang="fa-IR" sz="1200" dirty="0">
                <a:latin typeface="Vazir" panose="020B0603030804020204" pitchFamily="34" charset="-78"/>
                <a:cs typeface="Vazir" panose="020B0603030804020204" pitchFamily="34" charset="-78"/>
              </a:rPr>
              <a:t>چسبندگی عالی به بتن و فولاد</a:t>
            </a:r>
          </a:p>
          <a:p>
            <a:pPr marL="285750" indent="-230188" algn="just" rtl="1">
              <a:spcAft>
                <a:spcPts val="800"/>
              </a:spcAft>
              <a:buFont typeface="Arial" panose="020B0604020202020204" pitchFamily="34" charset="0"/>
              <a:buChar char="•"/>
            </a:pPr>
            <a:r>
              <a:rPr lang="fa-IR" sz="1200" dirty="0">
                <a:latin typeface="Vazir" panose="020B0603030804020204" pitchFamily="34" charset="-78"/>
                <a:cs typeface="Vazir" panose="020B0603030804020204" pitchFamily="34" charset="-78"/>
              </a:rPr>
              <a:t>بدون جمع‌شدگی (</a:t>
            </a:r>
            <a:r>
              <a:rPr lang="en-US" sz="1200" dirty="0">
                <a:latin typeface="Vazir" panose="020B0603030804020204" pitchFamily="34" charset="-78"/>
                <a:cs typeface="Vazir" panose="020B0603030804020204" pitchFamily="34" charset="-78"/>
              </a:rPr>
              <a:t>(Non-Shrink</a:t>
            </a:r>
          </a:p>
          <a:p>
            <a:pPr marL="285750" indent="-230188" algn="just" rtl="1">
              <a:spcAft>
                <a:spcPts val="800"/>
              </a:spcAft>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 بالا در برابر مواد شیمیایی، روغن و سوخت</a:t>
            </a:r>
          </a:p>
          <a:p>
            <a:pPr marL="285750" indent="-230188" algn="just" rtl="1">
              <a:spcAft>
                <a:spcPts val="800"/>
              </a:spcAft>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 مناسب در برابر ارتعاش و بارهای دینامیکی</a:t>
            </a:r>
          </a:p>
          <a:p>
            <a:pPr marL="285750" indent="-230188" algn="just" rtl="1">
              <a:spcAft>
                <a:spcPts val="800"/>
              </a:spcAft>
              <a:buFont typeface="Arial" panose="020B0604020202020204" pitchFamily="34" charset="0"/>
              <a:buChar char="•"/>
            </a:pPr>
            <a:r>
              <a:rPr lang="fa-IR" sz="1200" dirty="0">
                <a:latin typeface="Vazir" panose="020B0603030804020204" pitchFamily="34" charset="-78"/>
                <a:cs typeface="Vazir" panose="020B0603030804020204" pitchFamily="34" charset="-78"/>
              </a:rPr>
              <a:t>اجرای آسان و روانی مناسب</a:t>
            </a:r>
          </a:p>
          <a:p>
            <a:pPr marL="285750" indent="-230188" algn="just" rtl="1">
              <a:spcAft>
                <a:spcPts val="800"/>
              </a:spcAft>
              <a:buFont typeface="Arial" panose="020B0604020202020204" pitchFamily="34" charset="0"/>
              <a:buChar char="•"/>
            </a:pPr>
            <a:r>
              <a:rPr lang="fa-IR" sz="1200" dirty="0">
                <a:latin typeface="Vazir" panose="020B0603030804020204" pitchFamily="34" charset="-78"/>
                <a:cs typeface="Vazir" panose="020B0603030804020204" pitchFamily="34" charset="-78"/>
              </a:rPr>
              <a:t>مقاومت سایشی بالا</a:t>
            </a:r>
          </a:p>
          <a:p>
            <a:pPr marL="285750" indent="-230188" algn="just" rtl="1">
              <a:spcAft>
                <a:spcPts val="800"/>
              </a:spcAft>
              <a:buFont typeface="Arial" panose="020B0604020202020204" pitchFamily="34" charset="0"/>
              <a:buChar char="•"/>
            </a:pPr>
            <a:r>
              <a:rPr lang="fa-IR" sz="1200" dirty="0">
                <a:latin typeface="Vazir" panose="020B0603030804020204" pitchFamily="34" charset="-78"/>
                <a:cs typeface="Vazir" panose="020B0603030804020204" pitchFamily="34" charset="-78"/>
              </a:rPr>
              <a:t>دوام طولانی </a:t>
            </a:r>
            <a:r>
              <a:rPr lang="fa-IR" sz="1200" kern="100" dirty="0">
                <a:effectLst/>
                <a:latin typeface="Vazir" panose="020B0603030804020204" pitchFamily="34" charset="-78"/>
                <a:ea typeface="Calibri" panose="020F0502020204030204" pitchFamily="34" charset="0"/>
                <a:cs typeface="Vazir" panose="020B0603030804020204" pitchFamily="34" charset="-78"/>
              </a:rPr>
              <a:t>مدت</a:t>
            </a:r>
          </a:p>
        </p:txBody>
      </p:sp>
      <p:sp>
        <p:nvSpPr>
          <p:cNvPr id="12" name="TextBox 11">
            <a:extLst>
              <a:ext uri="{FF2B5EF4-FFF2-40B4-BE49-F238E27FC236}">
                <a16:creationId xmlns:a16="http://schemas.microsoft.com/office/drawing/2014/main" id="{E836DE54-CF3E-2F2C-F8AA-0EC5A6F6EBAF}"/>
              </a:ext>
            </a:extLst>
          </p:cNvPr>
          <p:cNvSpPr txBox="1"/>
          <p:nvPr/>
        </p:nvSpPr>
        <p:spPr>
          <a:xfrm>
            <a:off x="221674" y="2870965"/>
            <a:ext cx="4239490" cy="2469907"/>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endParaRPr lang="en-US" sz="1200" b="1" dirty="0">
              <a:latin typeface="Vazir" panose="020B0603030804020204" pitchFamily="34" charset="-78"/>
              <a:cs typeface="Vazir" panose="020B0603030804020204" pitchFamily="34" charset="-78"/>
            </a:endParaRPr>
          </a:p>
          <a:p>
            <a:pPr marL="285750" indent="-23018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نصب و تراز کردن بیس پلیت ماشین‌آلات سنگین</a:t>
            </a:r>
          </a:p>
          <a:p>
            <a:pPr marL="285750" indent="-23018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گروت‌ریزی زیر تجهیزات صنعتی و دینامیکی</a:t>
            </a:r>
          </a:p>
          <a:p>
            <a:pPr marL="285750" indent="-23018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تثبیت ریل جرثقیل و تجهیزات صنعتی</a:t>
            </a:r>
          </a:p>
          <a:p>
            <a:pPr marL="285750" indent="-23018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پر کردن فضاهای خالی زیر صفحات فلزی</a:t>
            </a:r>
          </a:p>
          <a:p>
            <a:pPr marL="285750" indent="-23018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تعمیر سازه‌های بتنی در محیط‌های صنعتی</a:t>
            </a:r>
          </a:p>
          <a:p>
            <a:pPr marL="285750" indent="-23018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کاربرد در محیط‌های شیمیایی و خورنده</a:t>
            </a:r>
          </a:p>
        </p:txBody>
      </p:sp>
      <p:sp>
        <p:nvSpPr>
          <p:cNvPr id="13" name="TextBox 12">
            <a:extLst>
              <a:ext uri="{FF2B5EF4-FFF2-40B4-BE49-F238E27FC236}">
                <a16:creationId xmlns:a16="http://schemas.microsoft.com/office/drawing/2014/main" id="{B9F0437E-783A-9239-7BD3-E4FEAD4CA2D8}"/>
              </a:ext>
            </a:extLst>
          </p:cNvPr>
          <p:cNvSpPr txBox="1"/>
          <p:nvPr/>
        </p:nvSpPr>
        <p:spPr>
          <a:xfrm>
            <a:off x="4904218" y="6343599"/>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کاردک و لیسه</a:t>
            </a:r>
            <a:endParaRPr lang="en-US" sz="1600" b="1" dirty="0"/>
          </a:p>
        </p:txBody>
      </p:sp>
      <p:sp>
        <p:nvSpPr>
          <p:cNvPr id="2" name="TextBox 1">
            <a:extLst>
              <a:ext uri="{FF2B5EF4-FFF2-40B4-BE49-F238E27FC236}">
                <a16:creationId xmlns:a16="http://schemas.microsoft.com/office/drawing/2014/main" id="{DA58B7BE-948C-9E7D-BE60-2F70F8040026}"/>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50</a:t>
            </a:r>
            <a:endParaRPr lang="en-US" sz="1300" dirty="0">
              <a:solidFill>
                <a:schemeClr val="bg1"/>
              </a:solidFill>
              <a:cs typeface="2  Titr" panose="00000700000000000000" pitchFamily="2" charset="-78"/>
            </a:endParaRPr>
          </a:p>
        </p:txBody>
      </p:sp>
    </p:spTree>
    <p:extLst>
      <p:ext uri="{BB962C8B-B14F-4D97-AF65-F5344CB8AC3E}">
        <p14:creationId xmlns:p14="http://schemas.microsoft.com/office/powerpoint/2010/main" val="34533357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4DE08-E6C1-2D95-F480-BFAAB9B152D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DD4A490-3C87-5BEE-60E6-2C38E86F1A61}"/>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گروت اپوکسی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F1FB8D99-BED5-DDB3-9E33-1AEE02588194}"/>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UNI-EG100</a:t>
            </a:r>
          </a:p>
        </p:txBody>
      </p:sp>
      <p:sp>
        <p:nvSpPr>
          <p:cNvPr id="13" name="TextBox 12">
            <a:extLst>
              <a:ext uri="{FF2B5EF4-FFF2-40B4-BE49-F238E27FC236}">
                <a16:creationId xmlns:a16="http://schemas.microsoft.com/office/drawing/2014/main" id="{9D552049-AF6E-C401-3861-919447CF546E}"/>
              </a:ext>
            </a:extLst>
          </p:cNvPr>
          <p:cNvSpPr txBox="1"/>
          <p:nvPr/>
        </p:nvSpPr>
        <p:spPr>
          <a:xfrm>
            <a:off x="4904218" y="6343599"/>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ماله بنایی ، شمشه و لیسه</a:t>
            </a:r>
            <a:endParaRPr lang="en-US" sz="1600" b="1" dirty="0"/>
          </a:p>
        </p:txBody>
      </p:sp>
      <p:graphicFrame>
        <p:nvGraphicFramePr>
          <p:cNvPr id="2" name="Table 1">
            <a:extLst>
              <a:ext uri="{FF2B5EF4-FFF2-40B4-BE49-F238E27FC236}">
                <a16:creationId xmlns:a16="http://schemas.microsoft.com/office/drawing/2014/main" id="{5E68773C-4373-62FF-67E5-A1448B53A3DC}"/>
              </a:ext>
            </a:extLst>
          </p:cNvPr>
          <p:cNvGraphicFramePr>
            <a:graphicFrameLocks noGrp="1"/>
          </p:cNvGraphicFramePr>
          <p:nvPr>
            <p:extLst>
              <p:ext uri="{D42A27DB-BD31-4B8C-83A1-F6EECF244321}">
                <p14:modId xmlns:p14="http://schemas.microsoft.com/office/powerpoint/2010/main" val="146289890"/>
              </p:ext>
            </p:extLst>
          </p:nvPr>
        </p:nvGraphicFramePr>
        <p:xfrm>
          <a:off x="4310784" y="1034833"/>
          <a:ext cx="5243950" cy="4063635"/>
        </p:xfrm>
        <a:graphic>
          <a:graphicData uri="http://schemas.openxmlformats.org/drawingml/2006/table">
            <a:tbl>
              <a:tblPr rtl="1" firstRow="1" firstCol="1" bandRow="1">
                <a:tableStyleId>{69012ECD-51FC-41F1-AA8D-1B2483CD663E}</a:tableStyleId>
              </a:tblPr>
              <a:tblGrid>
                <a:gridCol w="2179686">
                  <a:extLst>
                    <a:ext uri="{9D8B030D-6E8A-4147-A177-3AD203B41FA5}">
                      <a16:colId xmlns:a16="http://schemas.microsoft.com/office/drawing/2014/main" val="1540041204"/>
                    </a:ext>
                  </a:extLst>
                </a:gridCol>
                <a:gridCol w="3064264">
                  <a:extLst>
                    <a:ext uri="{9D8B030D-6E8A-4147-A177-3AD203B41FA5}">
                      <a16:colId xmlns:a16="http://schemas.microsoft.com/office/drawing/2014/main" val="1415829584"/>
                    </a:ext>
                  </a:extLst>
                </a:gridCol>
              </a:tblGrid>
              <a:tr h="270909">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7090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 به سخت کننده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13درصد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459148310"/>
                  </a:ext>
                </a:extLst>
              </a:tr>
              <a:tr h="27090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 به فیلر معدنی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2 :1 الی 4 :1 بسته به سفارش و عملکرد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1850287563"/>
                  </a:ext>
                </a:extLst>
              </a:tr>
              <a:tr h="27090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خاکستری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3736176015"/>
                  </a:ext>
                </a:extLst>
              </a:tr>
              <a:tr h="27090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 </a:t>
                      </a:r>
                      <a:r>
                        <a:rPr lang="fa-IR" sz="1200" kern="100" dirty="0">
                          <a:effectLst/>
                          <a:latin typeface="Vazir" panose="020B0603030804020204" pitchFamily="34" charset="-78"/>
                          <a:cs typeface="Vazir" panose="020B0603030804020204" pitchFamily="34" charset="-78"/>
                        </a:rPr>
                        <a:t>2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2</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4 </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307281242"/>
                  </a:ext>
                </a:extLst>
              </a:tr>
              <a:tr h="27090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1032081076"/>
                  </a:ext>
                </a:extLst>
              </a:tr>
              <a:tr h="27090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a:t>
                      </a:r>
                      <a:r>
                        <a:rPr lang="fa-IR" sz="1200" kern="100" dirty="0">
                          <a:effectLst/>
                          <a:latin typeface="Vazir" panose="020B0603030804020204" pitchFamily="34" charset="-78"/>
                          <a:cs typeface="Vazir" panose="020B0603030804020204" pitchFamily="34" charset="-78"/>
                        </a:rPr>
                        <a:t>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5 الی 100 میلیمتر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507720019"/>
                  </a:ext>
                </a:extLst>
              </a:tr>
              <a:tr h="27090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20 </a:t>
                      </a:r>
                      <a:r>
                        <a:rPr lang="en-US" sz="1200" kern="100" dirty="0">
                          <a:effectLst/>
                          <a:latin typeface="Vazir" panose="020B0603030804020204" pitchFamily="34" charset="-78"/>
                          <a:cs typeface="Vazir" panose="020B0603030804020204" pitchFamily="34" charset="-78"/>
                        </a:rPr>
                        <a:t>Kg/m²</a:t>
                      </a:r>
                      <a:r>
                        <a:rPr lang="fa-IR" sz="1200" kern="100" dirty="0">
                          <a:effectLst/>
                          <a:latin typeface="Vazir" panose="020B0603030804020204" pitchFamily="34" charset="-78"/>
                          <a:cs typeface="Vazir" panose="020B0603030804020204" pitchFamily="34" charset="-78"/>
                        </a:rPr>
                        <a:t> در ضخامت حدود 10 میلیمتر</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367887632"/>
                  </a:ext>
                </a:extLst>
              </a:tr>
              <a:tr h="27090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 الی 45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3000646369"/>
                  </a:ext>
                </a:extLst>
              </a:tr>
              <a:tr h="27090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مقاومت فشاری 1 روزه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حدود 55 الی 70 </a:t>
                      </a:r>
                      <a:r>
                        <a:rPr lang="en-US" sz="1200" kern="100" dirty="0">
                          <a:effectLst/>
                          <a:latin typeface="Vazir" panose="020B0603030804020204" pitchFamily="34" charset="-78"/>
                          <a:ea typeface="Calibri" panose="020F0502020204030204" pitchFamily="34" charset="0"/>
                          <a:cs typeface="Vazir" panose="020B0603030804020204" pitchFamily="34" charset="-78"/>
                        </a:rPr>
                        <a:t>MPa</a:t>
                      </a:r>
                    </a:p>
                  </a:txBody>
                  <a:tcPr marL="68580" marR="68580" marT="0" marB="0" anchor="ctr"/>
                </a:tc>
                <a:extLst>
                  <a:ext uri="{0D108BD9-81ED-4DB2-BD59-A6C34878D82A}">
                    <a16:rowId xmlns:a16="http://schemas.microsoft.com/office/drawing/2014/main" val="2372605433"/>
                  </a:ext>
                </a:extLst>
              </a:tr>
              <a:tr h="27090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فشاری 7 روزه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marL="0" marR="0" lvl="0" indent="0" algn="r" defTabSz="914400" rtl="1" eaLnBrk="1" fontAlgn="auto" latinLnBrk="0" hangingPunct="1">
                        <a:lnSpc>
                          <a:spcPct val="115000"/>
                        </a:lnSpc>
                        <a:spcBef>
                          <a:spcPts val="0"/>
                        </a:spcBef>
                        <a:spcAft>
                          <a:spcPts val="800"/>
                        </a:spcAft>
                        <a:buClrTx/>
                        <a:buSzTx/>
                        <a:buFontTx/>
                        <a:buNone/>
                        <a:tabLst/>
                        <a:defRPr/>
                      </a:pPr>
                      <a:r>
                        <a:rPr lang="fa-IR" sz="1200" kern="100" dirty="0">
                          <a:effectLst/>
                          <a:latin typeface="Vazir" panose="020B0603030804020204" pitchFamily="34" charset="-78"/>
                          <a:ea typeface="Calibri" panose="020F0502020204030204" pitchFamily="34" charset="0"/>
                          <a:cs typeface="Vazir" panose="020B0603030804020204" pitchFamily="34" charset="-78"/>
                        </a:rPr>
                        <a:t>حدود 85 الی 100 </a:t>
                      </a:r>
                      <a:r>
                        <a:rPr lang="en-US" sz="1200" kern="100" dirty="0">
                          <a:effectLst/>
                          <a:latin typeface="Vazir" panose="020B0603030804020204" pitchFamily="34" charset="-78"/>
                          <a:ea typeface="Calibri" panose="020F0502020204030204" pitchFamily="34" charset="0"/>
                          <a:cs typeface="Vazir" panose="020B0603030804020204" pitchFamily="34" charset="-78"/>
                        </a:rPr>
                        <a:t>MPa</a:t>
                      </a:r>
                    </a:p>
                  </a:txBody>
                  <a:tcPr marL="68580" marR="68580" marT="0" marB="0" anchor="ctr"/>
                </a:tc>
                <a:extLst>
                  <a:ext uri="{0D108BD9-81ED-4DB2-BD59-A6C34878D82A}">
                    <a16:rowId xmlns:a16="http://schemas.microsoft.com/office/drawing/2014/main" val="1113539931"/>
                  </a:ext>
                </a:extLst>
              </a:tr>
              <a:tr h="27090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خمشی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marL="0" marR="0" lvl="0" indent="0" algn="r" defTabSz="914400" rtl="1" eaLnBrk="1" fontAlgn="auto" latinLnBrk="0" hangingPunct="1">
                        <a:lnSpc>
                          <a:spcPct val="115000"/>
                        </a:lnSpc>
                        <a:spcBef>
                          <a:spcPts val="0"/>
                        </a:spcBef>
                        <a:spcAft>
                          <a:spcPts val="800"/>
                        </a:spcAft>
                        <a:buClrTx/>
                        <a:buSzTx/>
                        <a:buFontTx/>
                        <a:buNone/>
                        <a:tabLst/>
                        <a:defRPr/>
                      </a:pPr>
                      <a:r>
                        <a:rPr lang="fa-IR" sz="1200" kern="100" dirty="0">
                          <a:effectLst/>
                          <a:latin typeface="Vazir" panose="020B0603030804020204" pitchFamily="34" charset="-78"/>
                          <a:ea typeface="Calibri" panose="020F0502020204030204" pitchFamily="34" charset="0"/>
                          <a:cs typeface="Vazir" panose="020B0603030804020204" pitchFamily="34" charset="-78"/>
                        </a:rPr>
                        <a:t>حدود 30 الی 35 </a:t>
                      </a:r>
                      <a:r>
                        <a:rPr lang="en-US" sz="1200" kern="100" dirty="0">
                          <a:effectLst/>
                          <a:latin typeface="Vazir" panose="020B0603030804020204" pitchFamily="34" charset="-78"/>
                          <a:ea typeface="Calibri" panose="020F0502020204030204" pitchFamily="34" charset="0"/>
                          <a:cs typeface="Vazir" panose="020B0603030804020204" pitchFamily="34" charset="-78"/>
                        </a:rPr>
                        <a:t>MPa</a:t>
                      </a:r>
                    </a:p>
                  </a:txBody>
                  <a:tcPr marL="68580" marR="68580" marT="0" marB="0" anchor="ctr"/>
                </a:tc>
                <a:extLst>
                  <a:ext uri="{0D108BD9-81ED-4DB2-BD59-A6C34878D82A}">
                    <a16:rowId xmlns:a16="http://schemas.microsoft.com/office/drawing/2014/main" val="1953588113"/>
                  </a:ext>
                </a:extLst>
              </a:tr>
              <a:tr h="27090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کششی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marL="0" marR="0" lvl="0" indent="0" algn="r" defTabSz="914400" rtl="1" eaLnBrk="1" fontAlgn="auto" latinLnBrk="0" hangingPunct="1">
                        <a:lnSpc>
                          <a:spcPct val="115000"/>
                        </a:lnSpc>
                        <a:spcBef>
                          <a:spcPts val="0"/>
                        </a:spcBef>
                        <a:spcAft>
                          <a:spcPts val="800"/>
                        </a:spcAft>
                        <a:buClrTx/>
                        <a:buSzTx/>
                        <a:buFontTx/>
                        <a:buNone/>
                        <a:tabLst/>
                        <a:defRPr/>
                      </a:pPr>
                      <a:r>
                        <a:rPr lang="fa-IR" sz="1200" kern="100" dirty="0">
                          <a:effectLst/>
                          <a:latin typeface="Vazir" panose="020B0603030804020204" pitchFamily="34" charset="-78"/>
                          <a:ea typeface="Calibri" panose="020F0502020204030204" pitchFamily="34" charset="0"/>
                          <a:cs typeface="Vazir" panose="020B0603030804020204" pitchFamily="34" charset="-78"/>
                        </a:rPr>
                        <a:t>حدود 15 الی 20 </a:t>
                      </a:r>
                      <a:r>
                        <a:rPr lang="en-US" sz="1200" kern="100" dirty="0">
                          <a:effectLst/>
                          <a:latin typeface="Vazir" panose="020B0603030804020204" pitchFamily="34" charset="-78"/>
                          <a:ea typeface="Calibri" panose="020F0502020204030204" pitchFamily="34" charset="0"/>
                          <a:cs typeface="Vazir" panose="020B0603030804020204" pitchFamily="34" charset="-78"/>
                        </a:rPr>
                        <a:t>MPa</a:t>
                      </a:r>
                    </a:p>
                  </a:txBody>
                  <a:tcPr marL="68580" marR="68580" marT="0" marB="0" anchor="ctr"/>
                </a:tc>
                <a:extLst>
                  <a:ext uri="{0D108BD9-81ED-4DB2-BD59-A6C34878D82A}">
                    <a16:rowId xmlns:a16="http://schemas.microsoft.com/office/drawing/2014/main" val="2577288995"/>
                  </a:ext>
                </a:extLst>
              </a:tr>
              <a:tr h="27090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به بتن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en-US" sz="1200" kern="100" dirty="0">
                          <a:effectLst/>
                          <a:latin typeface="Vazir" panose="020B0603030804020204" pitchFamily="34" charset="-78"/>
                          <a:ea typeface="Calibri" panose="020F0502020204030204" pitchFamily="34" charset="0"/>
                          <a:cs typeface="Vazir" panose="020B0603030804020204" pitchFamily="34" charset="-78"/>
                        </a:rPr>
                        <a:t>≤</a:t>
                      </a:r>
                      <a:r>
                        <a:rPr lang="fa-IR" sz="1200" kern="100" dirty="0">
                          <a:effectLst/>
                          <a:latin typeface="Vazir" panose="020B0603030804020204" pitchFamily="34" charset="-78"/>
                          <a:ea typeface="Calibri" panose="020F0502020204030204" pitchFamily="34" charset="0"/>
                          <a:cs typeface="Vazir" panose="020B0603030804020204" pitchFamily="34" charset="-78"/>
                        </a:rPr>
                        <a:t> 3 </a:t>
                      </a:r>
                      <a:r>
                        <a:rPr lang="en-US" sz="1200" kern="100" dirty="0">
                          <a:effectLst/>
                          <a:latin typeface="Vazir" panose="020B0603030804020204" pitchFamily="34" charset="-78"/>
                          <a:ea typeface="Calibri" panose="020F0502020204030204" pitchFamily="34" charset="0"/>
                          <a:cs typeface="Vazir" panose="020B0603030804020204" pitchFamily="34" charset="-78"/>
                        </a:rPr>
                        <a:t>MPa</a:t>
                      </a:r>
                    </a:p>
                  </a:txBody>
                  <a:tcPr marL="68580" marR="68580" marT="0" marB="0" anchor="ctr"/>
                </a:tc>
                <a:extLst>
                  <a:ext uri="{0D108BD9-81ED-4DB2-BD59-A6C34878D82A}">
                    <a16:rowId xmlns:a16="http://schemas.microsoft.com/office/drawing/2014/main" val="2799340590"/>
                  </a:ext>
                </a:extLst>
              </a:tr>
              <a:tr h="27090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10+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516278606"/>
                  </a:ext>
                </a:extLst>
              </a:tr>
            </a:tbl>
          </a:graphicData>
        </a:graphic>
      </p:graphicFrame>
      <p:sp>
        <p:nvSpPr>
          <p:cNvPr id="3" name="TextBox 2">
            <a:extLst>
              <a:ext uri="{FF2B5EF4-FFF2-40B4-BE49-F238E27FC236}">
                <a16:creationId xmlns:a16="http://schemas.microsoft.com/office/drawing/2014/main" id="{EB1C86EA-D676-6038-FF77-63AACCB72F22}"/>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51</a:t>
            </a:r>
          </a:p>
        </p:txBody>
      </p:sp>
    </p:spTree>
    <p:extLst>
      <p:ext uri="{BB962C8B-B14F-4D97-AF65-F5344CB8AC3E}">
        <p14:creationId xmlns:p14="http://schemas.microsoft.com/office/powerpoint/2010/main" val="34210244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F0378-4F71-2B2B-922C-B37B57F0B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D9BEDCF-BA78-8C9C-753A-DB895F5C8094}"/>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ماستیک پلی یورتان صنعتی </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0656E3F0-9091-93CE-2921-F4AF0CB3DB82}"/>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UNI-PU100</a:t>
            </a:r>
          </a:p>
        </p:txBody>
      </p:sp>
      <p:sp>
        <p:nvSpPr>
          <p:cNvPr id="5" name="TextBox 4">
            <a:extLst>
              <a:ext uri="{FF2B5EF4-FFF2-40B4-BE49-F238E27FC236}">
                <a16:creationId xmlns:a16="http://schemas.microsoft.com/office/drawing/2014/main" id="{CCDEC4E8-92FD-EEE9-E6B4-00B5FCC49F36}"/>
              </a:ext>
            </a:extLst>
          </p:cNvPr>
          <p:cNvSpPr txBox="1"/>
          <p:nvPr/>
        </p:nvSpPr>
        <p:spPr>
          <a:xfrm>
            <a:off x="152400" y="8829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ماستیک پلی‌یورتان میانی یک پوشش محافظتی دو جزئی بر پایه رزین پلی‌یورتان است که به عنوان لایه میانی در سیستم‌های پوشش‌دهی صنعتی استفاده می‌شود. این محصول با ایجاد چسبندگی عالی بین لایه پرایمر و لایه نهایی باعث افزایش دوام، مقاومت مکانیکی و مقاومت شیمیایی سیستم پوشش می‌گردد.</a:t>
            </a:r>
          </a:p>
        </p:txBody>
      </p:sp>
      <p:sp>
        <p:nvSpPr>
          <p:cNvPr id="10" name="TextBox 9">
            <a:extLst>
              <a:ext uri="{FF2B5EF4-FFF2-40B4-BE49-F238E27FC236}">
                <a16:creationId xmlns:a16="http://schemas.microsoft.com/office/drawing/2014/main" id="{92B37D37-B02C-74A7-34C2-F3CFD2FAFE5D}"/>
              </a:ext>
            </a:extLst>
          </p:cNvPr>
          <p:cNvSpPr txBox="1"/>
          <p:nvPr/>
        </p:nvSpPr>
        <p:spPr>
          <a:xfrm>
            <a:off x="4070779" y="1994088"/>
            <a:ext cx="5541824" cy="2287806"/>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بسیار خوب به لایه‌های زیرین</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مناسب در برابر رطوبت و شرایط جوی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انعطاف‌پذیری و مقاومت مکانیکی مطلوب</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مناسب در برابر مواد شیمیایی ملایم</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ایجاد لایه یکنواخت و صاف</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افزایش دوام سیستم پوششی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a:t>
            </a:r>
            <a:r>
              <a:rPr lang="en-US" sz="1200" kern="100" dirty="0">
                <a:effectLst/>
                <a:latin typeface="Vazir" panose="020B0603030804020204" pitchFamily="34" charset="-78"/>
                <a:ea typeface="Calibri" panose="020F0502020204030204" pitchFamily="34" charset="0"/>
                <a:cs typeface="Vazir" panose="020B0603030804020204" pitchFamily="34" charset="-78"/>
              </a:rPr>
              <a:t>UV </a:t>
            </a:r>
            <a:r>
              <a:rPr lang="fa-IR" sz="1200" kern="100" dirty="0">
                <a:effectLst/>
                <a:latin typeface="Vazir" panose="020B0603030804020204" pitchFamily="34" charset="-78"/>
                <a:ea typeface="Calibri" panose="020F0502020204030204" pitchFamily="34" charset="0"/>
                <a:cs typeface="Vazir" panose="020B0603030804020204" pitchFamily="34" charset="-78"/>
              </a:rPr>
              <a:t>و شرایط جوی</a:t>
            </a:r>
          </a:p>
        </p:txBody>
      </p:sp>
      <p:sp>
        <p:nvSpPr>
          <p:cNvPr id="12" name="TextBox 11">
            <a:extLst>
              <a:ext uri="{FF2B5EF4-FFF2-40B4-BE49-F238E27FC236}">
                <a16:creationId xmlns:a16="http://schemas.microsoft.com/office/drawing/2014/main" id="{4CA18BB6-6985-2B69-9D55-5FB6F84E4B4D}"/>
              </a:ext>
            </a:extLst>
          </p:cNvPr>
          <p:cNvSpPr txBox="1"/>
          <p:nvPr/>
        </p:nvSpPr>
        <p:spPr>
          <a:xfrm>
            <a:off x="470758" y="1917888"/>
            <a:ext cx="4371109" cy="1938992"/>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سازه‌های فولادی صنعتی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مخازن و تجهیزات فلزی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سازه‌های دریایی و ساحلی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صنایع نفت، گاز و پتروشیمی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پل‌ها و سازه‌های فلزی سنگین</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به عنوان لایه میانی در سیستم‌های رنگ اپوکسی و پلی‌یورتان</a:t>
            </a:r>
          </a:p>
        </p:txBody>
      </p:sp>
      <p:sp>
        <p:nvSpPr>
          <p:cNvPr id="7" name="TextBox 6">
            <a:extLst>
              <a:ext uri="{FF2B5EF4-FFF2-40B4-BE49-F238E27FC236}">
                <a16:creationId xmlns:a16="http://schemas.microsoft.com/office/drawing/2014/main" id="{58B50A3E-88BB-908D-8D62-FBD84D4D46B4}"/>
              </a:ext>
            </a:extLst>
          </p:cNvPr>
          <p:cNvSpPr txBox="1"/>
          <p:nvPr/>
        </p:nvSpPr>
        <p:spPr>
          <a:xfrm>
            <a:off x="4592491" y="4496593"/>
            <a:ext cx="4953000" cy="1687641"/>
          </a:xfrm>
          <a:prstGeom prst="rect">
            <a:avLst/>
          </a:prstGeom>
          <a:noFill/>
        </p:spPr>
        <p:txBody>
          <a:bodyPr wrap="square">
            <a:spAutoFit/>
          </a:bodyPr>
          <a:lstStyle/>
          <a:p>
            <a:pPr algn="r" rtl="1">
              <a:spcBef>
                <a:spcPts val="600"/>
              </a:spcBef>
              <a:spcAft>
                <a:spcPts val="800"/>
              </a:spcAft>
              <a:buNone/>
            </a:pPr>
            <a:r>
              <a:rPr lang="fa-IR" sz="12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p>
            <a:pPr marL="228600" indent="-22860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28600" indent="-22860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از تماس با چشم و پوست جلوگیری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28600" indent="-22860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28600" indent="-22860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28600" indent="-228600" algn="r" rtl="1">
              <a:spcBef>
                <a:spcPts val="600"/>
              </a:spcBef>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2" name="TextBox 1">
            <a:extLst>
              <a:ext uri="{FF2B5EF4-FFF2-40B4-BE49-F238E27FC236}">
                <a16:creationId xmlns:a16="http://schemas.microsoft.com/office/drawing/2014/main" id="{634FA5BE-CA3F-67A8-121F-DD975544F45E}"/>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52</a:t>
            </a:r>
            <a:endParaRPr lang="en-US" sz="1300" dirty="0">
              <a:solidFill>
                <a:schemeClr val="bg1"/>
              </a:solidFill>
              <a:cs typeface="2  Titr" panose="00000700000000000000" pitchFamily="2" charset="-78"/>
            </a:endParaRPr>
          </a:p>
        </p:txBody>
      </p:sp>
      <p:pic>
        <p:nvPicPr>
          <p:cNvPr id="8" name="Picture 7">
            <a:extLst>
              <a:ext uri="{FF2B5EF4-FFF2-40B4-BE49-F238E27FC236}">
                <a16:creationId xmlns:a16="http://schemas.microsoft.com/office/drawing/2014/main" id="{BC4AEA45-ADCE-B9C7-E03D-D86542BEF767}"/>
              </a:ext>
            </a:extLst>
          </p:cNvPr>
          <p:cNvPicPr>
            <a:picLocks noChangeAspect="1"/>
          </p:cNvPicPr>
          <p:nvPr/>
        </p:nvPicPr>
        <p:blipFill>
          <a:blip r:embed="rId3">
            <a:extLst>
              <a:ext uri="{28A0092B-C50C-407E-A947-70E740481C1C}">
                <a14:useLocalDpi xmlns:a14="http://schemas.microsoft.com/office/drawing/2010/main" val="0"/>
              </a:ext>
            </a:extLst>
          </a:blip>
          <a:srcRect l="23691" t="13338" r="24429" b="16061"/>
          <a:stretch>
            <a:fillRect/>
          </a:stretch>
        </p:blipFill>
        <p:spPr>
          <a:xfrm>
            <a:off x="360509" y="3913909"/>
            <a:ext cx="2788239" cy="2768244"/>
          </a:xfrm>
          <a:prstGeom prst="rect">
            <a:avLst/>
          </a:prstGeom>
        </p:spPr>
      </p:pic>
      <p:graphicFrame>
        <p:nvGraphicFramePr>
          <p:cNvPr id="3" name="Object 2">
            <a:extLst>
              <a:ext uri="{FF2B5EF4-FFF2-40B4-BE49-F238E27FC236}">
                <a16:creationId xmlns:a16="http://schemas.microsoft.com/office/drawing/2014/main" id="{1C90CBC0-4F5F-8D2C-E836-32A45F85D171}"/>
              </a:ext>
            </a:extLst>
          </p:cNvPr>
          <p:cNvGraphicFramePr>
            <a:graphicFrameLocks noChangeAspect="1"/>
          </p:cNvGraphicFramePr>
          <p:nvPr>
            <p:extLst>
              <p:ext uri="{D42A27DB-BD31-4B8C-83A1-F6EECF244321}">
                <p14:modId xmlns:p14="http://schemas.microsoft.com/office/powerpoint/2010/main" val="3319486850"/>
              </p:ext>
            </p:extLst>
          </p:nvPr>
        </p:nvGraphicFramePr>
        <p:xfrm>
          <a:off x="3098475" y="5154819"/>
          <a:ext cx="1022578" cy="1396164"/>
        </p:xfrm>
        <a:graphic>
          <a:graphicData uri="http://schemas.openxmlformats.org/presentationml/2006/ole">
            <mc:AlternateContent xmlns:mc="http://schemas.openxmlformats.org/markup-compatibility/2006">
              <mc:Choice xmlns:v="urn:schemas-microsoft-com:vml" Requires="v">
                <p:oleObj r:id="rId4" imgW="11363547" imgH="15514811" progId="">
                  <p:embed/>
                </p:oleObj>
              </mc:Choice>
              <mc:Fallback>
                <p:oleObj r:id="rId4" imgW="11363547" imgH="15514811" progId="">
                  <p:embed/>
                  <p:pic>
                    <p:nvPicPr>
                      <p:cNvPr id="9" name="Object 8">
                        <a:extLst>
                          <a:ext uri="{FF2B5EF4-FFF2-40B4-BE49-F238E27FC236}">
                            <a16:creationId xmlns:a16="http://schemas.microsoft.com/office/drawing/2014/main" id="{5F96DF83-C9DF-2C8D-2A51-CB98F7568975}"/>
                          </a:ext>
                        </a:extLst>
                      </p:cNvPr>
                      <p:cNvPicPr/>
                      <p:nvPr/>
                    </p:nvPicPr>
                    <p:blipFill>
                      <a:blip r:embed="rId5"/>
                      <a:stretch>
                        <a:fillRect/>
                      </a:stretch>
                    </p:blipFill>
                    <p:spPr>
                      <a:xfrm>
                        <a:off x="3098475" y="5154819"/>
                        <a:ext cx="1022578" cy="1396164"/>
                      </a:xfrm>
                      <a:prstGeom prst="rect">
                        <a:avLst/>
                      </a:prstGeom>
                    </p:spPr>
                  </p:pic>
                </p:oleObj>
              </mc:Fallback>
            </mc:AlternateContent>
          </a:graphicData>
        </a:graphic>
      </p:graphicFrame>
    </p:spTree>
    <p:extLst>
      <p:ext uri="{BB962C8B-B14F-4D97-AF65-F5344CB8AC3E}">
        <p14:creationId xmlns:p14="http://schemas.microsoft.com/office/powerpoint/2010/main" val="8621969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C4D3A-B057-A050-4C15-3AFAC9FC60A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8621A94-6206-852B-BFEE-939AA7271C03}"/>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ماستیک پلی یورتان صنعتی </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B6F27397-2A0A-9E39-6905-7BC14CF3CA7D}"/>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UNI-PU100</a:t>
            </a:r>
          </a:p>
        </p:txBody>
      </p:sp>
      <p:graphicFrame>
        <p:nvGraphicFramePr>
          <p:cNvPr id="3" name="Table 2">
            <a:extLst>
              <a:ext uri="{FF2B5EF4-FFF2-40B4-BE49-F238E27FC236}">
                <a16:creationId xmlns:a16="http://schemas.microsoft.com/office/drawing/2014/main" id="{6DA57827-DF64-E202-9BE7-8AA7A1D187F5}"/>
              </a:ext>
            </a:extLst>
          </p:cNvPr>
          <p:cNvGraphicFramePr>
            <a:graphicFrameLocks noGrp="1"/>
          </p:cNvGraphicFramePr>
          <p:nvPr>
            <p:extLst>
              <p:ext uri="{D42A27DB-BD31-4B8C-83A1-F6EECF244321}">
                <p14:modId xmlns:p14="http://schemas.microsoft.com/office/powerpoint/2010/main" val="3202509951"/>
              </p:ext>
            </p:extLst>
          </p:nvPr>
        </p:nvGraphicFramePr>
        <p:xfrm>
          <a:off x="5054600" y="1040078"/>
          <a:ext cx="4650515" cy="2333500"/>
        </p:xfrm>
        <a:graphic>
          <a:graphicData uri="http://schemas.openxmlformats.org/drawingml/2006/table">
            <a:tbl>
              <a:tblPr rtl="1" firstRow="1" firstCol="1" bandRow="1">
                <a:tableStyleId>{69012ECD-51FC-41F1-AA8D-1B2483CD663E}</a:tableStyleId>
              </a:tblPr>
              <a:tblGrid>
                <a:gridCol w="1933020">
                  <a:extLst>
                    <a:ext uri="{9D8B030D-6E8A-4147-A177-3AD203B41FA5}">
                      <a16:colId xmlns:a16="http://schemas.microsoft.com/office/drawing/2014/main" val="1540041204"/>
                    </a:ext>
                  </a:extLst>
                </a:gridCol>
                <a:gridCol w="2717495">
                  <a:extLst>
                    <a:ext uri="{9D8B030D-6E8A-4147-A177-3AD203B41FA5}">
                      <a16:colId xmlns:a16="http://schemas.microsoft.com/office/drawing/2014/main" val="1415829584"/>
                    </a:ext>
                  </a:extLst>
                </a:gridCol>
              </a:tblGrid>
              <a:tr h="233350">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33350">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11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33350">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خاکستری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3335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a:t>
                      </a:r>
                      <a:r>
                        <a:rPr lang="fa-IR" sz="1200" kern="100" dirty="0">
                          <a:effectLst/>
                          <a:latin typeface="Vazir" panose="020B0603030804020204" pitchFamily="34" charset="-78"/>
                          <a:cs typeface="Vazir" panose="020B0603030804020204" pitchFamily="34" charset="-78"/>
                        </a:rPr>
                        <a:t>1.1</a:t>
                      </a:r>
                      <a:r>
                        <a:rPr lang="en-US"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25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33350">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3335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300 الی 500 میکرون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3335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 الی 4 متر در هرکیلوگرم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3335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 الی 3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33350">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کامل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3335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10+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2" name="TextBox 1">
            <a:extLst>
              <a:ext uri="{FF2B5EF4-FFF2-40B4-BE49-F238E27FC236}">
                <a16:creationId xmlns:a16="http://schemas.microsoft.com/office/drawing/2014/main" id="{A4CC7D19-9F66-107E-7271-0026EE3E28B9}"/>
              </a:ext>
            </a:extLst>
          </p:cNvPr>
          <p:cNvSpPr txBox="1"/>
          <p:nvPr/>
        </p:nvSpPr>
        <p:spPr>
          <a:xfrm>
            <a:off x="587828" y="6644161"/>
            <a:ext cx="907143" cy="492443"/>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53</a:t>
            </a:r>
          </a:p>
          <a:p>
            <a:endParaRPr lang="en-US" sz="1300" dirty="0">
              <a:solidFill>
                <a:schemeClr val="bg1"/>
              </a:solidFill>
              <a:cs typeface="2  Titr" panose="00000700000000000000" pitchFamily="2" charset="-78"/>
            </a:endParaRPr>
          </a:p>
        </p:txBody>
      </p:sp>
      <p:pic>
        <p:nvPicPr>
          <p:cNvPr id="7" name="Picture 6">
            <a:extLst>
              <a:ext uri="{FF2B5EF4-FFF2-40B4-BE49-F238E27FC236}">
                <a16:creationId xmlns:a16="http://schemas.microsoft.com/office/drawing/2014/main" id="{D6381623-8ADB-B035-CB3E-03297998BE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885" y="1532521"/>
            <a:ext cx="4650516" cy="3501565"/>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C8788A93-1DBA-9E9F-C31C-9DAEC85BBA30}"/>
              </a:ext>
            </a:extLst>
          </p:cNvPr>
          <p:cNvPicPr>
            <a:picLocks noChangeAspect="1"/>
          </p:cNvPicPr>
          <p:nvPr/>
        </p:nvPicPr>
        <p:blipFill>
          <a:blip r:embed="rId4">
            <a:extLst>
              <a:ext uri="{28A0092B-C50C-407E-A947-70E740481C1C}">
                <a14:useLocalDpi xmlns:a14="http://schemas.microsoft.com/office/drawing/2010/main" val="0"/>
              </a:ext>
            </a:extLst>
          </a:blip>
          <a:srcRect b="21111"/>
          <a:stretch>
            <a:fillRect/>
          </a:stretch>
        </p:blipFill>
        <p:spPr>
          <a:xfrm>
            <a:off x="5043439" y="3606867"/>
            <a:ext cx="4675308" cy="27662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298947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3E9C0-BA80-6575-986F-CE481E45122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CF16AE1-3F73-B6E5-4CA4-A625A703CC82}"/>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پلی یورتان صنعتی غلطکی </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6A0B7EAD-61B8-7C09-2F0A-B3CE984697B1}"/>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UNI-PU200</a:t>
            </a:r>
          </a:p>
        </p:txBody>
      </p:sp>
      <p:sp>
        <p:nvSpPr>
          <p:cNvPr id="5" name="TextBox 4">
            <a:extLst>
              <a:ext uri="{FF2B5EF4-FFF2-40B4-BE49-F238E27FC236}">
                <a16:creationId xmlns:a16="http://schemas.microsoft.com/office/drawing/2014/main" id="{8DA2D7EC-22E8-BBE4-4165-A291B3698085}"/>
              </a:ext>
            </a:extLst>
          </p:cNvPr>
          <p:cNvSpPr txBox="1"/>
          <p:nvPr/>
        </p:nvSpPr>
        <p:spPr>
          <a:xfrm>
            <a:off x="152400" y="8829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این محصول یک پوشش پلی‌یورتان دو جزئی صنعتی با مقاومت بالا است که برای ایجاد یک لایه محافظ و مقاوم بر روی سطوح مختلف از جمله فلز، بتن و سطوح صنعتی طراحی شده است و پس از خشک شدن، لایه‌ای مقاوم در برابر سایش، مواد شیمیایی، رطوبت و شرایط محیطی ایجاد می‌کند.</a:t>
            </a:r>
          </a:p>
        </p:txBody>
      </p:sp>
      <p:sp>
        <p:nvSpPr>
          <p:cNvPr id="10" name="TextBox 9">
            <a:extLst>
              <a:ext uri="{FF2B5EF4-FFF2-40B4-BE49-F238E27FC236}">
                <a16:creationId xmlns:a16="http://schemas.microsoft.com/office/drawing/2014/main" id="{18F63D76-652B-F796-50A8-84D7BBD964C6}"/>
              </a:ext>
            </a:extLst>
          </p:cNvPr>
          <p:cNvSpPr txBox="1"/>
          <p:nvPr/>
        </p:nvSpPr>
        <p:spPr>
          <a:xfrm>
            <a:off x="4163291" y="1917888"/>
            <a:ext cx="5541824" cy="2287806"/>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بسیار بالا در برابر سایش و خراش</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عالی به سطوح فلزی و بتنی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مواد شیمیایی، روغن‌ها و حلال‌ها</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مناسب در برابر رطوبت و شرایط محیطی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پوشش‌دهی مناسب و سطح یکنواخت</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خشک شدن مناسب برای کارهای صنعتی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ایجاد سطح نیمه براق تا براق</a:t>
            </a:r>
          </a:p>
        </p:txBody>
      </p:sp>
      <p:sp>
        <p:nvSpPr>
          <p:cNvPr id="12" name="TextBox 11">
            <a:extLst>
              <a:ext uri="{FF2B5EF4-FFF2-40B4-BE49-F238E27FC236}">
                <a16:creationId xmlns:a16="http://schemas.microsoft.com/office/drawing/2014/main" id="{05C326CE-925F-EC80-74CB-A848DF6BCE72}"/>
              </a:ext>
            </a:extLst>
          </p:cNvPr>
          <p:cNvSpPr txBox="1"/>
          <p:nvPr/>
        </p:nvSpPr>
        <p:spPr>
          <a:xfrm>
            <a:off x="-291242" y="1917888"/>
            <a:ext cx="4371109" cy="1938992"/>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محافظ تجهیزات صنعتی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کف کارگاه‌ها و کارخانه‌ها</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سازه‌های فلزی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مخازن و تجهیزات صنعتی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سطوح بتنی در معرض سایش</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محافظ در صنایع نفت، گاز و پتروشیمی</a:t>
            </a:r>
          </a:p>
        </p:txBody>
      </p:sp>
      <p:sp>
        <p:nvSpPr>
          <p:cNvPr id="13" name="TextBox 12">
            <a:extLst>
              <a:ext uri="{FF2B5EF4-FFF2-40B4-BE49-F238E27FC236}">
                <a16:creationId xmlns:a16="http://schemas.microsoft.com/office/drawing/2014/main" id="{91564222-63DA-1304-4199-1E738567EB33}"/>
              </a:ext>
            </a:extLst>
          </p:cNvPr>
          <p:cNvSpPr txBox="1"/>
          <p:nvPr/>
        </p:nvSpPr>
        <p:spPr>
          <a:xfrm>
            <a:off x="4904218" y="6343599"/>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قلم مو، اسپری بدون هوا</a:t>
            </a:r>
            <a:endParaRPr lang="en-US" sz="1600" b="1" dirty="0"/>
          </a:p>
        </p:txBody>
      </p:sp>
      <p:graphicFrame>
        <p:nvGraphicFramePr>
          <p:cNvPr id="3" name="Table 2">
            <a:extLst>
              <a:ext uri="{FF2B5EF4-FFF2-40B4-BE49-F238E27FC236}">
                <a16:creationId xmlns:a16="http://schemas.microsoft.com/office/drawing/2014/main" id="{BCFB9765-3490-6545-B240-5770517B76A4}"/>
              </a:ext>
            </a:extLst>
          </p:cNvPr>
          <p:cNvGraphicFramePr>
            <a:graphicFrameLocks noGrp="1"/>
          </p:cNvGraphicFramePr>
          <p:nvPr>
            <p:extLst>
              <p:ext uri="{D42A27DB-BD31-4B8C-83A1-F6EECF244321}">
                <p14:modId xmlns:p14="http://schemas.microsoft.com/office/powerpoint/2010/main" val="692086773"/>
              </p:ext>
            </p:extLst>
          </p:nvPr>
        </p:nvGraphicFramePr>
        <p:xfrm>
          <a:off x="4953000" y="4270048"/>
          <a:ext cx="4650515" cy="2103120"/>
        </p:xfrm>
        <a:graphic>
          <a:graphicData uri="http://schemas.openxmlformats.org/drawingml/2006/table">
            <a:tbl>
              <a:tblPr rtl="1" firstRow="1" firstCol="1" bandRow="1">
                <a:tableStyleId>{69012ECD-51FC-41F1-AA8D-1B2483CD663E}</a:tableStyleId>
              </a:tblPr>
              <a:tblGrid>
                <a:gridCol w="1933020">
                  <a:extLst>
                    <a:ext uri="{9D8B030D-6E8A-4147-A177-3AD203B41FA5}">
                      <a16:colId xmlns:a16="http://schemas.microsoft.com/office/drawing/2014/main" val="1540041204"/>
                    </a:ext>
                  </a:extLst>
                </a:gridCol>
                <a:gridCol w="2717495">
                  <a:extLst>
                    <a:ext uri="{9D8B030D-6E8A-4147-A177-3AD203B41FA5}">
                      <a16:colId xmlns:a16="http://schemas.microsoft.com/office/drawing/2014/main" val="1415829584"/>
                    </a:ext>
                  </a:extLst>
                </a:gridCol>
              </a:tblGrid>
              <a:tr h="147310">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147310">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18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147310">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سفید / براساس رال </a:t>
                      </a:r>
                      <a:r>
                        <a:rPr lang="en-US" sz="1200" kern="100" dirty="0">
                          <a:effectLst/>
                          <a:latin typeface="Vazir" panose="020B0603030804020204" pitchFamily="34" charset="-78"/>
                          <a:ea typeface="Calibri" panose="020F0502020204030204" pitchFamily="34" charset="0"/>
                          <a:cs typeface="Vazir" panose="020B0603030804020204" pitchFamily="34" charset="-78"/>
                        </a:rPr>
                        <a:t>K7</a:t>
                      </a:r>
                    </a:p>
                  </a:txBody>
                  <a:tcPr marL="68580" marR="68580" marT="0" marB="0"/>
                </a:tc>
                <a:extLst>
                  <a:ext uri="{0D108BD9-81ED-4DB2-BD59-A6C34878D82A}">
                    <a16:rowId xmlns:a16="http://schemas.microsoft.com/office/drawing/2014/main" val="3736176015"/>
                  </a:ext>
                </a:extLst>
              </a:tr>
              <a:tr h="14731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a:t>
                      </a:r>
                      <a:r>
                        <a:rPr lang="fa-IR" sz="1200" kern="100" dirty="0">
                          <a:effectLst/>
                          <a:latin typeface="Vazir" panose="020B0603030804020204" pitchFamily="34" charset="-78"/>
                          <a:cs typeface="Vazir" panose="020B0603030804020204" pitchFamily="34" charset="-78"/>
                        </a:rPr>
                        <a:t>0.7</a:t>
                      </a:r>
                      <a:r>
                        <a:rPr lang="en-US"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25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147310">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14731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200 الی 400میکرون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14731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2.5 الی 3 مترمربع در هر کیلوگرم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14731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 الی 8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147310">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کامل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الی 48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14731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10+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35+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2" name="TextBox 1">
            <a:extLst>
              <a:ext uri="{FF2B5EF4-FFF2-40B4-BE49-F238E27FC236}">
                <a16:creationId xmlns:a16="http://schemas.microsoft.com/office/drawing/2014/main" id="{2B52BE6D-FA08-8C0A-03A1-9D503366E15A}"/>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54</a:t>
            </a:r>
            <a:endParaRPr lang="en-US" sz="1300" dirty="0">
              <a:solidFill>
                <a:schemeClr val="bg1"/>
              </a:solidFill>
              <a:cs typeface="2  Titr" panose="00000700000000000000" pitchFamily="2" charset="-78"/>
            </a:endParaRPr>
          </a:p>
        </p:txBody>
      </p:sp>
      <p:graphicFrame>
        <p:nvGraphicFramePr>
          <p:cNvPr id="9" name="Object 8">
            <a:extLst>
              <a:ext uri="{FF2B5EF4-FFF2-40B4-BE49-F238E27FC236}">
                <a16:creationId xmlns:a16="http://schemas.microsoft.com/office/drawing/2014/main" id="{5F96DF83-C9DF-2C8D-2A51-CB98F7568975}"/>
              </a:ext>
            </a:extLst>
          </p:cNvPr>
          <p:cNvGraphicFramePr>
            <a:graphicFrameLocks noChangeAspect="1"/>
          </p:cNvGraphicFramePr>
          <p:nvPr>
            <p:extLst>
              <p:ext uri="{D42A27DB-BD31-4B8C-83A1-F6EECF244321}">
                <p14:modId xmlns:p14="http://schemas.microsoft.com/office/powerpoint/2010/main" val="701110118"/>
              </p:ext>
            </p:extLst>
          </p:nvPr>
        </p:nvGraphicFramePr>
        <p:xfrm>
          <a:off x="2749270" y="5182889"/>
          <a:ext cx="1022578" cy="1396164"/>
        </p:xfrm>
        <a:graphic>
          <a:graphicData uri="http://schemas.openxmlformats.org/presentationml/2006/ole">
            <mc:AlternateContent xmlns:mc="http://schemas.openxmlformats.org/markup-compatibility/2006">
              <mc:Choice xmlns:v="urn:schemas-microsoft-com:vml" Requires="v">
                <p:oleObj r:id="rId3" imgW="11363547" imgH="15514811" progId="">
                  <p:embed/>
                </p:oleObj>
              </mc:Choice>
              <mc:Fallback>
                <p:oleObj r:id="rId3" imgW="11363547" imgH="15514811" progId="">
                  <p:embed/>
                  <p:pic>
                    <p:nvPicPr>
                      <p:cNvPr id="28" name="Object 27">
                        <a:extLst>
                          <a:ext uri="{FF2B5EF4-FFF2-40B4-BE49-F238E27FC236}">
                            <a16:creationId xmlns:a16="http://schemas.microsoft.com/office/drawing/2014/main" id="{8A0D5BBB-18DF-58C3-1675-9B114E101E94}"/>
                          </a:ext>
                        </a:extLst>
                      </p:cNvPr>
                      <p:cNvPicPr/>
                      <p:nvPr/>
                    </p:nvPicPr>
                    <p:blipFill>
                      <a:blip r:embed="rId4"/>
                      <a:stretch>
                        <a:fillRect/>
                      </a:stretch>
                    </p:blipFill>
                    <p:spPr>
                      <a:xfrm>
                        <a:off x="2749270" y="5182889"/>
                        <a:ext cx="1022578" cy="1396164"/>
                      </a:xfrm>
                      <a:prstGeom prst="rect">
                        <a:avLst/>
                      </a:prstGeom>
                    </p:spPr>
                  </p:pic>
                </p:oleObj>
              </mc:Fallback>
            </mc:AlternateContent>
          </a:graphicData>
        </a:graphic>
      </p:graphicFrame>
      <p:pic>
        <p:nvPicPr>
          <p:cNvPr id="14" name="Picture 13">
            <a:extLst>
              <a:ext uri="{FF2B5EF4-FFF2-40B4-BE49-F238E27FC236}">
                <a16:creationId xmlns:a16="http://schemas.microsoft.com/office/drawing/2014/main" id="{DCCB52CF-7FCF-3332-6E22-DB4DD83BF7C4}"/>
              </a:ext>
            </a:extLst>
          </p:cNvPr>
          <p:cNvPicPr>
            <a:picLocks noChangeAspect="1"/>
          </p:cNvPicPr>
          <p:nvPr/>
        </p:nvPicPr>
        <p:blipFill>
          <a:blip r:embed="rId5">
            <a:extLst>
              <a:ext uri="{28A0092B-C50C-407E-A947-70E740481C1C}">
                <a14:useLocalDpi xmlns:a14="http://schemas.microsoft.com/office/drawing/2010/main" val="0"/>
              </a:ext>
            </a:extLst>
          </a:blip>
          <a:srcRect l="23028" t="7070" r="23831" b="9091"/>
          <a:stretch>
            <a:fillRect/>
          </a:stretch>
        </p:blipFill>
        <p:spPr>
          <a:xfrm>
            <a:off x="213504" y="3856880"/>
            <a:ext cx="2542309" cy="2722173"/>
          </a:xfrm>
          <a:prstGeom prst="rect">
            <a:avLst/>
          </a:prstGeom>
        </p:spPr>
      </p:pic>
    </p:spTree>
    <p:extLst>
      <p:ext uri="{BB962C8B-B14F-4D97-AF65-F5344CB8AC3E}">
        <p14:creationId xmlns:p14="http://schemas.microsoft.com/office/powerpoint/2010/main" val="31899627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806DA-42CF-E0E3-EDD7-02169A29DC5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EA83FB2-2E81-CD1F-6C44-C60BF02C295B}"/>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پلی یورتان صنعتی غلطکی </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FDE9CC52-D4C7-3B40-5136-CF262B0889B3}"/>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UNI-PU200</a:t>
            </a:r>
          </a:p>
        </p:txBody>
      </p:sp>
      <p:sp>
        <p:nvSpPr>
          <p:cNvPr id="2" name="TextBox 1">
            <a:extLst>
              <a:ext uri="{FF2B5EF4-FFF2-40B4-BE49-F238E27FC236}">
                <a16:creationId xmlns:a16="http://schemas.microsoft.com/office/drawing/2014/main" id="{57DA6851-35E0-C728-2E59-928B0E5E6F6E}"/>
              </a:ext>
            </a:extLst>
          </p:cNvPr>
          <p:cNvSpPr txBox="1"/>
          <p:nvPr/>
        </p:nvSpPr>
        <p:spPr>
          <a:xfrm>
            <a:off x="4606639" y="965993"/>
            <a:ext cx="4953000" cy="1795363"/>
          </a:xfrm>
          <a:prstGeom prst="rect">
            <a:avLst/>
          </a:prstGeom>
          <a:noFill/>
        </p:spPr>
        <p:txBody>
          <a:bodyPr wrap="square">
            <a:spAutoFit/>
          </a:bodyPr>
          <a:lstStyle/>
          <a:p>
            <a:pPr algn="r" rtl="1">
              <a:spcBef>
                <a:spcPts val="600"/>
              </a:spcBef>
              <a:spcAft>
                <a:spcPts val="800"/>
              </a:spcAft>
              <a:buNone/>
            </a:pPr>
            <a:r>
              <a:rPr lang="fa-IR" sz="14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p>
            <a:pPr marL="173038" indent="-117475" algn="r" rtl="1">
              <a:spcBef>
                <a:spcPts val="600"/>
              </a:spcBef>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3038" indent="-117475" algn="r" rtl="1">
              <a:spcBef>
                <a:spcPts val="600"/>
              </a:spcBef>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از تماس با چشم و پوست جلوگیری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3038" indent="-117475" algn="r" rtl="1">
              <a:spcBef>
                <a:spcPts val="600"/>
              </a:spcBef>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3038" indent="-117475" algn="r" rtl="1">
              <a:spcBef>
                <a:spcPts val="600"/>
              </a:spcBef>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173038" indent="-117475" algn="r" rtl="1">
              <a:spcBef>
                <a:spcPts val="600"/>
              </a:spcBef>
              <a:buFont typeface="Arial" panose="020B0604020202020204" pitchFamily="34" charset="0"/>
              <a:buChar char="•"/>
            </a:pPr>
            <a:r>
              <a:rPr lang="fa-IR" sz="13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3" name="TextBox 2">
            <a:extLst>
              <a:ext uri="{FF2B5EF4-FFF2-40B4-BE49-F238E27FC236}">
                <a16:creationId xmlns:a16="http://schemas.microsoft.com/office/drawing/2014/main" id="{545F5FE6-F8FD-E905-964E-93EB3EFF3210}"/>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55</a:t>
            </a:r>
            <a:endParaRPr lang="en-US" sz="1300" dirty="0">
              <a:solidFill>
                <a:schemeClr val="bg1"/>
              </a:solidFill>
              <a:cs typeface="2  Titr" panose="00000700000000000000" pitchFamily="2" charset="-78"/>
            </a:endParaRPr>
          </a:p>
        </p:txBody>
      </p:sp>
      <p:pic>
        <p:nvPicPr>
          <p:cNvPr id="7" name="Picture 6">
            <a:extLst>
              <a:ext uri="{FF2B5EF4-FFF2-40B4-BE49-F238E27FC236}">
                <a16:creationId xmlns:a16="http://schemas.microsoft.com/office/drawing/2014/main" id="{BE64AFBB-388E-625F-03E0-4A9079A25D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61" y="1590360"/>
            <a:ext cx="4114797" cy="3086098"/>
          </a:xfrm>
          <a:prstGeom prst="rect">
            <a:avLst/>
          </a:prstGeom>
          <a:ln>
            <a:noFill/>
          </a:ln>
          <a:effectLst>
            <a:outerShdw blurRad="190500" algn="tl" rotWithShape="0">
              <a:srgbClr val="000000">
                <a:alpha val="70000"/>
              </a:srgbClr>
            </a:outerShdw>
          </a:effectLst>
        </p:spPr>
      </p:pic>
      <p:pic>
        <p:nvPicPr>
          <p:cNvPr id="11" name="Picture 10">
            <a:extLst>
              <a:ext uri="{FF2B5EF4-FFF2-40B4-BE49-F238E27FC236}">
                <a16:creationId xmlns:a16="http://schemas.microsoft.com/office/drawing/2014/main" id="{B60C3175-9229-2FCF-C66A-51B2E42A96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6869" y="3075463"/>
            <a:ext cx="4795057" cy="31947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684763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A8EF1-F9C0-8BD7-B00B-792209EEABB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15E4A4F-B6B1-D526-667A-276A0A37C651}"/>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پلی یورتان صنعتی صیقلی </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64C677B2-B9A9-39F3-3B41-76B34D7E0D37}"/>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UNI-PU300</a:t>
            </a:r>
          </a:p>
        </p:txBody>
      </p:sp>
      <p:sp>
        <p:nvSpPr>
          <p:cNvPr id="5" name="TextBox 4">
            <a:extLst>
              <a:ext uri="{FF2B5EF4-FFF2-40B4-BE49-F238E27FC236}">
                <a16:creationId xmlns:a16="http://schemas.microsoft.com/office/drawing/2014/main" id="{AFA31054-DCCF-D40D-234E-E0CFA8B93525}"/>
              </a:ext>
            </a:extLst>
          </p:cNvPr>
          <p:cNvSpPr txBox="1"/>
          <p:nvPr/>
        </p:nvSpPr>
        <p:spPr>
          <a:xfrm>
            <a:off x="152400" y="8829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این محصول یک پوشش پلی‌یورتان دو جزئی صنعتی با مقاومت بالا است که برای ایجاد یک لایه محافظ و مقاوم بر روی سطوح مختلف از جمله فلز، بتن و سطوح صنعتی طراحی شده است و پس از خشک شدن، لایه‌ای مقاوم در برابر سایش، مواد شیمیایی، رطوبت و شرایط محیطی ایجاد می‌کند.</a:t>
            </a:r>
          </a:p>
        </p:txBody>
      </p:sp>
      <p:sp>
        <p:nvSpPr>
          <p:cNvPr id="10" name="TextBox 9">
            <a:extLst>
              <a:ext uri="{FF2B5EF4-FFF2-40B4-BE49-F238E27FC236}">
                <a16:creationId xmlns:a16="http://schemas.microsoft.com/office/drawing/2014/main" id="{E6D19CEE-F39B-EC40-AE9A-0D14675FD3F8}"/>
              </a:ext>
            </a:extLst>
          </p:cNvPr>
          <p:cNvSpPr txBox="1"/>
          <p:nvPr/>
        </p:nvSpPr>
        <p:spPr>
          <a:xfrm>
            <a:off x="4163291" y="1917888"/>
            <a:ext cx="5541824" cy="2287806"/>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بسیار بالا در برابر سایش و خراش</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عالی به سطوح فلزی و بتنی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مواد شیمیایی، روغن‌ها و حلال‌ها</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مناسب در برابر رطوبت و شرایط محیطی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پوشش‌دهی مناسب و سطح یکنواخت</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خشک شدن مناسب برای کارهای صنعتی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ایجاد سطح </a:t>
            </a:r>
            <a:r>
              <a:rPr lang="fa-IR" sz="1200" kern="100" dirty="0">
                <a:latin typeface="Vazir" panose="020B0603030804020204" pitchFamily="34" charset="-78"/>
                <a:ea typeface="Calibri" panose="020F0502020204030204" pitchFamily="34" charset="0"/>
                <a:cs typeface="Vazir" panose="020B0603030804020204" pitchFamily="34" charset="-78"/>
              </a:rPr>
              <a:t>صاف و صیقلی نیمه براق</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12" name="TextBox 11">
            <a:extLst>
              <a:ext uri="{FF2B5EF4-FFF2-40B4-BE49-F238E27FC236}">
                <a16:creationId xmlns:a16="http://schemas.microsoft.com/office/drawing/2014/main" id="{7F88F0BE-50A4-E3FB-B1CC-EB294667DF8C}"/>
              </a:ext>
            </a:extLst>
          </p:cNvPr>
          <p:cNvSpPr txBox="1"/>
          <p:nvPr/>
        </p:nvSpPr>
        <p:spPr>
          <a:xfrm>
            <a:off x="-278542" y="1917888"/>
            <a:ext cx="4371109" cy="1938992"/>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محافظ تجهیزات صنعتی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کف کارگاه‌ها و کارخانه‌ها</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سازه‌های فلزی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مخازن و تجهیزات صنعتی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سطوح بتنی در معرض سایش</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محافظ در صنایع نفت، گاز و پتروشیمی</a:t>
            </a:r>
          </a:p>
        </p:txBody>
      </p:sp>
      <p:sp>
        <p:nvSpPr>
          <p:cNvPr id="13" name="TextBox 12">
            <a:extLst>
              <a:ext uri="{FF2B5EF4-FFF2-40B4-BE49-F238E27FC236}">
                <a16:creationId xmlns:a16="http://schemas.microsoft.com/office/drawing/2014/main" id="{89D1EAE8-FA9A-0177-F9AC-D105A1276344}"/>
              </a:ext>
            </a:extLst>
          </p:cNvPr>
          <p:cNvSpPr txBox="1"/>
          <p:nvPr/>
        </p:nvSpPr>
        <p:spPr>
          <a:xfrm>
            <a:off x="4904218" y="6343599"/>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کاردک شانه ای ، لیسه ، اسپری بدون هوا</a:t>
            </a:r>
            <a:endParaRPr lang="en-US" sz="1600" b="1" dirty="0"/>
          </a:p>
        </p:txBody>
      </p:sp>
      <p:graphicFrame>
        <p:nvGraphicFramePr>
          <p:cNvPr id="3" name="Table 2">
            <a:extLst>
              <a:ext uri="{FF2B5EF4-FFF2-40B4-BE49-F238E27FC236}">
                <a16:creationId xmlns:a16="http://schemas.microsoft.com/office/drawing/2014/main" id="{60BEC554-B56F-F46B-8C70-11F0B811D24A}"/>
              </a:ext>
            </a:extLst>
          </p:cNvPr>
          <p:cNvGraphicFramePr>
            <a:graphicFrameLocks noGrp="1"/>
          </p:cNvGraphicFramePr>
          <p:nvPr>
            <p:extLst>
              <p:ext uri="{D42A27DB-BD31-4B8C-83A1-F6EECF244321}">
                <p14:modId xmlns:p14="http://schemas.microsoft.com/office/powerpoint/2010/main" val="3730542208"/>
              </p:ext>
            </p:extLst>
          </p:nvPr>
        </p:nvGraphicFramePr>
        <p:xfrm>
          <a:off x="4953000" y="4270048"/>
          <a:ext cx="4650515" cy="2103120"/>
        </p:xfrm>
        <a:graphic>
          <a:graphicData uri="http://schemas.openxmlformats.org/drawingml/2006/table">
            <a:tbl>
              <a:tblPr rtl="1" firstRow="1" firstCol="1" bandRow="1">
                <a:tableStyleId>{69012ECD-51FC-41F1-AA8D-1B2483CD663E}</a:tableStyleId>
              </a:tblPr>
              <a:tblGrid>
                <a:gridCol w="1933020">
                  <a:extLst>
                    <a:ext uri="{9D8B030D-6E8A-4147-A177-3AD203B41FA5}">
                      <a16:colId xmlns:a16="http://schemas.microsoft.com/office/drawing/2014/main" val="1540041204"/>
                    </a:ext>
                  </a:extLst>
                </a:gridCol>
                <a:gridCol w="2717495">
                  <a:extLst>
                    <a:ext uri="{9D8B030D-6E8A-4147-A177-3AD203B41FA5}">
                      <a16:colId xmlns:a16="http://schemas.microsoft.com/office/drawing/2014/main" val="1415829584"/>
                    </a:ext>
                  </a:extLst>
                </a:gridCol>
              </a:tblGrid>
              <a:tr h="179482">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179482">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20 - 25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179482">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سفید / براساس رال </a:t>
                      </a:r>
                      <a:r>
                        <a:rPr lang="en-US" sz="1200" kern="100" dirty="0">
                          <a:effectLst/>
                          <a:latin typeface="Vazir" panose="020B0603030804020204" pitchFamily="34" charset="-78"/>
                          <a:ea typeface="Calibri" panose="020F0502020204030204" pitchFamily="34" charset="0"/>
                          <a:cs typeface="Vazir" panose="020B0603030804020204" pitchFamily="34" charset="-78"/>
                        </a:rPr>
                        <a:t>K7</a:t>
                      </a:r>
                    </a:p>
                  </a:txBody>
                  <a:tcPr marL="68580" marR="68580" marT="0" marB="0"/>
                </a:tc>
                <a:extLst>
                  <a:ext uri="{0D108BD9-81ED-4DB2-BD59-A6C34878D82A}">
                    <a16:rowId xmlns:a16="http://schemas.microsoft.com/office/drawing/2014/main" val="3736176015"/>
                  </a:ext>
                </a:extLst>
              </a:tr>
              <a:tr h="17948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a:t>
                      </a:r>
                      <a:r>
                        <a:rPr lang="fa-IR" sz="1200" kern="100" dirty="0">
                          <a:effectLst/>
                          <a:latin typeface="Vazir" panose="020B0603030804020204" pitchFamily="34" charset="-78"/>
                          <a:cs typeface="Vazir" panose="020B0603030804020204" pitchFamily="34" charset="-78"/>
                        </a:rPr>
                        <a:t>0.7</a:t>
                      </a:r>
                      <a:r>
                        <a:rPr lang="en-US"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25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179482">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17948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800 الی 1000میکرون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17948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هر مترمربع 1.5 کیلوگرم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17948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 الی 10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179482">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کامل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الی 48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179482">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10+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35+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2" name="TextBox 1">
            <a:extLst>
              <a:ext uri="{FF2B5EF4-FFF2-40B4-BE49-F238E27FC236}">
                <a16:creationId xmlns:a16="http://schemas.microsoft.com/office/drawing/2014/main" id="{27B5BF9B-0D69-8C58-B0C4-2F4241277E31}"/>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56</a:t>
            </a:r>
            <a:endParaRPr lang="en-US" sz="1300" dirty="0">
              <a:solidFill>
                <a:schemeClr val="bg1"/>
              </a:solidFill>
              <a:cs typeface="2  Titr" panose="00000700000000000000" pitchFamily="2" charset="-78"/>
            </a:endParaRPr>
          </a:p>
        </p:txBody>
      </p:sp>
      <p:pic>
        <p:nvPicPr>
          <p:cNvPr id="8" name="Picture 7">
            <a:extLst>
              <a:ext uri="{FF2B5EF4-FFF2-40B4-BE49-F238E27FC236}">
                <a16:creationId xmlns:a16="http://schemas.microsoft.com/office/drawing/2014/main" id="{73608BF9-BD28-6431-7E31-8023723977AF}"/>
              </a:ext>
            </a:extLst>
          </p:cNvPr>
          <p:cNvPicPr>
            <a:picLocks noChangeAspect="1"/>
          </p:cNvPicPr>
          <p:nvPr/>
        </p:nvPicPr>
        <p:blipFill>
          <a:blip r:embed="rId3">
            <a:extLst>
              <a:ext uri="{28A0092B-C50C-407E-A947-70E740481C1C}">
                <a14:useLocalDpi xmlns:a14="http://schemas.microsoft.com/office/drawing/2010/main" val="0"/>
              </a:ext>
            </a:extLst>
          </a:blip>
          <a:srcRect l="15578" r="13071"/>
          <a:stretch>
            <a:fillRect/>
          </a:stretch>
        </p:blipFill>
        <p:spPr>
          <a:xfrm>
            <a:off x="302485" y="3995380"/>
            <a:ext cx="2457945" cy="2686773"/>
          </a:xfrm>
          <a:prstGeom prst="rect">
            <a:avLst/>
          </a:prstGeom>
        </p:spPr>
      </p:pic>
      <p:graphicFrame>
        <p:nvGraphicFramePr>
          <p:cNvPr id="9" name="Object 8">
            <a:extLst>
              <a:ext uri="{FF2B5EF4-FFF2-40B4-BE49-F238E27FC236}">
                <a16:creationId xmlns:a16="http://schemas.microsoft.com/office/drawing/2014/main" id="{9E98B882-DF65-A72B-B781-F32081B71387}"/>
              </a:ext>
            </a:extLst>
          </p:cNvPr>
          <p:cNvGraphicFramePr>
            <a:graphicFrameLocks noChangeAspect="1"/>
          </p:cNvGraphicFramePr>
          <p:nvPr>
            <p:extLst>
              <p:ext uri="{D42A27DB-BD31-4B8C-83A1-F6EECF244321}">
                <p14:modId xmlns:p14="http://schemas.microsoft.com/office/powerpoint/2010/main" val="3534133642"/>
              </p:ext>
            </p:extLst>
          </p:nvPr>
        </p:nvGraphicFramePr>
        <p:xfrm>
          <a:off x="2699308" y="5116712"/>
          <a:ext cx="1022578" cy="1396164"/>
        </p:xfrm>
        <a:graphic>
          <a:graphicData uri="http://schemas.openxmlformats.org/presentationml/2006/ole">
            <mc:AlternateContent xmlns:mc="http://schemas.openxmlformats.org/markup-compatibility/2006">
              <mc:Choice xmlns:v="urn:schemas-microsoft-com:vml" Requires="v">
                <p:oleObj r:id="rId4" imgW="11363547" imgH="15514811" progId="">
                  <p:embed/>
                </p:oleObj>
              </mc:Choice>
              <mc:Fallback>
                <p:oleObj r:id="rId4" imgW="11363547" imgH="15514811" progId="">
                  <p:embed/>
                  <p:pic>
                    <p:nvPicPr>
                      <p:cNvPr id="9" name="Object 8">
                        <a:extLst>
                          <a:ext uri="{FF2B5EF4-FFF2-40B4-BE49-F238E27FC236}">
                            <a16:creationId xmlns:a16="http://schemas.microsoft.com/office/drawing/2014/main" id="{5F96DF83-C9DF-2C8D-2A51-CB98F7568975}"/>
                          </a:ext>
                        </a:extLst>
                      </p:cNvPr>
                      <p:cNvPicPr/>
                      <p:nvPr/>
                    </p:nvPicPr>
                    <p:blipFill>
                      <a:blip r:embed="rId5"/>
                      <a:stretch>
                        <a:fillRect/>
                      </a:stretch>
                    </p:blipFill>
                    <p:spPr>
                      <a:xfrm>
                        <a:off x="2699308" y="5116712"/>
                        <a:ext cx="1022578" cy="1396164"/>
                      </a:xfrm>
                      <a:prstGeom prst="rect">
                        <a:avLst/>
                      </a:prstGeom>
                    </p:spPr>
                  </p:pic>
                </p:oleObj>
              </mc:Fallback>
            </mc:AlternateContent>
          </a:graphicData>
        </a:graphic>
      </p:graphicFrame>
    </p:spTree>
    <p:extLst>
      <p:ext uri="{BB962C8B-B14F-4D97-AF65-F5344CB8AC3E}">
        <p14:creationId xmlns:p14="http://schemas.microsoft.com/office/powerpoint/2010/main" val="19940946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9541D-8FB8-A034-53A7-AFE980A988C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946EA26-25FC-0506-1E09-644174DF5797}"/>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پلی یورتان صنعتی صیقلی </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3126742A-E018-6ADA-B47E-96FE62827450}"/>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UNI-PU300</a:t>
            </a:r>
          </a:p>
        </p:txBody>
      </p:sp>
      <p:sp>
        <p:nvSpPr>
          <p:cNvPr id="2" name="TextBox 1">
            <a:extLst>
              <a:ext uri="{FF2B5EF4-FFF2-40B4-BE49-F238E27FC236}">
                <a16:creationId xmlns:a16="http://schemas.microsoft.com/office/drawing/2014/main" id="{66BBFFF5-D0BC-78B3-855E-9837777A112A}"/>
              </a:ext>
            </a:extLst>
          </p:cNvPr>
          <p:cNvSpPr txBox="1"/>
          <p:nvPr/>
        </p:nvSpPr>
        <p:spPr>
          <a:xfrm>
            <a:off x="4606639" y="965993"/>
            <a:ext cx="4953000" cy="1795363"/>
          </a:xfrm>
          <a:prstGeom prst="rect">
            <a:avLst/>
          </a:prstGeom>
          <a:noFill/>
        </p:spPr>
        <p:txBody>
          <a:bodyPr wrap="square">
            <a:spAutoFit/>
          </a:bodyPr>
          <a:lstStyle/>
          <a:p>
            <a:pPr algn="r" rtl="1">
              <a:spcBef>
                <a:spcPts val="600"/>
              </a:spcBef>
              <a:spcAft>
                <a:spcPts val="800"/>
              </a:spcAft>
              <a:buNone/>
            </a:pPr>
            <a:r>
              <a:rPr lang="fa-IR" sz="14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8275" algn="r" rtl="1">
              <a:spcBef>
                <a:spcPts val="600"/>
              </a:spcBef>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8275" algn="r" rtl="1">
              <a:spcBef>
                <a:spcPts val="600"/>
              </a:spcBef>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از تماس با چشم و پوست جلوگیری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8275" algn="r" rtl="1">
              <a:spcBef>
                <a:spcPts val="600"/>
              </a:spcBef>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8275" algn="r" rtl="1">
              <a:spcBef>
                <a:spcPts val="600"/>
              </a:spcBef>
              <a:buFont typeface="Arial" panose="020B0604020202020204" pitchFamily="34" charset="0"/>
              <a:buChar char="•"/>
            </a:pPr>
            <a:r>
              <a:rPr lang="ar-SA" sz="13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8275" algn="r" rtl="1">
              <a:spcBef>
                <a:spcPts val="600"/>
              </a:spcBef>
              <a:buFont typeface="Arial" panose="020B0604020202020204" pitchFamily="34" charset="0"/>
              <a:buChar char="•"/>
            </a:pPr>
            <a:r>
              <a:rPr lang="fa-IR" sz="13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3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3" name="TextBox 2">
            <a:extLst>
              <a:ext uri="{FF2B5EF4-FFF2-40B4-BE49-F238E27FC236}">
                <a16:creationId xmlns:a16="http://schemas.microsoft.com/office/drawing/2014/main" id="{015EA33F-BC51-2F76-7FCD-E5BF71E222CE}"/>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57</a:t>
            </a:r>
            <a:endParaRPr lang="en-US" sz="1300" dirty="0">
              <a:solidFill>
                <a:schemeClr val="bg1"/>
              </a:solidFill>
              <a:cs typeface="2  Titr" panose="00000700000000000000" pitchFamily="2" charset="-78"/>
            </a:endParaRPr>
          </a:p>
        </p:txBody>
      </p:sp>
      <p:pic>
        <p:nvPicPr>
          <p:cNvPr id="8" name="Picture 7">
            <a:extLst>
              <a:ext uri="{FF2B5EF4-FFF2-40B4-BE49-F238E27FC236}">
                <a16:creationId xmlns:a16="http://schemas.microsoft.com/office/drawing/2014/main" id="{DCEDA31B-E5F2-AB55-42F8-4FBBAEC0ED07}"/>
              </a:ext>
            </a:extLst>
          </p:cNvPr>
          <p:cNvPicPr>
            <a:picLocks noChangeAspect="1"/>
          </p:cNvPicPr>
          <p:nvPr/>
        </p:nvPicPr>
        <p:blipFill>
          <a:blip r:embed="rId3">
            <a:extLst>
              <a:ext uri="{28A0092B-C50C-407E-A947-70E740481C1C}">
                <a14:useLocalDpi xmlns:a14="http://schemas.microsoft.com/office/drawing/2010/main" val="0"/>
              </a:ext>
            </a:extLst>
          </a:blip>
          <a:srcRect l="35383"/>
          <a:stretch>
            <a:fillRect/>
          </a:stretch>
        </p:blipFill>
        <p:spPr>
          <a:xfrm>
            <a:off x="200886" y="1573869"/>
            <a:ext cx="4260278" cy="3710261"/>
          </a:xfrm>
          <a:prstGeom prst="rect">
            <a:avLst/>
          </a:prstGeom>
          <a:ln>
            <a:noFill/>
          </a:ln>
          <a:effectLst>
            <a:outerShdw blurRad="190500" algn="tl" rotWithShape="0">
              <a:srgbClr val="000000">
                <a:alpha val="70000"/>
              </a:srgbClr>
            </a:outerShdw>
          </a:effectLst>
        </p:spPr>
      </p:pic>
      <p:pic>
        <p:nvPicPr>
          <p:cNvPr id="5" name="Picture 4">
            <a:extLst>
              <a:ext uri="{FF2B5EF4-FFF2-40B4-BE49-F238E27FC236}">
                <a16:creationId xmlns:a16="http://schemas.microsoft.com/office/drawing/2014/main" id="{DF7731D6-EE8C-00FD-50D8-420433B1FD87}"/>
              </a:ext>
            </a:extLst>
          </p:cNvPr>
          <p:cNvPicPr>
            <a:picLocks noChangeAspect="1"/>
          </p:cNvPicPr>
          <p:nvPr/>
        </p:nvPicPr>
        <p:blipFill>
          <a:blip r:embed="rId4">
            <a:extLst>
              <a:ext uri="{28A0092B-C50C-407E-A947-70E740481C1C}">
                <a14:useLocalDpi xmlns:a14="http://schemas.microsoft.com/office/drawing/2010/main" val="0"/>
              </a:ext>
            </a:extLst>
          </a:blip>
          <a:srcRect t="17402" b="19577"/>
          <a:stretch>
            <a:fillRect/>
          </a:stretch>
        </p:blipFill>
        <p:spPr>
          <a:xfrm>
            <a:off x="4648325" y="3111635"/>
            <a:ext cx="4911314" cy="30952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345770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FAE5B-2A41-E44B-358F-B3F91BD0783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8673C35-2AA4-41A6-377E-94D24573327C}"/>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پلی اوره(پلی‌یوریا) سرد</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B955C1F5-2A28-262A-DC26-641D1C7CA099}"/>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UNI-PU400</a:t>
            </a:r>
          </a:p>
        </p:txBody>
      </p:sp>
      <p:sp>
        <p:nvSpPr>
          <p:cNvPr id="5" name="TextBox 4">
            <a:extLst>
              <a:ext uri="{FF2B5EF4-FFF2-40B4-BE49-F238E27FC236}">
                <a16:creationId xmlns:a16="http://schemas.microsoft.com/office/drawing/2014/main" id="{0E9F4322-D7D1-D2AF-6C26-E39542A20374}"/>
              </a:ext>
            </a:extLst>
          </p:cNvPr>
          <p:cNvSpPr txBox="1"/>
          <p:nvPr/>
        </p:nvSpPr>
        <p:spPr>
          <a:xfrm>
            <a:off x="152400" y="882989"/>
            <a:ext cx="9552715" cy="1021433"/>
          </a:xfrm>
          <a:prstGeom prst="rect">
            <a:avLst/>
          </a:prstGeom>
          <a:noFill/>
        </p:spPr>
        <p:txBody>
          <a:bodyPr wrap="square">
            <a:spAutoFit/>
          </a:bodyPr>
          <a:lstStyle/>
          <a:p>
            <a:pPr algn="just" rtl="1">
              <a:lnSpc>
                <a:spcPct val="150000"/>
              </a:lnSpc>
              <a:spcAft>
                <a:spcPts val="800"/>
              </a:spcAft>
              <a:buNone/>
            </a:pPr>
            <a:r>
              <a:rPr lang="fa-IR" sz="1380" kern="100" dirty="0">
                <a:latin typeface="Vazir" panose="020B0603030804020204" pitchFamily="34" charset="-78"/>
                <a:ea typeface="Calibri" panose="020F0502020204030204" pitchFamily="34" charset="0"/>
                <a:cs typeface="Vazir" panose="020B0603030804020204" pitchFamily="34" charset="-78"/>
              </a:rPr>
              <a:t>روکش پلی‌یوریای سرد یک پوشش الاستومری بر پایه واکنش ایزوسیانات و رزین‌های آمینی است که پس از اختلاط دو جزء </a:t>
            </a:r>
            <a:r>
              <a:rPr lang="en-US" sz="1380" kern="100" dirty="0">
                <a:latin typeface="Vazir" panose="020B0603030804020204" pitchFamily="34" charset="-78"/>
                <a:ea typeface="Calibri" panose="020F0502020204030204" pitchFamily="34" charset="0"/>
                <a:cs typeface="Vazir" panose="020B0603030804020204" pitchFamily="34" charset="-78"/>
              </a:rPr>
              <a:t>A </a:t>
            </a:r>
            <a:r>
              <a:rPr lang="fa-IR" sz="1380" kern="100" dirty="0">
                <a:latin typeface="Vazir" panose="020B0603030804020204" pitchFamily="34" charset="-78"/>
                <a:ea typeface="Calibri" panose="020F0502020204030204" pitchFamily="34" charset="0"/>
                <a:cs typeface="Vazir" panose="020B0603030804020204" pitchFamily="34" charset="-78"/>
              </a:rPr>
              <a:t>و </a:t>
            </a:r>
            <a:r>
              <a:rPr lang="en-US" sz="1380" kern="100" dirty="0">
                <a:latin typeface="Vazir" panose="020B0603030804020204" pitchFamily="34" charset="-78"/>
                <a:ea typeface="Calibri" panose="020F0502020204030204" pitchFamily="34" charset="0"/>
                <a:cs typeface="Vazir" panose="020B0603030804020204" pitchFamily="34" charset="-78"/>
              </a:rPr>
              <a:t>B </a:t>
            </a:r>
            <a:r>
              <a:rPr lang="fa-IR" sz="1380" kern="100" dirty="0">
                <a:latin typeface="Vazir" panose="020B0603030804020204" pitchFamily="34" charset="-78"/>
                <a:ea typeface="Calibri" panose="020F0502020204030204" pitchFamily="34" charset="0"/>
                <a:cs typeface="Vazir" panose="020B0603030804020204" pitchFamily="34" charset="-78"/>
              </a:rPr>
              <a:t>در دمای محیط واکنش داده و لایه‌ای یکپارچه، بدون درز، بسیار مقاوم و انعطاف‌پذیر ایجاد می‌کند ، این پوشش نسبت به بسیاری از سیستم‌های اپوکسی یا پلی‌یورتان دارای سرعت خشک شدن بالا، مقاومت عالی در برابر رطوبت، مواد شیمیایی، سایش و ترک خوردگی است.</a:t>
            </a:r>
          </a:p>
        </p:txBody>
      </p:sp>
      <p:sp>
        <p:nvSpPr>
          <p:cNvPr id="10" name="TextBox 9">
            <a:extLst>
              <a:ext uri="{FF2B5EF4-FFF2-40B4-BE49-F238E27FC236}">
                <a16:creationId xmlns:a16="http://schemas.microsoft.com/office/drawing/2014/main" id="{20FD8129-507A-7BB6-5296-0F83B2BCBE3F}"/>
              </a:ext>
            </a:extLst>
          </p:cNvPr>
          <p:cNvSpPr txBox="1"/>
          <p:nvPr/>
        </p:nvSpPr>
        <p:spPr>
          <a:xfrm>
            <a:off x="4163291" y="2095094"/>
            <a:ext cx="5541824" cy="2287806"/>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بسیار بالا به بتن و فلز</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عالی در برابر سایش و ضربه</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انعطاف‌پذیری بالا</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a:t>
            </a:r>
            <a:r>
              <a:rPr lang="en-US" sz="1200" kern="100" dirty="0">
                <a:effectLst/>
                <a:latin typeface="Vazir" panose="020B0603030804020204" pitchFamily="34" charset="-78"/>
                <a:ea typeface="Calibri" panose="020F0502020204030204" pitchFamily="34" charset="0"/>
                <a:cs typeface="Vazir" panose="020B0603030804020204" pitchFamily="34" charset="-78"/>
              </a:rPr>
              <a:t>UV </a:t>
            </a:r>
            <a:r>
              <a:rPr lang="fa-IR" sz="1200" kern="100" dirty="0">
                <a:effectLst/>
                <a:latin typeface="Vazir" panose="020B0603030804020204" pitchFamily="34" charset="-78"/>
                <a:ea typeface="Calibri" panose="020F0502020204030204" pitchFamily="34" charset="0"/>
                <a:cs typeface="Vazir" panose="020B0603030804020204" pitchFamily="34" charset="-78"/>
              </a:rPr>
              <a:t>و شرایط محیطی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بدون درز و یکپارچه</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خشک شدن سریع</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شیمیایی مناسب</a:t>
            </a:r>
          </a:p>
        </p:txBody>
      </p:sp>
      <p:sp>
        <p:nvSpPr>
          <p:cNvPr id="12" name="TextBox 11">
            <a:extLst>
              <a:ext uri="{FF2B5EF4-FFF2-40B4-BE49-F238E27FC236}">
                <a16:creationId xmlns:a16="http://schemas.microsoft.com/office/drawing/2014/main" id="{99598216-CEC6-0AC2-5353-742EF3E396DA}"/>
              </a:ext>
            </a:extLst>
          </p:cNvPr>
          <p:cNvSpPr txBox="1"/>
          <p:nvPr/>
        </p:nvSpPr>
        <p:spPr>
          <a:xfrm>
            <a:off x="672351" y="2095094"/>
            <a:ext cx="4371109" cy="2462213"/>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آب‌بندی بام و پشت‌بام</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عایق‌کاری سطوح در معرض مواد شیمیایی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مخازن آب و فاضلاب</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استخر و حوضچه‌ها</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محافظ بتن و فلز</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کف‌سازی صنعتی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پل‌ها و سازه‌های بتنی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تونل‌ها و سازه‌های زیرزمینی</a:t>
            </a:r>
          </a:p>
        </p:txBody>
      </p:sp>
      <p:sp>
        <p:nvSpPr>
          <p:cNvPr id="13" name="TextBox 12">
            <a:extLst>
              <a:ext uri="{FF2B5EF4-FFF2-40B4-BE49-F238E27FC236}">
                <a16:creationId xmlns:a16="http://schemas.microsoft.com/office/drawing/2014/main" id="{AF474700-0711-9FCD-9125-B848FE7CEC82}"/>
              </a:ext>
            </a:extLst>
          </p:cNvPr>
          <p:cNvSpPr txBox="1"/>
          <p:nvPr/>
        </p:nvSpPr>
        <p:spPr>
          <a:xfrm>
            <a:off x="4904218" y="6343599"/>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کاردک شانه ای</a:t>
            </a:r>
            <a:endParaRPr lang="en-US" sz="1600" b="1" dirty="0"/>
          </a:p>
        </p:txBody>
      </p:sp>
      <p:sp>
        <p:nvSpPr>
          <p:cNvPr id="2" name="TextBox 1">
            <a:extLst>
              <a:ext uri="{FF2B5EF4-FFF2-40B4-BE49-F238E27FC236}">
                <a16:creationId xmlns:a16="http://schemas.microsoft.com/office/drawing/2014/main" id="{9420DB76-60FA-16AA-32A3-B7A800900F11}"/>
              </a:ext>
            </a:extLst>
          </p:cNvPr>
          <p:cNvSpPr txBox="1"/>
          <p:nvPr/>
        </p:nvSpPr>
        <p:spPr>
          <a:xfrm>
            <a:off x="4752115" y="4548236"/>
            <a:ext cx="4953000" cy="1687641"/>
          </a:xfrm>
          <a:prstGeom prst="rect">
            <a:avLst/>
          </a:prstGeom>
          <a:noFill/>
        </p:spPr>
        <p:txBody>
          <a:bodyPr wrap="square">
            <a:spAutoFit/>
          </a:bodyPr>
          <a:lstStyle/>
          <a:p>
            <a:pPr algn="r" rtl="1">
              <a:spcBef>
                <a:spcPts val="600"/>
              </a:spcBef>
              <a:spcAft>
                <a:spcPts val="800"/>
              </a:spcAft>
              <a:buNone/>
            </a:pPr>
            <a:r>
              <a:rPr lang="fa-IR" sz="12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a:t>
            </a:r>
            <a:r>
              <a:rPr lang="ar-SA" sz="1200" kern="100" dirty="0">
                <a:effectLst/>
                <a:latin typeface="Vazir" panose="020B0603030804020204" pitchFamily="34" charset="-78"/>
                <a:ea typeface="Calibri" panose="020F0502020204030204" pitchFamily="34" charset="0"/>
                <a:cs typeface="Vazir" panose="020B0603030804020204" pitchFamily="34" charset="-78"/>
              </a:rPr>
              <a:t>ز تماس با چشم و پوست جلوگیری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Bef>
                <a:spcPts val="600"/>
              </a:spcBef>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3" name="TextBox 2">
            <a:extLst>
              <a:ext uri="{FF2B5EF4-FFF2-40B4-BE49-F238E27FC236}">
                <a16:creationId xmlns:a16="http://schemas.microsoft.com/office/drawing/2014/main" id="{BA5F9026-E60D-BCD6-6C85-2D92CBBA0B85}"/>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صفحه58</a:t>
            </a:r>
            <a:endParaRPr lang="en-US" sz="1300" dirty="0">
              <a:solidFill>
                <a:schemeClr val="bg1"/>
              </a:solidFill>
              <a:cs typeface="2  Titr" panose="00000700000000000000" pitchFamily="2" charset="-78"/>
            </a:endParaRPr>
          </a:p>
        </p:txBody>
      </p:sp>
      <p:pic>
        <p:nvPicPr>
          <p:cNvPr id="8" name="Picture 7">
            <a:extLst>
              <a:ext uri="{FF2B5EF4-FFF2-40B4-BE49-F238E27FC236}">
                <a16:creationId xmlns:a16="http://schemas.microsoft.com/office/drawing/2014/main" id="{0648E433-4E2B-072F-0C30-B046BE1B50C0}"/>
              </a:ext>
            </a:extLst>
          </p:cNvPr>
          <p:cNvPicPr>
            <a:picLocks noChangeAspect="1"/>
          </p:cNvPicPr>
          <p:nvPr/>
        </p:nvPicPr>
        <p:blipFill>
          <a:blip r:embed="rId3">
            <a:extLst>
              <a:ext uri="{28A0092B-C50C-407E-A947-70E740481C1C}">
                <a14:useLocalDpi xmlns:a14="http://schemas.microsoft.com/office/drawing/2010/main" val="0"/>
              </a:ext>
            </a:extLst>
          </a:blip>
          <a:srcRect l="15034" r="14894" b="2564"/>
          <a:stretch>
            <a:fillRect/>
          </a:stretch>
        </p:blipFill>
        <p:spPr>
          <a:xfrm>
            <a:off x="375392" y="4024746"/>
            <a:ext cx="2319317" cy="2550258"/>
          </a:xfrm>
          <a:prstGeom prst="rect">
            <a:avLst/>
          </a:prstGeom>
        </p:spPr>
      </p:pic>
      <p:graphicFrame>
        <p:nvGraphicFramePr>
          <p:cNvPr id="9" name="Object 8">
            <a:extLst>
              <a:ext uri="{FF2B5EF4-FFF2-40B4-BE49-F238E27FC236}">
                <a16:creationId xmlns:a16="http://schemas.microsoft.com/office/drawing/2014/main" id="{98E3F0FF-C72B-086D-0118-D1BF8E57A39F}"/>
              </a:ext>
            </a:extLst>
          </p:cNvPr>
          <p:cNvGraphicFramePr>
            <a:graphicFrameLocks noChangeAspect="1"/>
          </p:cNvGraphicFramePr>
          <p:nvPr>
            <p:extLst>
              <p:ext uri="{D42A27DB-BD31-4B8C-83A1-F6EECF244321}">
                <p14:modId xmlns:p14="http://schemas.microsoft.com/office/powerpoint/2010/main" val="755496604"/>
              </p:ext>
            </p:extLst>
          </p:nvPr>
        </p:nvGraphicFramePr>
        <p:xfrm>
          <a:off x="2846506" y="5116712"/>
          <a:ext cx="1022578" cy="1396164"/>
        </p:xfrm>
        <a:graphic>
          <a:graphicData uri="http://schemas.openxmlformats.org/presentationml/2006/ole">
            <mc:AlternateContent xmlns:mc="http://schemas.openxmlformats.org/markup-compatibility/2006">
              <mc:Choice xmlns:v="urn:schemas-microsoft-com:vml" Requires="v">
                <p:oleObj r:id="rId4" imgW="11363547" imgH="15514811" progId="">
                  <p:embed/>
                </p:oleObj>
              </mc:Choice>
              <mc:Fallback>
                <p:oleObj r:id="rId4" imgW="11363547" imgH="15514811" progId="">
                  <p:embed/>
                  <p:pic>
                    <p:nvPicPr>
                      <p:cNvPr id="9" name="Object 8">
                        <a:extLst>
                          <a:ext uri="{FF2B5EF4-FFF2-40B4-BE49-F238E27FC236}">
                            <a16:creationId xmlns:a16="http://schemas.microsoft.com/office/drawing/2014/main" id="{9E98B882-DF65-A72B-B781-F32081B71387}"/>
                          </a:ext>
                        </a:extLst>
                      </p:cNvPr>
                      <p:cNvPicPr/>
                      <p:nvPr/>
                    </p:nvPicPr>
                    <p:blipFill>
                      <a:blip r:embed="rId5"/>
                      <a:stretch>
                        <a:fillRect/>
                      </a:stretch>
                    </p:blipFill>
                    <p:spPr>
                      <a:xfrm>
                        <a:off x="2846506" y="5116712"/>
                        <a:ext cx="1022578" cy="1396164"/>
                      </a:xfrm>
                      <a:prstGeom prst="rect">
                        <a:avLst/>
                      </a:prstGeom>
                    </p:spPr>
                  </p:pic>
                </p:oleObj>
              </mc:Fallback>
            </mc:AlternateContent>
          </a:graphicData>
        </a:graphic>
      </p:graphicFrame>
    </p:spTree>
    <p:extLst>
      <p:ext uri="{BB962C8B-B14F-4D97-AF65-F5344CB8AC3E}">
        <p14:creationId xmlns:p14="http://schemas.microsoft.com/office/powerpoint/2010/main" val="33720101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00824-FB1F-479F-8AE5-E3CB6BB262F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9D37A4E-C11B-3611-3AA6-1E69012CE564}"/>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پلی اوره(پلی‌یوریا) سرد</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4A5615A4-AE7E-4599-EF10-312193FA93D3}"/>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UNI-PU400</a:t>
            </a:r>
          </a:p>
        </p:txBody>
      </p:sp>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08070561-992A-7F6E-1ABD-D682DA6F4595}"/>
                  </a:ext>
                </a:extLst>
              </p:cNvPr>
              <p:cNvGraphicFramePr>
                <a:graphicFrameLocks noGrp="1"/>
              </p:cNvGraphicFramePr>
              <p:nvPr>
                <p:extLst>
                  <p:ext uri="{D42A27DB-BD31-4B8C-83A1-F6EECF244321}">
                    <p14:modId xmlns:p14="http://schemas.microsoft.com/office/powerpoint/2010/main" val="950508612"/>
                  </p:ext>
                </p:extLst>
              </p:nvPr>
            </p:nvGraphicFramePr>
            <p:xfrm>
              <a:off x="5003800" y="1031881"/>
              <a:ext cx="4650515" cy="2740468"/>
            </p:xfrm>
            <a:graphic>
              <a:graphicData uri="http://schemas.openxmlformats.org/drawingml/2006/table">
                <a:tbl>
                  <a:tblPr rtl="1" firstRow="1" firstCol="1" bandRow="1">
                    <a:tableStyleId>{69012ECD-51FC-41F1-AA8D-1B2483CD663E}</a:tableStyleId>
                  </a:tblPr>
                  <a:tblGrid>
                    <a:gridCol w="1933020">
                      <a:extLst>
                        <a:ext uri="{9D8B030D-6E8A-4147-A177-3AD203B41FA5}">
                          <a16:colId xmlns:a16="http://schemas.microsoft.com/office/drawing/2014/main" val="1540041204"/>
                        </a:ext>
                      </a:extLst>
                    </a:gridCol>
                    <a:gridCol w="2717495">
                      <a:extLst>
                        <a:ext uri="{9D8B030D-6E8A-4147-A177-3AD203B41FA5}">
                          <a16:colId xmlns:a16="http://schemas.microsoft.com/office/drawing/2014/main" val="1415829584"/>
                        </a:ext>
                      </a:extLst>
                    </a:gridCol>
                  </a:tblGrid>
                  <a:tr h="219986">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1766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25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459148310"/>
                      </a:ext>
                    </a:extLst>
                  </a:tr>
                  <a:tr h="21766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طوسی / براساس رال </a:t>
                          </a:r>
                          <a:r>
                            <a:rPr lang="en-US" sz="1200" kern="100" dirty="0">
                              <a:effectLst/>
                              <a:latin typeface="Vazir" panose="020B0603030804020204" pitchFamily="34" charset="-78"/>
                              <a:ea typeface="Calibri" panose="020F0502020204030204" pitchFamily="34" charset="0"/>
                              <a:cs typeface="Vazir" panose="020B0603030804020204" pitchFamily="34" charset="-78"/>
                            </a:rPr>
                            <a:t>K7</a:t>
                          </a:r>
                        </a:p>
                      </a:txBody>
                      <a:tcPr marL="68580" marR="68580" marT="0" marB="0" anchor="ctr"/>
                    </a:tc>
                    <a:extLst>
                      <a:ext uri="{0D108BD9-81ED-4DB2-BD59-A6C34878D82A}">
                        <a16:rowId xmlns:a16="http://schemas.microsoft.com/office/drawing/2014/main" val="3736176015"/>
                      </a:ext>
                    </a:extLst>
                  </a:tr>
                  <a:tr h="21766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a:t>
                          </a:r>
                          <a:r>
                            <a:rPr lang="fa-IR" sz="1200" kern="100" dirty="0">
                              <a:effectLst/>
                              <a:latin typeface="Vazir" panose="020B0603030804020204" pitchFamily="34" charset="-78"/>
                              <a:cs typeface="Vazir" panose="020B0603030804020204" pitchFamily="34" charset="-78"/>
                            </a:rPr>
                            <a:t>1.05</a:t>
                          </a:r>
                          <a:r>
                            <a:rPr lang="en-US"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1.50 </a:t>
                          </a:r>
                          <a:r>
                            <a:rPr lang="en-US" sz="1200" kern="100" dirty="0">
                              <a:effectLst/>
                              <a:latin typeface="Vazir" panose="020B0603030804020204" pitchFamily="34" charset="-78"/>
                              <a:cs typeface="Vazir" panose="020B0603030804020204" pitchFamily="34" charset="-78"/>
                            </a:rPr>
                            <a:t>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307281242"/>
                      </a:ext>
                    </a:extLst>
                  </a:tr>
                  <a:tr h="257671">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1032081076"/>
                      </a:ext>
                    </a:extLst>
                  </a:tr>
                  <a:tr h="21766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حدود 1 میلیمتر /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507720019"/>
                      </a:ext>
                    </a:extLst>
                  </a:tr>
                  <a:tr h="21766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1مترمربع در هر کیلوگرم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367887632"/>
                      </a:ext>
                    </a:extLst>
                  </a:tr>
                  <a:tr h="21766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 الی 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3000646369"/>
                      </a:ext>
                    </a:extLst>
                  </a:tr>
                  <a:tr h="21766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کامل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372605433"/>
                      </a:ext>
                    </a:extLst>
                  </a:tr>
                  <a:tr h="261062">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10+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35+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516278606"/>
                      </a:ext>
                    </a:extLst>
                  </a:tr>
                  <a:tr h="260397">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استحکام کششی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en-US" sz="1200" kern="100" dirty="0">
                              <a:solidFill>
                                <a:schemeClr val="tx1"/>
                              </a:solidFill>
                              <a:effectLst/>
                              <a:latin typeface="Vazir" panose="020B0603030804020204" pitchFamily="34" charset="-78"/>
                              <a:ea typeface="+mn-ea"/>
                              <a:cs typeface="Vazir" panose="020B0603030804020204" pitchFamily="34" charset="-78"/>
                            </a:rPr>
                            <a:t>213 N/</a:t>
                          </a:r>
                          <a14:m>
                            <m:oMath xmlns:m="http://schemas.openxmlformats.org/officeDocument/2006/math">
                              <m:sSup>
                                <m:sSupPr>
                                  <m:ctrlPr>
                                    <a:rPr lang="en-US" sz="1200" i="1" kern="100">
                                      <a:solidFill>
                                        <a:schemeClr val="tx1"/>
                                      </a:solidFill>
                                      <a:effectLst/>
                                      <a:latin typeface="Cambria Math" panose="02040503050406030204" pitchFamily="18" charset="0"/>
                                      <a:ea typeface="+mn-ea"/>
                                      <a:cs typeface="Vazir" panose="020B0603030804020204" pitchFamily="34" charset="-78"/>
                                    </a:rPr>
                                  </m:ctrlPr>
                                </m:sSupPr>
                                <m:e>
                                  <m:r>
                                    <a:rPr lang="en-US" sz="1200" kern="100">
                                      <a:solidFill>
                                        <a:schemeClr val="tx1"/>
                                      </a:solidFill>
                                      <a:effectLst/>
                                      <a:latin typeface="Vazir" panose="020B0603030804020204" pitchFamily="34" charset="-78"/>
                                      <a:ea typeface="+mn-ea"/>
                                      <a:cs typeface="Vazir" panose="020B0603030804020204" pitchFamily="34" charset="-78"/>
                                    </a:rPr>
                                    <m:t>𝑚𝑚</m:t>
                                  </m:r>
                                  <m:r>
                                    <a:rPr lang="en-US" sz="1200" i="1" kern="100" smtClean="0">
                                      <a:solidFill>
                                        <a:schemeClr val="tx1"/>
                                      </a:solidFill>
                                      <a:effectLst/>
                                      <a:latin typeface="Vazir" panose="020B0603030804020204" pitchFamily="34" charset="-78"/>
                                      <a:ea typeface="+mn-ea"/>
                                      <a:cs typeface="Vazir" panose="020B0603030804020204" pitchFamily="34" charset="-78"/>
                                    </a:rPr>
                                    <m:t>²</m:t>
                                  </m:r>
                                </m:e>
                                <m:sup/>
                              </m:sSup>
                            </m:oMath>
                          </a14:m>
                          <a:endParaRPr lang="en-US" sz="1200"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nchor="ctr"/>
                    </a:tc>
                    <a:extLst>
                      <a:ext uri="{0D108BD9-81ED-4DB2-BD59-A6C34878D82A}">
                        <a16:rowId xmlns:a16="http://schemas.microsoft.com/office/drawing/2014/main" val="1587077676"/>
                      </a:ext>
                    </a:extLst>
                  </a:tr>
                  <a:tr h="21766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افزایش طول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50%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1742799290"/>
                      </a:ext>
                    </a:extLst>
                  </a:tr>
                </a:tbl>
              </a:graphicData>
            </a:graphic>
          </p:graphicFrame>
        </mc:Choice>
        <mc:Fallback xmlns="">
          <p:graphicFrame>
            <p:nvGraphicFramePr>
              <p:cNvPr id="3" name="Table 2">
                <a:extLst>
                  <a:ext uri="{FF2B5EF4-FFF2-40B4-BE49-F238E27FC236}">
                    <a16:creationId xmlns:a16="http://schemas.microsoft.com/office/drawing/2014/main" id="{08070561-992A-7F6E-1ABD-D682DA6F4595}"/>
                  </a:ext>
                </a:extLst>
              </p:cNvPr>
              <p:cNvGraphicFramePr>
                <a:graphicFrameLocks noGrp="1"/>
              </p:cNvGraphicFramePr>
              <p:nvPr>
                <p:extLst>
                  <p:ext uri="{D42A27DB-BD31-4B8C-83A1-F6EECF244321}">
                    <p14:modId xmlns:p14="http://schemas.microsoft.com/office/powerpoint/2010/main" val="950508612"/>
                  </p:ext>
                </p:extLst>
              </p:nvPr>
            </p:nvGraphicFramePr>
            <p:xfrm>
              <a:off x="5003800" y="1031881"/>
              <a:ext cx="4650515" cy="2740468"/>
            </p:xfrm>
            <a:graphic>
              <a:graphicData uri="http://schemas.openxmlformats.org/drawingml/2006/table">
                <a:tbl>
                  <a:tblPr rtl="1" firstRow="1" firstCol="1" bandRow="1">
                    <a:tableStyleId>{69012ECD-51FC-41F1-AA8D-1B2483CD663E}</a:tableStyleId>
                  </a:tblPr>
                  <a:tblGrid>
                    <a:gridCol w="1933020">
                      <a:extLst>
                        <a:ext uri="{9D8B030D-6E8A-4147-A177-3AD203B41FA5}">
                          <a16:colId xmlns:a16="http://schemas.microsoft.com/office/drawing/2014/main" val="1540041204"/>
                        </a:ext>
                      </a:extLst>
                    </a:gridCol>
                    <a:gridCol w="2717495">
                      <a:extLst>
                        <a:ext uri="{9D8B030D-6E8A-4147-A177-3AD203B41FA5}">
                          <a16:colId xmlns:a16="http://schemas.microsoft.com/office/drawing/2014/main" val="1415829584"/>
                        </a:ext>
                      </a:extLst>
                    </a:gridCol>
                  </a:tblGrid>
                  <a:tr h="219986">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1766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25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459148310"/>
                      </a:ext>
                    </a:extLst>
                  </a:tr>
                  <a:tr h="21766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طوسی / براساس رال </a:t>
                          </a:r>
                          <a:r>
                            <a:rPr lang="en-US" sz="1200" kern="100" dirty="0">
                              <a:effectLst/>
                              <a:latin typeface="Vazir" panose="020B0603030804020204" pitchFamily="34" charset="-78"/>
                              <a:ea typeface="Calibri" panose="020F0502020204030204" pitchFamily="34" charset="0"/>
                              <a:cs typeface="Vazir" panose="020B0603030804020204" pitchFamily="34" charset="-78"/>
                            </a:rPr>
                            <a:t>K7</a:t>
                          </a:r>
                        </a:p>
                      </a:txBody>
                      <a:tcPr marL="68580" marR="68580" marT="0" marB="0" anchor="ctr"/>
                    </a:tc>
                    <a:extLst>
                      <a:ext uri="{0D108BD9-81ED-4DB2-BD59-A6C34878D82A}">
                        <a16:rowId xmlns:a16="http://schemas.microsoft.com/office/drawing/2014/main" val="3736176015"/>
                      </a:ext>
                    </a:extLst>
                  </a:tr>
                  <a:tr h="21766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a:t>
                          </a:r>
                          <a:r>
                            <a:rPr lang="fa-IR" sz="1200" kern="100" dirty="0">
                              <a:effectLst/>
                              <a:latin typeface="Vazir" panose="020B0603030804020204" pitchFamily="34" charset="-78"/>
                              <a:cs typeface="Vazir" panose="020B0603030804020204" pitchFamily="34" charset="-78"/>
                            </a:rPr>
                            <a:t>1.05</a:t>
                          </a:r>
                          <a:r>
                            <a:rPr lang="en-US"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1.50 </a:t>
                          </a:r>
                          <a:r>
                            <a:rPr lang="en-US" sz="1200" kern="100" dirty="0">
                              <a:effectLst/>
                              <a:latin typeface="Vazir" panose="020B0603030804020204" pitchFamily="34" charset="-78"/>
                              <a:cs typeface="Vazir" panose="020B0603030804020204" pitchFamily="34" charset="-78"/>
                            </a:rPr>
                            <a:t>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307281242"/>
                      </a:ext>
                    </a:extLst>
                  </a:tr>
                  <a:tr h="257671">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1032081076"/>
                      </a:ext>
                    </a:extLst>
                  </a:tr>
                  <a:tr h="21766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حدود 1 میلیمتر /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507720019"/>
                      </a:ext>
                    </a:extLst>
                  </a:tr>
                  <a:tr h="21766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1مترمربع در هر کیلوگرم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367887632"/>
                      </a:ext>
                    </a:extLst>
                  </a:tr>
                  <a:tr h="21766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 الی 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3000646369"/>
                      </a:ext>
                    </a:extLst>
                  </a:tr>
                  <a:tr h="21766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کامل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372605433"/>
                      </a:ext>
                    </a:extLst>
                  </a:tr>
                  <a:tr h="261062">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10+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35+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516278606"/>
                      </a:ext>
                    </a:extLst>
                  </a:tr>
                  <a:tr h="260397">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استحکام کششی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endParaRPr lang="en-US"/>
                        </a:p>
                      </a:txBody>
                      <a:tcPr marL="68580" marR="68580" marT="0" marB="0" anchor="ctr">
                        <a:blipFill>
                          <a:blip r:embed="rId3"/>
                          <a:stretch>
                            <a:fillRect l="-71300" t="-869767" r="-224" b="-118605"/>
                          </a:stretch>
                        </a:blipFill>
                      </a:tcPr>
                    </a:tc>
                    <a:extLst>
                      <a:ext uri="{0D108BD9-81ED-4DB2-BD59-A6C34878D82A}">
                        <a16:rowId xmlns:a16="http://schemas.microsoft.com/office/drawing/2014/main" val="1587077676"/>
                      </a:ext>
                    </a:extLst>
                  </a:tr>
                  <a:tr h="21766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افزایش طول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50%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1742799290"/>
                      </a:ext>
                    </a:extLst>
                  </a:tr>
                </a:tbl>
              </a:graphicData>
            </a:graphic>
          </p:graphicFrame>
        </mc:Fallback>
      </mc:AlternateContent>
      <p:sp>
        <p:nvSpPr>
          <p:cNvPr id="2" name="TextBox 1">
            <a:extLst>
              <a:ext uri="{FF2B5EF4-FFF2-40B4-BE49-F238E27FC236}">
                <a16:creationId xmlns:a16="http://schemas.microsoft.com/office/drawing/2014/main" id="{6B470D8D-C2B9-B805-DD64-7015C6C32173}"/>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59</a:t>
            </a:r>
            <a:endParaRPr lang="en-US" sz="1300" dirty="0">
              <a:solidFill>
                <a:schemeClr val="bg1"/>
              </a:solidFill>
              <a:cs typeface="2  Titr" panose="00000700000000000000" pitchFamily="2" charset="-78"/>
            </a:endParaRPr>
          </a:p>
        </p:txBody>
      </p:sp>
      <p:pic>
        <p:nvPicPr>
          <p:cNvPr id="13" name="Picture 12">
            <a:extLst>
              <a:ext uri="{FF2B5EF4-FFF2-40B4-BE49-F238E27FC236}">
                <a16:creationId xmlns:a16="http://schemas.microsoft.com/office/drawing/2014/main" id="{C2377978-AEC3-9018-0B48-3EF136EA6CB1}"/>
              </a:ext>
            </a:extLst>
          </p:cNvPr>
          <p:cNvPicPr>
            <a:picLocks noChangeAspect="1"/>
          </p:cNvPicPr>
          <p:nvPr/>
        </p:nvPicPr>
        <p:blipFill>
          <a:blip r:embed="rId4">
            <a:extLst>
              <a:ext uri="{28A0092B-C50C-407E-A947-70E740481C1C}">
                <a14:useLocalDpi xmlns:a14="http://schemas.microsoft.com/office/drawing/2010/main" val="0"/>
              </a:ext>
            </a:extLst>
          </a:blip>
          <a:srcRect t="21243" b="8080"/>
          <a:stretch>
            <a:fillRect/>
          </a:stretch>
        </p:blipFill>
        <p:spPr>
          <a:xfrm>
            <a:off x="5009434" y="3900507"/>
            <a:ext cx="4644881" cy="2462193"/>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2D395F99-BB76-DE4D-8629-4906BCA3A0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685" y="1750367"/>
            <a:ext cx="4476353" cy="33572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69080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57009-01AB-7D3E-9608-FC08AF2FB6D4}"/>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DA7C485-2FAA-5612-62D3-303ECBB68310}"/>
              </a:ext>
            </a:extLst>
          </p:cNvPr>
          <p:cNvGraphicFramePr>
            <a:graphicFrameLocks noGrp="1"/>
          </p:cNvGraphicFramePr>
          <p:nvPr>
            <p:extLst>
              <p:ext uri="{D42A27DB-BD31-4B8C-83A1-F6EECF244321}">
                <p14:modId xmlns:p14="http://schemas.microsoft.com/office/powerpoint/2010/main" val="864161150"/>
              </p:ext>
            </p:extLst>
          </p:nvPr>
        </p:nvGraphicFramePr>
        <p:xfrm>
          <a:off x="150236" y="3280592"/>
          <a:ext cx="9227128" cy="2905463"/>
        </p:xfrm>
        <a:graphic>
          <a:graphicData uri="http://schemas.openxmlformats.org/drawingml/2006/table">
            <a:tbl>
              <a:tblPr rtl="1" firstRow="1" firstCol="1" bandRow="1">
                <a:tableStyleId>{2D5ABB26-0587-4C30-8999-92F81FD0307C}</a:tableStyleId>
              </a:tblPr>
              <a:tblGrid>
                <a:gridCol w="3742731">
                  <a:extLst>
                    <a:ext uri="{9D8B030D-6E8A-4147-A177-3AD203B41FA5}">
                      <a16:colId xmlns:a16="http://schemas.microsoft.com/office/drawing/2014/main" val="2046094284"/>
                    </a:ext>
                  </a:extLst>
                </a:gridCol>
                <a:gridCol w="618707">
                  <a:extLst>
                    <a:ext uri="{9D8B030D-6E8A-4147-A177-3AD203B41FA5}">
                      <a16:colId xmlns:a16="http://schemas.microsoft.com/office/drawing/2014/main" val="2695496818"/>
                    </a:ext>
                  </a:extLst>
                </a:gridCol>
                <a:gridCol w="798535">
                  <a:extLst>
                    <a:ext uri="{9D8B030D-6E8A-4147-A177-3AD203B41FA5}">
                      <a16:colId xmlns:a16="http://schemas.microsoft.com/office/drawing/2014/main" val="553931462"/>
                    </a:ext>
                  </a:extLst>
                </a:gridCol>
                <a:gridCol w="1272127">
                  <a:extLst>
                    <a:ext uri="{9D8B030D-6E8A-4147-A177-3AD203B41FA5}">
                      <a16:colId xmlns:a16="http://schemas.microsoft.com/office/drawing/2014/main" val="3468255529"/>
                    </a:ext>
                  </a:extLst>
                </a:gridCol>
                <a:gridCol w="2795028">
                  <a:extLst>
                    <a:ext uri="{9D8B030D-6E8A-4147-A177-3AD203B41FA5}">
                      <a16:colId xmlns:a16="http://schemas.microsoft.com/office/drawing/2014/main" val="1009243767"/>
                    </a:ext>
                  </a:extLst>
                </a:gridCol>
              </a:tblGrid>
              <a:tr h="439353">
                <a:tc>
                  <a:txBody>
                    <a:bodyPr/>
                    <a:lstStyle/>
                    <a:p>
                      <a:pPr algn="r" rtl="1">
                        <a:lnSpc>
                          <a:spcPct val="115000"/>
                        </a:lnSpc>
                        <a:spcAft>
                          <a:spcPts val="800"/>
                        </a:spcAft>
                        <a:buNone/>
                      </a:pPr>
                      <a:r>
                        <a:rPr lang="ar-SA" sz="1500" b="1" kern="0" dirty="0">
                          <a:solidFill>
                            <a:srgbClr val="002060"/>
                          </a:solidFill>
                          <a:effectLst>
                            <a:outerShdw blurRad="50800" dist="38100" dir="2700000" algn="tl">
                              <a:srgbClr val="000000">
                                <a:alpha val="40000"/>
                              </a:srgbClr>
                            </a:outerShdw>
                          </a:effectLst>
                          <a:latin typeface="Vazir" panose="020B0603030804020204" pitchFamily="34" charset="-78"/>
                          <a:cs typeface="Vazir" panose="020B0603030804020204" pitchFamily="34" charset="-78"/>
                        </a:rPr>
                        <a:t>کفپوش های پلی یورتان ورزشی</a:t>
                      </a:r>
                      <a:endParaRPr lang="en-US" sz="1500" kern="100" dirty="0">
                        <a:solidFill>
                          <a:srgbClr val="002060"/>
                        </a:solidFill>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tc>
                <a:tc gridSpan="2">
                  <a:txBody>
                    <a:bodyPr/>
                    <a:lstStyle/>
                    <a:p>
                      <a:pPr algn="ctr" rtl="1">
                        <a:buNone/>
                      </a:pPr>
                      <a:endParaRPr lang="en-US" sz="1500" kern="100" dirty="0">
                        <a:effectLst/>
                        <a:latin typeface="Vazir" panose="020B0603030804020204" pitchFamily="34" charset="-78"/>
                        <a:cs typeface="Vazir" panose="020B0603030804020204" pitchFamily="34" charset="-78"/>
                      </a:endParaRPr>
                    </a:p>
                  </a:txBody>
                  <a:tcPr marL="31448" marR="31448" marT="0" marB="0"/>
                </a:tc>
                <a:tc hMerge="1">
                  <a:txBody>
                    <a:bodyPr/>
                    <a:lstStyle/>
                    <a:p>
                      <a:endParaRPr lang="en-US"/>
                    </a:p>
                  </a:txBody>
                  <a:tcPr/>
                </a:tc>
                <a:tc>
                  <a:txBody>
                    <a:bodyPr/>
                    <a:lstStyle/>
                    <a:p>
                      <a:pPr algn="l" rtl="1">
                        <a:lnSpc>
                          <a:spcPct val="115000"/>
                        </a:lnSpc>
                        <a:spcAft>
                          <a:spcPts val="800"/>
                        </a:spcAft>
                        <a:buNone/>
                      </a:pPr>
                      <a:endParaRPr lang="en-US" sz="1500" kern="100" dirty="0">
                        <a:effectLst/>
                        <a:latin typeface="Vazir" panose="020B0603030804020204" pitchFamily="34" charset="-78"/>
                        <a:ea typeface="Calibri" panose="020F0502020204030204" pitchFamily="34" charset="0"/>
                        <a:cs typeface="Vazir" panose="020B0603030804020204" pitchFamily="34" charset="-78"/>
                      </a:endParaRPr>
                    </a:p>
                  </a:txBody>
                  <a:tcPr marL="0" marR="0" marT="0" marB="0" anchor="ctr"/>
                </a:tc>
                <a:tc>
                  <a:txBody>
                    <a:bodyPr/>
                    <a:lstStyle/>
                    <a:p>
                      <a:pPr marL="0" marR="0" lvl="0" indent="0" algn="l" defTabSz="457200" rtl="1" eaLnBrk="1" fontAlgn="auto" latinLnBrk="0" hangingPunct="1">
                        <a:lnSpc>
                          <a:spcPct val="115000"/>
                        </a:lnSpc>
                        <a:spcBef>
                          <a:spcPts val="0"/>
                        </a:spcBef>
                        <a:spcAft>
                          <a:spcPts val="800"/>
                        </a:spcAft>
                        <a:buClrTx/>
                        <a:buSzTx/>
                        <a:buFontTx/>
                        <a:buNone/>
                        <a:tabLst/>
                        <a:defRPr/>
                      </a:pPr>
                      <a:endParaRPr lang="en-US" sz="1500" b="1" u="none" strike="noStrike" kern="1200" dirty="0">
                        <a:solidFill>
                          <a:srgbClr val="002060"/>
                        </a:solidFill>
                        <a:effectLst>
                          <a:outerShdw blurRad="50800" dist="38100" algn="tr" rotWithShape="0">
                            <a:prstClr val="black">
                              <a:alpha val="40000"/>
                            </a:prstClr>
                          </a:outerShdw>
                        </a:effectLst>
                        <a:latin typeface="Vazir" panose="020B0603030804020204" pitchFamily="34" charset="-78"/>
                        <a:ea typeface="+mn-ea"/>
                        <a:cs typeface="Vazir" panose="020B0603030804020204" pitchFamily="34" charset="-78"/>
                      </a:endParaRPr>
                    </a:p>
                  </a:txBody>
                  <a:tcPr marL="0" marR="0" marT="0" marB="0" anchor="ctr"/>
                </a:tc>
                <a:extLst>
                  <a:ext uri="{0D108BD9-81ED-4DB2-BD59-A6C34878D82A}">
                    <a16:rowId xmlns:a16="http://schemas.microsoft.com/office/drawing/2014/main" val="2611450674"/>
                  </a:ext>
                </a:extLst>
              </a:tr>
              <a:tr h="400847">
                <a:tc gridSpan="2">
                  <a:txBody>
                    <a:bodyPr/>
                    <a:lstStyle/>
                    <a:p>
                      <a:pPr algn="r" rtl="1">
                        <a:lnSpc>
                          <a:spcPct val="115000"/>
                        </a:lnSpc>
                        <a:spcAft>
                          <a:spcPts val="800"/>
                        </a:spcAft>
                        <a:buNone/>
                      </a:pPr>
                      <a:r>
                        <a:rPr lang="fa-IR" sz="1400" kern="0" dirty="0">
                          <a:solidFill>
                            <a:srgbClr val="000000"/>
                          </a:solidFill>
                          <a:effectLst/>
                          <a:latin typeface="Vazir" panose="020B0603030804020204" pitchFamily="34" charset="-78"/>
                          <a:cs typeface="Vazir" panose="020B0603030804020204" pitchFamily="34" charset="-78"/>
                        </a:rPr>
                        <a:t>    </a:t>
                      </a:r>
                      <a:r>
                        <a:rPr lang="ar-SA" sz="1400" kern="0" dirty="0">
                          <a:solidFill>
                            <a:srgbClr val="000000"/>
                          </a:solidFill>
                          <a:effectLst/>
                          <a:latin typeface="Vazir" panose="020B0603030804020204" pitchFamily="34" charset="-78"/>
                          <a:cs typeface="Vazir" panose="020B0603030804020204" pitchFamily="34" charset="-78"/>
                        </a:rPr>
                        <a:t>ماستیک پلی یورتان ورزشی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tc>
                <a:tc hMerge="1">
                  <a:txBody>
                    <a:bodyPr/>
                    <a:lstStyle/>
                    <a:p>
                      <a:endParaRPr lang="en-US"/>
                    </a:p>
                  </a:txBody>
                  <a:tcPr>
                    <a:lnT w="12700" cap="flat" cmpd="sng" algn="ctr">
                      <a:solidFill>
                        <a:srgbClr val="000000"/>
                      </a:solidFill>
                      <a:prstDash val="solid"/>
                      <a:round/>
                      <a:headEnd type="none" w="med" len="med"/>
                      <a:tailEnd type="none" w="med" len="med"/>
                    </a:lnT>
                  </a:tcPr>
                </a:tc>
                <a:tc gridSpan="2">
                  <a:txBody>
                    <a:bodyPr/>
                    <a:lstStyle/>
                    <a:p>
                      <a:pPr marL="0" indent="0" algn="l" rtl="0">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UNI-PU600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tc>
                <a:tc hMerge="1">
                  <a:txBody>
                    <a:bodyPr/>
                    <a:lstStyle/>
                    <a:p>
                      <a:endParaRPr lang="en-US"/>
                    </a:p>
                  </a:txBody>
                  <a:tcPr/>
                </a:tc>
                <a:tc>
                  <a:txBody>
                    <a:bodyPr/>
                    <a:lstStyle/>
                    <a:p>
                      <a:pPr marL="0" indent="0" algn="ctr" rtl="0">
                        <a:lnSpc>
                          <a:spcPct val="115000"/>
                        </a:lnSpc>
                        <a:spcAft>
                          <a:spcPts val="800"/>
                        </a:spcAft>
                        <a:buNone/>
                      </a:pPr>
                      <a:r>
                        <a:rPr lang="fa-IR" sz="1400" b="1" kern="100" dirty="0">
                          <a:effectLst/>
                          <a:latin typeface="Vazir" panose="020B0603030804020204" pitchFamily="34" charset="-78"/>
                          <a:ea typeface="Calibri" panose="020F0502020204030204" pitchFamily="34" charset="0"/>
                          <a:cs typeface="Titr" panose="00000700000000000000" pitchFamily="2" charset="-78"/>
                        </a:rPr>
                        <a:t>62</a:t>
                      </a:r>
                      <a:endParaRPr lang="en-US" sz="1400" b="1" kern="100" dirty="0">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tc>
                <a:extLst>
                  <a:ext uri="{0D108BD9-81ED-4DB2-BD59-A6C34878D82A}">
                    <a16:rowId xmlns:a16="http://schemas.microsoft.com/office/drawing/2014/main" val="903560634"/>
                  </a:ext>
                </a:extLst>
              </a:tr>
              <a:tr h="367435">
                <a:tc gridSpan="2">
                  <a:txBody>
                    <a:bodyPr/>
                    <a:lstStyle/>
                    <a:p>
                      <a:pPr algn="r" rtl="1">
                        <a:lnSpc>
                          <a:spcPct val="115000"/>
                        </a:lnSpc>
                        <a:spcAft>
                          <a:spcPts val="800"/>
                        </a:spcAft>
                        <a:buNone/>
                      </a:pPr>
                      <a:r>
                        <a:rPr lang="fa-IR" sz="1400" kern="0" dirty="0">
                          <a:solidFill>
                            <a:srgbClr val="000000"/>
                          </a:solidFill>
                          <a:effectLst/>
                          <a:latin typeface="Vazir" panose="020B0603030804020204" pitchFamily="34" charset="-78"/>
                          <a:cs typeface="Vazir" panose="020B0603030804020204" pitchFamily="34" charset="-78"/>
                        </a:rPr>
                        <a:t>    </a:t>
                      </a:r>
                      <a:r>
                        <a:rPr lang="ar-SA" sz="1400" kern="0" dirty="0">
                          <a:solidFill>
                            <a:srgbClr val="000000"/>
                          </a:solidFill>
                          <a:effectLst/>
                          <a:latin typeface="Vazir" panose="020B0603030804020204" pitchFamily="34" charset="-78"/>
                          <a:cs typeface="Vazir" panose="020B0603030804020204" pitchFamily="34" charset="-78"/>
                        </a:rPr>
                        <a:t>روکش پلی یورتان ورزشی </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tc>
                <a:tc hMerge="1">
                  <a:txBody>
                    <a:bodyPr/>
                    <a:lstStyle/>
                    <a:p>
                      <a:endParaRPr lang="en-US"/>
                    </a:p>
                  </a:txBody>
                  <a:tcPr/>
                </a:tc>
                <a:tc gridSpan="2">
                  <a:txBody>
                    <a:bodyPr/>
                    <a:lstStyle/>
                    <a:p>
                      <a:pPr marL="0" indent="0" algn="l" rtl="0">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UNI-PU700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tc>
                <a:tc hMerge="1">
                  <a:txBody>
                    <a:bodyPr/>
                    <a:lstStyle/>
                    <a:p>
                      <a:endParaRPr lang="en-US"/>
                    </a:p>
                  </a:txBody>
                  <a:tcPr/>
                </a:tc>
                <a:tc>
                  <a:txBody>
                    <a:bodyPr/>
                    <a:lstStyle/>
                    <a:p>
                      <a:pPr marL="0" indent="0" algn="ctr" rtl="0">
                        <a:lnSpc>
                          <a:spcPct val="115000"/>
                        </a:lnSpc>
                        <a:spcAft>
                          <a:spcPts val="800"/>
                        </a:spcAft>
                        <a:buNone/>
                        <a:tabLst>
                          <a:tab pos="1087438" algn="l"/>
                        </a:tabLst>
                      </a:pPr>
                      <a:r>
                        <a:rPr lang="fa-IR" sz="1400" b="1" kern="100" dirty="0">
                          <a:effectLst/>
                          <a:latin typeface="Vazir" panose="020B0603030804020204" pitchFamily="34" charset="-78"/>
                          <a:ea typeface="Calibri" panose="020F0502020204030204" pitchFamily="34" charset="0"/>
                          <a:cs typeface="Titr" panose="00000700000000000000" pitchFamily="2" charset="-78"/>
                        </a:rPr>
                        <a:t>64</a:t>
                      </a:r>
                      <a:endParaRPr lang="en-US" sz="1400" b="1" kern="100" dirty="0">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tc>
                <a:extLst>
                  <a:ext uri="{0D108BD9-81ED-4DB2-BD59-A6C34878D82A}">
                    <a16:rowId xmlns:a16="http://schemas.microsoft.com/office/drawing/2014/main" val="729210201"/>
                  </a:ext>
                </a:extLst>
              </a:tr>
              <a:tr h="293875">
                <a:tc gridSpan="2">
                  <a:txBody>
                    <a:bodyPr/>
                    <a:lstStyle/>
                    <a:p>
                      <a:pPr algn="r" rtl="1">
                        <a:lnSpc>
                          <a:spcPct val="115000"/>
                        </a:lnSpc>
                        <a:spcAft>
                          <a:spcPts val="800"/>
                        </a:spcAft>
                        <a:buNone/>
                      </a:pPr>
                      <a:r>
                        <a:rPr lang="ar-SA" sz="1500" b="1" kern="0" dirty="0">
                          <a:solidFill>
                            <a:srgbClr val="002060"/>
                          </a:solidFill>
                          <a:effectLst>
                            <a:outerShdw blurRad="50800" dist="38100" dir="2700000" algn="tl">
                              <a:srgbClr val="000000">
                                <a:alpha val="40000"/>
                              </a:srgbClr>
                            </a:outerShdw>
                          </a:effectLst>
                          <a:latin typeface="Vazir" panose="020B0603030804020204" pitchFamily="34" charset="-78"/>
                          <a:cs typeface="Vazir" panose="020B0603030804020204" pitchFamily="34" charset="-78"/>
                        </a:rPr>
                        <a:t>چسب ها</a:t>
                      </a:r>
                      <a:endParaRPr lang="en-US" sz="1500" kern="100" dirty="0">
                        <a:solidFill>
                          <a:srgbClr val="002060"/>
                        </a:solidFill>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tc>
                <a:tc hMerge="1">
                  <a:txBody>
                    <a:bodyPr/>
                    <a:lstStyle/>
                    <a:p>
                      <a:endParaRPr lang="en-US"/>
                    </a:p>
                  </a:txBody>
                  <a:tcPr>
                    <a:lnL w="12700" cap="flat" cmpd="sng" algn="ctr">
                      <a:solidFill>
                        <a:srgbClr val="000000"/>
                      </a:solidFill>
                      <a:prstDash val="solid"/>
                      <a:round/>
                      <a:headEnd type="none" w="med" len="med"/>
                      <a:tailEnd type="none" w="med" len="med"/>
                    </a:lnL>
                  </a:tcPr>
                </a:tc>
                <a:tc gridSpan="2">
                  <a:txBody>
                    <a:bodyPr/>
                    <a:lstStyle/>
                    <a:p>
                      <a:pPr algn="l" rtl="1">
                        <a:buNone/>
                      </a:pPr>
                      <a:endParaRPr lang="en-US" sz="1400" b="1" kern="100" dirty="0">
                        <a:effectLst/>
                        <a:latin typeface="Vazir" panose="020B0603030804020204" pitchFamily="34" charset="-78"/>
                        <a:cs typeface="Vazir" panose="020B0603030804020204" pitchFamily="34" charset="-78"/>
                      </a:endParaRPr>
                    </a:p>
                  </a:txBody>
                  <a:tcPr marL="31448" marR="31448" marT="0" marB="0"/>
                </a:tc>
                <a:tc hMerge="1">
                  <a:txBody>
                    <a:bodyPr/>
                    <a:lstStyle/>
                    <a:p>
                      <a:endParaRPr lang="en-US"/>
                    </a:p>
                  </a:txBody>
                  <a:tcPr/>
                </a:tc>
                <a:tc>
                  <a:txBody>
                    <a:bodyPr/>
                    <a:lstStyle/>
                    <a:p>
                      <a:pPr algn="ctr" rtl="1">
                        <a:buNone/>
                      </a:pPr>
                      <a:endParaRPr lang="en-US" sz="1400" b="1" kern="100" dirty="0">
                        <a:effectLst/>
                        <a:latin typeface="Vazir" panose="020B0603030804020204" pitchFamily="34" charset="-78"/>
                        <a:cs typeface="Titr" panose="00000700000000000000" pitchFamily="2" charset="-78"/>
                      </a:endParaRPr>
                    </a:p>
                  </a:txBody>
                  <a:tcPr marL="31448" marR="31448" marT="0" marB="0"/>
                </a:tc>
                <a:extLst>
                  <a:ext uri="{0D108BD9-81ED-4DB2-BD59-A6C34878D82A}">
                    <a16:rowId xmlns:a16="http://schemas.microsoft.com/office/drawing/2014/main" val="1279410881"/>
                  </a:ext>
                </a:extLst>
              </a:tr>
              <a:tr h="296649">
                <a:tc gridSpan="2">
                  <a:txBody>
                    <a:bodyPr/>
                    <a:lstStyle/>
                    <a:p>
                      <a:pPr algn="r" rtl="1">
                        <a:lnSpc>
                          <a:spcPct val="115000"/>
                        </a:lnSpc>
                        <a:spcAft>
                          <a:spcPts val="800"/>
                        </a:spcAft>
                        <a:buNone/>
                      </a:pPr>
                      <a:r>
                        <a:rPr lang="fa-IR" sz="1400" kern="100" dirty="0">
                          <a:solidFill>
                            <a:srgbClr val="000000"/>
                          </a:solidFill>
                          <a:effectLst/>
                          <a:latin typeface="Vazir" panose="020B0603030804020204" pitchFamily="34" charset="-78"/>
                          <a:cs typeface="Vazir" panose="020B0603030804020204" pitchFamily="34" charset="-78"/>
                        </a:rPr>
                        <a:t>    </a:t>
                      </a:r>
                      <a:r>
                        <a:rPr lang="ar-SA" sz="1400" kern="100" dirty="0">
                          <a:solidFill>
                            <a:srgbClr val="000000"/>
                          </a:solidFill>
                          <a:effectLst/>
                          <a:latin typeface="Vazir" panose="020B0603030804020204" pitchFamily="34" charset="-78"/>
                          <a:cs typeface="Vazir" panose="020B0603030804020204" pitchFamily="34" charset="-78"/>
                        </a:rPr>
                        <a:t>چسب مخصوص چمن مصنوعی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tc>
                <a:tc hMerge="1">
                  <a:txBody>
                    <a:bodyPr/>
                    <a:lstStyle/>
                    <a:p>
                      <a:endParaRPr lang="en-US"/>
                    </a:p>
                  </a:txBody>
                  <a:tcPr/>
                </a:tc>
                <a:tc gridSpan="2">
                  <a:txBody>
                    <a:bodyPr/>
                    <a:lstStyle/>
                    <a:p>
                      <a:pPr marL="0" indent="0" algn="l" rtl="0">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UNI-A100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tc>
                <a:tc hMerge="1">
                  <a:txBody>
                    <a:bodyPr/>
                    <a:lstStyle/>
                    <a:p>
                      <a:endParaRPr lang="en-US"/>
                    </a:p>
                  </a:txBody>
                  <a:tcPr/>
                </a:tc>
                <a:tc>
                  <a:txBody>
                    <a:bodyPr/>
                    <a:lstStyle/>
                    <a:p>
                      <a:pPr marL="0" indent="0" algn="ctr" rtl="0">
                        <a:lnSpc>
                          <a:spcPct val="115000"/>
                        </a:lnSpc>
                        <a:spcAft>
                          <a:spcPts val="800"/>
                        </a:spcAft>
                        <a:buNone/>
                      </a:pPr>
                      <a:r>
                        <a:rPr lang="fa-IR" sz="1400" b="1" kern="100" dirty="0">
                          <a:effectLst/>
                          <a:latin typeface="Vazir" panose="020B0603030804020204" pitchFamily="34" charset="-78"/>
                          <a:ea typeface="Calibri" panose="020F0502020204030204" pitchFamily="34" charset="0"/>
                          <a:cs typeface="Titr" panose="00000700000000000000" pitchFamily="2" charset="-78"/>
                        </a:rPr>
                        <a:t>66</a:t>
                      </a:r>
                      <a:endParaRPr lang="en-US" sz="1400" b="1" kern="100" dirty="0">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tc>
                <a:extLst>
                  <a:ext uri="{0D108BD9-81ED-4DB2-BD59-A6C34878D82A}">
                    <a16:rowId xmlns:a16="http://schemas.microsoft.com/office/drawing/2014/main" val="2629674130"/>
                  </a:ext>
                </a:extLst>
              </a:tr>
              <a:tr h="440636">
                <a:tc gridSpan="2">
                  <a:txBody>
                    <a:bodyPr/>
                    <a:lstStyle/>
                    <a:p>
                      <a:pPr algn="r" rtl="1">
                        <a:lnSpc>
                          <a:spcPct val="115000"/>
                        </a:lnSpc>
                        <a:spcAft>
                          <a:spcPts val="800"/>
                        </a:spcAft>
                        <a:buNone/>
                      </a:pPr>
                      <a:r>
                        <a:rPr lang="fa-IR" sz="1500" b="1" kern="0" dirty="0">
                          <a:solidFill>
                            <a:srgbClr val="002060"/>
                          </a:solidFill>
                          <a:effectLst>
                            <a:outerShdw blurRad="50800" dist="38100" dir="2700000" algn="tl">
                              <a:srgbClr val="000000">
                                <a:alpha val="40000"/>
                              </a:srgbClr>
                            </a:outerShdw>
                          </a:effectLst>
                          <a:latin typeface="Vazir" panose="020B0603030804020204" pitchFamily="34" charset="-78"/>
                          <a:ea typeface="+mn-ea"/>
                          <a:cs typeface="Vazir" panose="020B0603030804020204" pitchFamily="34" charset="-78"/>
                        </a:rPr>
                        <a:t>   تینر ها</a:t>
                      </a:r>
                      <a:endParaRPr lang="en-US" sz="1500" b="1" kern="0" dirty="0">
                        <a:solidFill>
                          <a:srgbClr val="002060"/>
                        </a:solidFill>
                        <a:effectLst>
                          <a:outerShdw blurRad="50800" dist="38100" dir="2700000" algn="tl">
                            <a:srgbClr val="000000">
                              <a:alpha val="40000"/>
                            </a:srgbClr>
                          </a:outerShdw>
                        </a:effectLst>
                        <a:latin typeface="Vazir" panose="020B0603030804020204" pitchFamily="34" charset="-78"/>
                        <a:ea typeface="+mn-ea"/>
                        <a:cs typeface="Vazir" panose="020B0603030804020204" pitchFamily="34" charset="-78"/>
                      </a:endParaRPr>
                    </a:p>
                  </a:txBody>
                  <a:tcPr marL="31448" marR="31448" marT="0" marB="0"/>
                </a:tc>
                <a:tc hMerge="1">
                  <a:txBody>
                    <a:bodyPr/>
                    <a:lstStyle/>
                    <a:p>
                      <a:endParaRPr lang="en-US"/>
                    </a:p>
                  </a:txBody>
                  <a:tcPr/>
                </a:tc>
                <a:tc gridSpan="2">
                  <a:txBody>
                    <a:bodyPr/>
                    <a:lstStyle/>
                    <a:p>
                      <a:pPr marL="0" indent="0" algn="l" rtl="0">
                        <a:lnSpc>
                          <a:spcPct val="115000"/>
                        </a:lnSpc>
                        <a:spcAft>
                          <a:spcPts val="800"/>
                        </a:spcAft>
                        <a:buNone/>
                      </a:pP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tc>
                <a:tc hMerge="1">
                  <a:txBody>
                    <a:bodyPr/>
                    <a:lstStyle/>
                    <a:p>
                      <a:endParaRPr lang="en-US"/>
                    </a:p>
                  </a:txBody>
                  <a:tcPr/>
                </a:tc>
                <a:tc>
                  <a:txBody>
                    <a:bodyPr/>
                    <a:lstStyle/>
                    <a:p>
                      <a:pPr marL="0" indent="0" algn="ctr" rtl="0">
                        <a:lnSpc>
                          <a:spcPct val="115000"/>
                        </a:lnSpc>
                        <a:spcAft>
                          <a:spcPts val="800"/>
                        </a:spcAft>
                        <a:buNone/>
                      </a:pPr>
                      <a:endParaRPr lang="en-US" sz="1400" b="1" kern="100" dirty="0">
                        <a:solidFill>
                          <a:schemeClr val="tx1"/>
                        </a:solidFill>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tc>
                <a:extLst>
                  <a:ext uri="{0D108BD9-81ED-4DB2-BD59-A6C34878D82A}">
                    <a16:rowId xmlns:a16="http://schemas.microsoft.com/office/drawing/2014/main" val="943621638"/>
                  </a:ext>
                </a:extLst>
              </a:tr>
              <a:tr h="361868">
                <a:tc gridSpan="2">
                  <a:txBody>
                    <a:bodyPr/>
                    <a:lstStyle/>
                    <a:p>
                      <a:pPr algn="r" rtl="1">
                        <a:lnSpc>
                          <a:spcPct val="115000"/>
                        </a:lnSpc>
                        <a:spcAft>
                          <a:spcPts val="800"/>
                        </a:spcAft>
                        <a:buNone/>
                      </a:pPr>
                      <a:r>
                        <a:rPr lang="fa-IR" sz="1400" kern="100" dirty="0">
                          <a:effectLst/>
                          <a:latin typeface="Vazir" panose="020B0603030804020204" pitchFamily="34" charset="-78"/>
                          <a:ea typeface="Calibri" panose="020F0502020204030204" pitchFamily="34" charset="0"/>
                          <a:cs typeface="Vazir" panose="020B0603030804020204" pitchFamily="34" charset="-78"/>
                        </a:rPr>
                        <a:t>تینر اپوکسی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tc>
                <a:tc hMerge="1">
                  <a:txBody>
                    <a:bodyPr/>
                    <a:lstStyle/>
                    <a:p>
                      <a:endParaRPr lang="en-US"/>
                    </a:p>
                  </a:txBody>
                  <a:tcPr/>
                </a:tc>
                <a:tc gridSpan="2">
                  <a:txBody>
                    <a:bodyPr/>
                    <a:lstStyle/>
                    <a:p>
                      <a:pPr marL="0" indent="0" algn="l" rtl="0">
                        <a:lnSpc>
                          <a:spcPct val="115000"/>
                        </a:lnSpc>
                        <a:spcAft>
                          <a:spcPts val="800"/>
                        </a:spcAft>
                        <a:buNone/>
                      </a:pPr>
                      <a:r>
                        <a:rPr lang="en-US" sz="1400" b="1" kern="100" dirty="0">
                          <a:effectLst/>
                          <a:latin typeface="Vazir" panose="020B0603030804020204" pitchFamily="34" charset="-78"/>
                          <a:ea typeface="Calibri" panose="020F0502020204030204" pitchFamily="34" charset="0"/>
                          <a:cs typeface="Vazir" panose="020B0603030804020204" pitchFamily="34" charset="-78"/>
                        </a:rPr>
                        <a:t>UNI-ET100</a:t>
                      </a:r>
                    </a:p>
                  </a:txBody>
                  <a:tcPr marL="31448" marR="31448" marT="0" marB="0" anchor="ctr"/>
                </a:tc>
                <a:tc hMerge="1">
                  <a:txBody>
                    <a:bodyPr/>
                    <a:lstStyle/>
                    <a:p>
                      <a:endParaRPr lang="en-US"/>
                    </a:p>
                  </a:txBody>
                  <a:tcP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fa-IR" sz="1400" b="1" kern="100" dirty="0">
                          <a:effectLst/>
                          <a:latin typeface="Vazir" panose="020B0603030804020204" pitchFamily="34" charset="-78"/>
                          <a:ea typeface="Calibri" panose="020F0502020204030204" pitchFamily="34" charset="0"/>
                          <a:cs typeface="Titr" panose="00000700000000000000" pitchFamily="2" charset="-78"/>
                        </a:rPr>
                        <a:t>67</a:t>
                      </a:r>
                      <a:endParaRPr lang="en-US" sz="1400" b="1" kern="100" dirty="0">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tc>
                <a:extLst>
                  <a:ext uri="{0D108BD9-81ED-4DB2-BD59-A6C34878D82A}">
                    <a16:rowId xmlns:a16="http://schemas.microsoft.com/office/drawing/2014/main" val="225408866"/>
                  </a:ext>
                </a:extLst>
              </a:tr>
              <a:tr h="304800">
                <a:tc gridSpan="2">
                  <a:txBody>
                    <a:bodyPr/>
                    <a:lstStyle/>
                    <a:p>
                      <a:pPr algn="r" rtl="1">
                        <a:lnSpc>
                          <a:spcPct val="115000"/>
                        </a:lnSpc>
                        <a:spcAft>
                          <a:spcPts val="800"/>
                        </a:spcAft>
                        <a:buNone/>
                      </a:pPr>
                      <a:r>
                        <a:rPr lang="fa-IR" sz="1400" kern="100" dirty="0">
                          <a:effectLst/>
                          <a:latin typeface="Vazir" panose="020B0603030804020204" pitchFamily="34" charset="-78"/>
                          <a:ea typeface="Calibri" panose="020F0502020204030204" pitchFamily="34" charset="0"/>
                          <a:cs typeface="Vazir" panose="020B0603030804020204" pitchFamily="34" charset="-78"/>
                        </a:rPr>
                        <a:t>تینر پلی یورتان</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tc>
                <a:tc hMerge="1">
                  <a:txBody>
                    <a:bodyPr/>
                    <a:lstStyle/>
                    <a:p>
                      <a:endParaRPr lang="en-US"/>
                    </a:p>
                  </a:txBody>
                  <a:tcPr/>
                </a:tc>
                <a:tc gridSpan="2">
                  <a:txBody>
                    <a:bodyPr/>
                    <a:lstStyle/>
                    <a:p>
                      <a:pPr marL="0" indent="0" algn="l" rtl="0">
                        <a:lnSpc>
                          <a:spcPct val="115000"/>
                        </a:lnSpc>
                        <a:spcAft>
                          <a:spcPts val="800"/>
                        </a:spcAft>
                        <a:buNone/>
                      </a:pPr>
                      <a:r>
                        <a:rPr lang="en-US" sz="1400" b="1" kern="100" dirty="0">
                          <a:effectLst/>
                          <a:latin typeface="Vazir" panose="020B0603030804020204" pitchFamily="34" charset="-78"/>
                          <a:ea typeface="Calibri" panose="020F0502020204030204" pitchFamily="34" charset="0"/>
                          <a:cs typeface="Vazir" panose="020B0603030804020204" pitchFamily="34" charset="-78"/>
                        </a:rPr>
                        <a:t>UNI-PT100</a:t>
                      </a:r>
                    </a:p>
                  </a:txBody>
                  <a:tcPr marL="31448" marR="31448" marT="0" marB="0" anchor="ctr"/>
                </a:tc>
                <a:tc hMerge="1">
                  <a:txBody>
                    <a:bodyPr/>
                    <a:lstStyle/>
                    <a:p>
                      <a:endParaRPr lang="en-US"/>
                    </a:p>
                  </a:txBody>
                  <a:tcP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fa-IR" sz="1400" b="1" kern="100" dirty="0">
                          <a:effectLst/>
                          <a:latin typeface="Vazir" panose="020B0603030804020204" pitchFamily="34" charset="-78"/>
                          <a:ea typeface="Calibri" panose="020F0502020204030204" pitchFamily="34" charset="0"/>
                          <a:cs typeface="Titr" panose="00000700000000000000" pitchFamily="2" charset="-78"/>
                        </a:rPr>
                        <a:t>68</a:t>
                      </a:r>
                      <a:endParaRPr lang="en-US" sz="1400" b="1" kern="100" dirty="0">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tc>
                <a:extLst>
                  <a:ext uri="{0D108BD9-81ED-4DB2-BD59-A6C34878D82A}">
                    <a16:rowId xmlns:a16="http://schemas.microsoft.com/office/drawing/2014/main" val="2823780689"/>
                  </a:ext>
                </a:extLst>
              </a:tr>
            </a:tbl>
          </a:graphicData>
        </a:graphic>
      </p:graphicFrame>
      <p:sp>
        <p:nvSpPr>
          <p:cNvPr id="6" name="TextBox 5">
            <a:extLst>
              <a:ext uri="{FF2B5EF4-FFF2-40B4-BE49-F238E27FC236}">
                <a16:creationId xmlns:a16="http://schemas.microsoft.com/office/drawing/2014/main" id="{45E30F97-AA97-B047-3F51-9B7220CF8AFF}"/>
              </a:ext>
            </a:extLst>
          </p:cNvPr>
          <p:cNvSpPr txBox="1"/>
          <p:nvPr/>
        </p:nvSpPr>
        <p:spPr>
          <a:xfrm>
            <a:off x="5278587" y="320633"/>
            <a:ext cx="4426528"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معرفی محصولات</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graphicFrame>
        <p:nvGraphicFramePr>
          <p:cNvPr id="2" name="Table 1">
            <a:extLst>
              <a:ext uri="{FF2B5EF4-FFF2-40B4-BE49-F238E27FC236}">
                <a16:creationId xmlns:a16="http://schemas.microsoft.com/office/drawing/2014/main" id="{A3FA8455-2C37-05E7-3C2E-9AE196E0915D}"/>
              </a:ext>
            </a:extLst>
          </p:cNvPr>
          <p:cNvGraphicFramePr>
            <a:graphicFrameLocks noGrp="1"/>
          </p:cNvGraphicFramePr>
          <p:nvPr>
            <p:extLst>
              <p:ext uri="{D42A27DB-BD31-4B8C-83A1-F6EECF244321}">
                <p14:modId xmlns:p14="http://schemas.microsoft.com/office/powerpoint/2010/main" val="3245323241"/>
              </p:ext>
            </p:extLst>
          </p:nvPr>
        </p:nvGraphicFramePr>
        <p:xfrm>
          <a:off x="415636" y="952789"/>
          <a:ext cx="8961728" cy="2327803"/>
        </p:xfrm>
        <a:graphic>
          <a:graphicData uri="http://schemas.openxmlformats.org/drawingml/2006/table">
            <a:tbl>
              <a:tblPr rtl="1" firstRow="1" firstCol="1" bandRow="1">
                <a:tableStyleId>{2D5ABB26-0587-4C30-8999-92F81FD0307C}</a:tableStyleId>
              </a:tblPr>
              <a:tblGrid>
                <a:gridCol w="5027037">
                  <a:extLst>
                    <a:ext uri="{9D8B030D-6E8A-4147-A177-3AD203B41FA5}">
                      <a16:colId xmlns:a16="http://schemas.microsoft.com/office/drawing/2014/main" val="3476949274"/>
                    </a:ext>
                  </a:extLst>
                </a:gridCol>
                <a:gridCol w="1717963">
                  <a:extLst>
                    <a:ext uri="{9D8B030D-6E8A-4147-A177-3AD203B41FA5}">
                      <a16:colId xmlns:a16="http://schemas.microsoft.com/office/drawing/2014/main" val="3359102957"/>
                    </a:ext>
                  </a:extLst>
                </a:gridCol>
                <a:gridCol w="2216728">
                  <a:extLst>
                    <a:ext uri="{9D8B030D-6E8A-4147-A177-3AD203B41FA5}">
                      <a16:colId xmlns:a16="http://schemas.microsoft.com/office/drawing/2014/main" val="4275693570"/>
                    </a:ext>
                  </a:extLst>
                </a:gridCol>
              </a:tblGrid>
              <a:tr h="370525">
                <a:tc>
                  <a:txBody>
                    <a:bodyPr/>
                    <a:lstStyle/>
                    <a:p>
                      <a:pPr algn="just" rtl="1">
                        <a:lnSpc>
                          <a:spcPct val="115000"/>
                        </a:lnSpc>
                        <a:spcAft>
                          <a:spcPts val="800"/>
                        </a:spcAft>
                        <a:buNone/>
                      </a:pPr>
                      <a:r>
                        <a:rPr lang="ar-SA" sz="1500" b="1" kern="0" dirty="0">
                          <a:solidFill>
                            <a:srgbClr val="002060"/>
                          </a:solidFill>
                          <a:effectLst>
                            <a:outerShdw blurRad="50800" dist="38100" dir="2700000" algn="tl">
                              <a:srgbClr val="000000">
                                <a:alpha val="40000"/>
                              </a:srgbClr>
                            </a:outerShdw>
                          </a:effectLst>
                          <a:latin typeface="Vazir" panose="020B0603030804020204" pitchFamily="34" charset="-78"/>
                          <a:cs typeface="Vazir" panose="020B0603030804020204" pitchFamily="34" charset="-78"/>
                        </a:rPr>
                        <a:t>کفپوش های پلی یورتان صنعتی</a:t>
                      </a:r>
                      <a:endParaRPr lang="en-US" sz="1500" kern="100" dirty="0">
                        <a:solidFill>
                          <a:srgbClr val="002060"/>
                        </a:solidFill>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lnSpc>
                          <a:spcPct val="115000"/>
                        </a:lnSpc>
                        <a:spcAft>
                          <a:spcPts val="800"/>
                        </a:spcAft>
                        <a:buNone/>
                      </a:pPr>
                      <a:r>
                        <a:rPr lang="en-US" sz="1500" kern="100" dirty="0">
                          <a:effectLst/>
                          <a:latin typeface="Vazir" panose="020B0603030804020204" pitchFamily="34" charset="-78"/>
                          <a:cs typeface="Vazir" panose="020B0603030804020204" pitchFamily="34" charset="-78"/>
                        </a:rPr>
                        <a:t> </a:t>
                      </a:r>
                      <a:r>
                        <a:rPr lang="fa-IR" sz="1500" kern="100" dirty="0">
                          <a:effectLst/>
                          <a:latin typeface="Vazir" panose="020B0603030804020204" pitchFamily="34" charset="-78"/>
                          <a:cs typeface="Vazir" panose="020B0603030804020204" pitchFamily="34" charset="-78"/>
                        </a:rPr>
                        <a:t> </a:t>
                      </a:r>
                      <a:r>
                        <a:rPr lang="fa-IR" sz="1500" b="1" u="none" strike="noStrike" dirty="0">
                          <a:solidFill>
                            <a:srgbClr val="002060"/>
                          </a:solidFill>
                          <a:effectLst>
                            <a:outerShdw blurRad="50800" dist="38100" algn="tr" rotWithShape="0">
                              <a:prstClr val="black">
                                <a:alpha val="40000"/>
                              </a:prstClr>
                            </a:outerShdw>
                          </a:effectLst>
                          <a:latin typeface="Vazir" panose="020B0603030804020204" pitchFamily="34" charset="-78"/>
                          <a:cs typeface="Vazir" panose="020B0603030804020204" pitchFamily="34" charset="-78"/>
                        </a:rPr>
                        <a:t> کد محصول   </a:t>
                      </a:r>
                      <a:endParaRPr lang="en-US" sz="1500" kern="100" dirty="0">
                        <a:effectLst/>
                        <a:latin typeface="Vazir" panose="020B0603030804020204" pitchFamily="34" charset="-78"/>
                        <a:ea typeface="Calibri" panose="020F0502020204030204" pitchFamily="34" charset="0"/>
                        <a:cs typeface="Vazir" panose="020B0603030804020204" pitchFamily="34" charset="-7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457200" rtl="1" eaLnBrk="1" fontAlgn="auto" latinLnBrk="0" hangingPunct="1">
                        <a:lnSpc>
                          <a:spcPct val="115000"/>
                        </a:lnSpc>
                        <a:spcBef>
                          <a:spcPts val="0"/>
                        </a:spcBef>
                        <a:spcAft>
                          <a:spcPts val="800"/>
                        </a:spcAft>
                        <a:buClrTx/>
                        <a:buSzTx/>
                        <a:buFontTx/>
                        <a:buNone/>
                        <a:tabLst/>
                        <a:defRPr/>
                      </a:pPr>
                      <a:r>
                        <a:rPr lang="fa-IR" sz="1500" b="1" u="none" strike="noStrike" kern="1200" dirty="0">
                          <a:solidFill>
                            <a:srgbClr val="002060"/>
                          </a:solidFill>
                          <a:effectLst>
                            <a:outerShdw blurRad="50800" dist="38100" algn="tr" rotWithShape="0">
                              <a:prstClr val="black">
                                <a:alpha val="40000"/>
                              </a:prstClr>
                            </a:outerShdw>
                          </a:effectLst>
                          <a:latin typeface="Vazir" panose="020B0603030804020204" pitchFamily="34" charset="-78"/>
                          <a:ea typeface="+mn-ea"/>
                          <a:cs typeface="Vazir" panose="020B0603030804020204" pitchFamily="34" charset="-78"/>
                        </a:rPr>
                        <a:t>شماره صفحه</a:t>
                      </a:r>
                      <a:endParaRPr lang="en-US" sz="1500" b="1" u="none" strike="noStrike" kern="1200" dirty="0">
                        <a:solidFill>
                          <a:srgbClr val="002060"/>
                        </a:solidFill>
                        <a:effectLst>
                          <a:outerShdw blurRad="50800" dist="38100" algn="tr" rotWithShape="0">
                            <a:prstClr val="black">
                              <a:alpha val="40000"/>
                            </a:prstClr>
                          </a:outerShdw>
                        </a:effectLst>
                        <a:latin typeface="Vazir" panose="020B0603030804020204" pitchFamily="34" charset="-78"/>
                        <a:ea typeface="+mn-ea"/>
                        <a:cs typeface="Vazir" panose="020B0603030804020204" pitchFamily="34" charset="-7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24398198"/>
                  </a:ext>
                </a:extLst>
              </a:tr>
              <a:tr h="374022">
                <a:tc>
                  <a:txBody>
                    <a:bodyPr/>
                    <a:lstStyle/>
                    <a:p>
                      <a:pPr algn="r" rtl="1">
                        <a:lnSpc>
                          <a:spcPct val="115000"/>
                        </a:lnSpc>
                        <a:spcAft>
                          <a:spcPts val="800"/>
                        </a:spcAft>
                        <a:buNone/>
                      </a:pPr>
                      <a:r>
                        <a:rPr lang="fa-IR" sz="1400" kern="0" dirty="0">
                          <a:solidFill>
                            <a:srgbClr val="000000"/>
                          </a:solidFill>
                          <a:effectLst/>
                          <a:latin typeface="Vazir" panose="020B0603030804020204" pitchFamily="34" charset="-78"/>
                          <a:cs typeface="Vazir" panose="020B0603030804020204" pitchFamily="34" charset="-78"/>
                        </a:rPr>
                        <a:t>     </a:t>
                      </a:r>
                      <a:r>
                        <a:rPr lang="ar-SA" sz="1400" kern="0" dirty="0">
                          <a:solidFill>
                            <a:srgbClr val="000000"/>
                          </a:solidFill>
                          <a:effectLst/>
                          <a:latin typeface="Vazir" panose="020B0603030804020204" pitchFamily="34" charset="-78"/>
                          <a:cs typeface="Vazir" panose="020B0603030804020204" pitchFamily="34" charset="-78"/>
                        </a:rPr>
                        <a:t>ماستیک پلی یورتان صنعتی (پلی یورتان میانی</a:t>
                      </a:r>
                      <a:r>
                        <a:rPr lang="en-US" sz="1400" kern="0" dirty="0">
                          <a:solidFill>
                            <a:srgbClr val="000000"/>
                          </a:solidFill>
                          <a:effectLst/>
                          <a:latin typeface="Vazir" panose="020B0603030804020204" pitchFamily="34" charset="-78"/>
                          <a:cs typeface="Vazir" panose="020B0603030804020204" pitchFamily="34" charset="-78"/>
                        </a:rPr>
                        <a:t>(</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UNI-PU100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effectLst/>
                          <a:latin typeface="Vazir" panose="020B0603030804020204" pitchFamily="34" charset="-78"/>
                          <a:ea typeface="Calibri" panose="020F0502020204030204" pitchFamily="34" charset="0"/>
                          <a:cs typeface="Titr" panose="00000700000000000000" pitchFamily="2" charset="-78"/>
                        </a:rPr>
                        <a:t>52</a:t>
                      </a:r>
                      <a:endParaRPr lang="en-US" sz="1400" b="1" kern="100" dirty="0">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3396067"/>
                  </a:ext>
                </a:extLst>
              </a:tr>
              <a:tr h="374022">
                <a:tc>
                  <a:txBody>
                    <a:bodyPr/>
                    <a:lstStyle/>
                    <a:p>
                      <a:pPr algn="r" rtl="1">
                        <a:lnSpc>
                          <a:spcPct val="115000"/>
                        </a:lnSpc>
                        <a:spcAft>
                          <a:spcPts val="800"/>
                        </a:spcAft>
                        <a:buNone/>
                      </a:pPr>
                      <a:r>
                        <a:rPr lang="fa-IR" sz="1400" kern="0" dirty="0">
                          <a:solidFill>
                            <a:srgbClr val="000000"/>
                          </a:solidFill>
                          <a:effectLst/>
                          <a:latin typeface="Vazir" panose="020B0603030804020204" pitchFamily="34" charset="-78"/>
                          <a:cs typeface="Vazir" panose="020B0603030804020204" pitchFamily="34" charset="-78"/>
                        </a:rPr>
                        <a:t>     </a:t>
                      </a:r>
                      <a:r>
                        <a:rPr lang="ar-SA" sz="1400" kern="0" dirty="0">
                          <a:solidFill>
                            <a:srgbClr val="000000"/>
                          </a:solidFill>
                          <a:effectLst/>
                          <a:latin typeface="Vazir" panose="020B0603030804020204" pitchFamily="34" charset="-78"/>
                          <a:cs typeface="Vazir" panose="020B0603030804020204" pitchFamily="34" charset="-78"/>
                        </a:rPr>
                        <a:t>روکش پلی یورتان صنعتی جهت اجرای غلطکی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UNI-PU200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effectLst/>
                          <a:latin typeface="Vazir" panose="020B0603030804020204" pitchFamily="34" charset="-78"/>
                          <a:ea typeface="Calibri" panose="020F0502020204030204" pitchFamily="34" charset="0"/>
                          <a:cs typeface="Titr" panose="00000700000000000000" pitchFamily="2" charset="-78"/>
                        </a:rPr>
                        <a:t>54</a:t>
                      </a:r>
                      <a:endParaRPr lang="en-US" sz="1400" b="1" kern="100" dirty="0">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2567791"/>
                  </a:ext>
                </a:extLst>
              </a:tr>
              <a:tr h="374022">
                <a:tc>
                  <a:txBody>
                    <a:bodyPr/>
                    <a:lstStyle/>
                    <a:p>
                      <a:pPr algn="r" rtl="1">
                        <a:lnSpc>
                          <a:spcPct val="115000"/>
                        </a:lnSpc>
                        <a:spcAft>
                          <a:spcPts val="800"/>
                        </a:spcAft>
                        <a:buNone/>
                      </a:pPr>
                      <a:r>
                        <a:rPr lang="fa-IR" sz="1400" kern="0" dirty="0">
                          <a:solidFill>
                            <a:srgbClr val="000000"/>
                          </a:solidFill>
                          <a:effectLst/>
                          <a:latin typeface="Vazir" panose="020B0603030804020204" pitchFamily="34" charset="-78"/>
                          <a:cs typeface="Vazir" panose="020B0603030804020204" pitchFamily="34" charset="-78"/>
                        </a:rPr>
                        <a:t>     </a:t>
                      </a:r>
                      <a:r>
                        <a:rPr lang="ar-SA" sz="1400" kern="0" dirty="0">
                          <a:solidFill>
                            <a:srgbClr val="000000"/>
                          </a:solidFill>
                          <a:effectLst/>
                          <a:latin typeface="Vazir" panose="020B0603030804020204" pitchFamily="34" charset="-78"/>
                          <a:cs typeface="Vazir" panose="020B0603030804020204" pitchFamily="34" charset="-78"/>
                        </a:rPr>
                        <a:t>روکش پلی یورتان صنعتی جهت اجرای سطح صیقلی</a:t>
                      </a:r>
                      <a:endParaRPr lang="en-US" sz="1400"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UNI-PU300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effectLst/>
                          <a:latin typeface="Vazir" panose="020B0603030804020204" pitchFamily="34" charset="-78"/>
                          <a:ea typeface="Calibri" panose="020F0502020204030204" pitchFamily="34" charset="0"/>
                          <a:cs typeface="Titr" panose="00000700000000000000" pitchFamily="2" charset="-78"/>
                        </a:rPr>
                        <a:t>56</a:t>
                      </a:r>
                      <a:endParaRPr lang="en-US" sz="1400" b="1" kern="100" dirty="0">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633368"/>
                  </a:ext>
                </a:extLst>
              </a:tr>
              <a:tr h="461190">
                <a:tc>
                  <a:txBody>
                    <a:bodyPr/>
                    <a:lstStyle/>
                    <a:p>
                      <a:pPr algn="r" rtl="1">
                        <a:lnSpc>
                          <a:spcPct val="115000"/>
                        </a:lnSpc>
                        <a:spcAft>
                          <a:spcPts val="800"/>
                        </a:spcAft>
                        <a:buNone/>
                      </a:pPr>
                      <a:r>
                        <a:rPr lang="fa-IR" sz="1400" kern="0" dirty="0">
                          <a:solidFill>
                            <a:srgbClr val="000000"/>
                          </a:solidFill>
                          <a:effectLst/>
                          <a:latin typeface="Vazir" panose="020B0603030804020204" pitchFamily="34" charset="-78"/>
                          <a:cs typeface="Vazir" panose="020B0603030804020204" pitchFamily="34" charset="-78"/>
                        </a:rPr>
                        <a:t>     روکش</a:t>
                      </a:r>
                      <a:r>
                        <a:rPr lang="ar-SA" sz="1400" kern="0" dirty="0">
                          <a:solidFill>
                            <a:srgbClr val="000000"/>
                          </a:solidFill>
                          <a:effectLst/>
                          <a:latin typeface="Vazir" panose="020B0603030804020204" pitchFamily="34" charset="-78"/>
                          <a:cs typeface="Vazir" panose="020B0603030804020204" pitchFamily="34" charset="-78"/>
                        </a:rPr>
                        <a:t> پلی اوره</a:t>
                      </a:r>
                      <a:r>
                        <a:rPr lang="fa-IR" sz="1400" kern="0" dirty="0">
                          <a:solidFill>
                            <a:srgbClr val="000000"/>
                          </a:solidFill>
                          <a:effectLst/>
                          <a:latin typeface="Vazir" panose="020B0603030804020204" pitchFamily="34" charset="-78"/>
                          <a:cs typeface="Vazir" panose="020B0603030804020204" pitchFamily="34" charset="-78"/>
                        </a:rPr>
                        <a:t> (</a:t>
                      </a:r>
                      <a:r>
                        <a:rPr lang="ar-SA" sz="1400" kern="0" dirty="0">
                          <a:solidFill>
                            <a:srgbClr val="000000"/>
                          </a:solidFill>
                          <a:effectLst/>
                          <a:latin typeface="Vazir" panose="020B0603030804020204" pitchFamily="34" charset="-78"/>
                          <a:cs typeface="Vazir" panose="020B0603030804020204" pitchFamily="34" charset="-78"/>
                        </a:rPr>
                        <a:t>پلی‌یوریا</a:t>
                      </a:r>
                      <a:r>
                        <a:rPr lang="fa-IR" sz="1400" kern="0" dirty="0">
                          <a:solidFill>
                            <a:srgbClr val="000000"/>
                          </a:solidFill>
                          <a:effectLst/>
                          <a:latin typeface="Vazir" panose="020B0603030804020204" pitchFamily="34" charset="-78"/>
                          <a:cs typeface="Vazir" panose="020B0603030804020204" pitchFamily="34" charset="-78"/>
                        </a:rPr>
                        <a:t>)</a:t>
                      </a:r>
                      <a:r>
                        <a:rPr lang="ar-SA" sz="1400" kern="0" dirty="0">
                          <a:solidFill>
                            <a:srgbClr val="000000"/>
                          </a:solidFill>
                          <a:effectLst/>
                          <a:latin typeface="Vazir" panose="020B0603030804020204" pitchFamily="34" charset="-78"/>
                          <a:cs typeface="Vazir" panose="020B0603030804020204" pitchFamily="34" charset="-78"/>
                        </a:rPr>
                        <a:t>سرد</a:t>
                      </a:r>
                      <a:endParaRPr lang="fa-IR" sz="1400" kern="0" dirty="0">
                        <a:solidFill>
                          <a:srgbClr val="000000"/>
                        </a:solidFill>
                        <a:effectLst/>
                        <a:latin typeface="Vazir" panose="020B0603030804020204" pitchFamily="34" charset="-78"/>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algn="ctr" rtl="1">
                        <a:lnSpc>
                          <a:spcPct val="115000"/>
                        </a:lnSpc>
                        <a:spcAft>
                          <a:spcPts val="800"/>
                        </a:spcAft>
                        <a:buNone/>
                      </a:pPr>
                      <a:r>
                        <a:rPr lang="en-US" sz="1400" b="1" kern="0" dirty="0">
                          <a:solidFill>
                            <a:srgbClr val="000000"/>
                          </a:solidFill>
                          <a:effectLst/>
                          <a:latin typeface="Vazir" panose="020B0603030804020204" pitchFamily="34" charset="-78"/>
                          <a:cs typeface="Vazir" panose="020B0603030804020204" pitchFamily="34" charset="-78"/>
                        </a:rPr>
                        <a:t>UNI-PU400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effectLst/>
                          <a:latin typeface="Vazir" panose="020B0603030804020204" pitchFamily="34" charset="-78"/>
                          <a:ea typeface="Calibri" panose="020F0502020204030204" pitchFamily="34" charset="0"/>
                          <a:cs typeface="Titr" panose="00000700000000000000" pitchFamily="2" charset="-78"/>
                        </a:rPr>
                        <a:t>58</a:t>
                      </a:r>
                      <a:endParaRPr lang="en-US" sz="1400" b="1" kern="100" dirty="0">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6675161"/>
                  </a:ext>
                </a:extLst>
              </a:tr>
              <a:tr h="374022">
                <a:tc>
                  <a:txBody>
                    <a:bodyPr/>
                    <a:lstStyle/>
                    <a:p>
                      <a:pPr algn="r" rtl="1">
                        <a:lnSpc>
                          <a:spcPct val="115000"/>
                        </a:lnSpc>
                        <a:spcAft>
                          <a:spcPts val="800"/>
                        </a:spcAft>
                        <a:buNone/>
                      </a:pPr>
                      <a:r>
                        <a:rPr lang="fa-IR" sz="1400" kern="0" dirty="0">
                          <a:solidFill>
                            <a:srgbClr val="000000"/>
                          </a:solidFill>
                          <a:effectLst/>
                          <a:latin typeface="Vazir" panose="020B0603030804020204" pitchFamily="34" charset="-78"/>
                          <a:cs typeface="Vazir" panose="020B0603030804020204" pitchFamily="34" charset="-78"/>
                        </a:rPr>
                        <a:t>     لاک پلی یورتان</a:t>
                      </a: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marR="0" lvl="0" indent="0" algn="ctr" defTabSz="914400" rtl="1" eaLnBrk="1" fontAlgn="auto" latinLnBrk="0" hangingPunct="1">
                        <a:lnSpc>
                          <a:spcPct val="115000"/>
                        </a:lnSpc>
                        <a:spcBef>
                          <a:spcPts val="0"/>
                        </a:spcBef>
                        <a:spcAft>
                          <a:spcPts val="800"/>
                        </a:spcAft>
                        <a:buClrTx/>
                        <a:buSzTx/>
                        <a:buFontTx/>
                        <a:buNone/>
                        <a:tabLst/>
                        <a:defRPr/>
                      </a:pPr>
                      <a:r>
                        <a:rPr lang="en-US" sz="1400" b="1" kern="0" dirty="0">
                          <a:solidFill>
                            <a:srgbClr val="000000"/>
                          </a:solidFill>
                          <a:effectLst/>
                          <a:latin typeface="Vazir" panose="020B0603030804020204" pitchFamily="34" charset="-78"/>
                          <a:cs typeface="Vazir" panose="020B0603030804020204" pitchFamily="34" charset="-78"/>
                        </a:rPr>
                        <a:t>UNI-PU500</a:t>
                      </a:r>
                      <a:endParaRPr lang="en-US" sz="1400" b="1" kern="100" dirty="0">
                        <a:effectLst/>
                        <a:latin typeface="Vazir" panose="020B0603030804020204" pitchFamily="34" charset="-78"/>
                        <a:ea typeface="Calibri" panose="020F0502020204030204" pitchFamily="34" charset="0"/>
                        <a:cs typeface="Vazir" panose="020B0603030804020204" pitchFamily="34"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ctr" rtl="1">
                        <a:lnSpc>
                          <a:spcPct val="115000"/>
                        </a:lnSpc>
                        <a:spcAft>
                          <a:spcPts val="800"/>
                        </a:spcAft>
                        <a:buNone/>
                      </a:pPr>
                      <a:r>
                        <a:rPr lang="fa-IR" sz="1400" b="1" kern="100" dirty="0">
                          <a:effectLst/>
                          <a:latin typeface="Vazir" panose="020B0603030804020204" pitchFamily="34" charset="-78"/>
                          <a:ea typeface="Calibri" panose="020F0502020204030204" pitchFamily="34" charset="0"/>
                          <a:cs typeface="Titr" panose="00000700000000000000" pitchFamily="2" charset="-78"/>
                        </a:rPr>
                        <a:t>60</a:t>
                      </a:r>
                      <a:endParaRPr lang="en-US" sz="1400" b="1" kern="100" dirty="0">
                        <a:effectLst/>
                        <a:latin typeface="Vazir" panose="020B0603030804020204" pitchFamily="34" charset="-78"/>
                        <a:ea typeface="Calibri" panose="020F0502020204030204" pitchFamily="34" charset="0"/>
                        <a:cs typeface="Titr" panose="00000700000000000000" pitchFamily="2" charset="-78"/>
                      </a:endParaRPr>
                    </a:p>
                  </a:txBody>
                  <a:tcPr marL="31448" marR="314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5994777"/>
                  </a:ext>
                </a:extLst>
              </a:tr>
            </a:tbl>
          </a:graphicData>
        </a:graphic>
      </p:graphicFrame>
    </p:spTree>
    <p:extLst>
      <p:ext uri="{BB962C8B-B14F-4D97-AF65-F5344CB8AC3E}">
        <p14:creationId xmlns:p14="http://schemas.microsoft.com/office/powerpoint/2010/main" val="2693049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A0EF4-3053-B62A-CB77-183EF72735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470BE0-F4C2-F141-86D9-F9D72C225CA2}"/>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لاک پلی یورتان</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C4CE9353-E7C1-696C-B71A-0FC86690B279}"/>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UNI-PU500</a:t>
            </a:r>
          </a:p>
        </p:txBody>
      </p:sp>
      <p:sp>
        <p:nvSpPr>
          <p:cNvPr id="5" name="TextBox 4">
            <a:extLst>
              <a:ext uri="{FF2B5EF4-FFF2-40B4-BE49-F238E27FC236}">
                <a16:creationId xmlns:a16="http://schemas.microsoft.com/office/drawing/2014/main" id="{2895F20F-E45C-5D85-561B-D3740180FABA}"/>
              </a:ext>
            </a:extLst>
          </p:cNvPr>
          <p:cNvSpPr txBox="1"/>
          <p:nvPr/>
        </p:nvSpPr>
        <p:spPr>
          <a:xfrm>
            <a:off x="152400" y="8829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لاک پلی‌یورتان یک پوشش دو جزئی بر پایه رزین پلی‌یورتان با درصد جامد بالا است که پس از خشک شدن، لایه‌ای شفاف، براق و بسیار مقاوم در برابر سایش، رطوبت، مواد شیمیایی و اشعه </a:t>
            </a:r>
            <a:r>
              <a:rPr lang="en-US" sz="1400" kern="100" dirty="0">
                <a:latin typeface="Vazir" panose="020B0603030804020204" pitchFamily="34" charset="-78"/>
                <a:ea typeface="Calibri" panose="020F0502020204030204" pitchFamily="34" charset="0"/>
                <a:cs typeface="Vazir" panose="020B0603030804020204" pitchFamily="34" charset="-78"/>
              </a:rPr>
              <a:t> UV </a:t>
            </a:r>
            <a:r>
              <a:rPr lang="fa-IR" sz="1400" kern="100" dirty="0">
                <a:latin typeface="Vazir" panose="020B0603030804020204" pitchFamily="34" charset="-78"/>
                <a:ea typeface="Calibri" panose="020F0502020204030204" pitchFamily="34" charset="0"/>
                <a:cs typeface="Vazir" panose="020B0603030804020204" pitchFamily="34" charset="-78"/>
              </a:rPr>
              <a:t>ایجاد می‌کند ، این لاک برای محافظت و افزایش دوام سطوح مختلف به‌خصوص چوب، پارکت، مبلمان، سطوح فلزی ، سنگی ، شیشه ای و کف‌های صنعتی  استفاده می‌شود.</a:t>
            </a:r>
          </a:p>
        </p:txBody>
      </p:sp>
      <p:sp>
        <p:nvSpPr>
          <p:cNvPr id="10" name="TextBox 9">
            <a:extLst>
              <a:ext uri="{FF2B5EF4-FFF2-40B4-BE49-F238E27FC236}">
                <a16:creationId xmlns:a16="http://schemas.microsoft.com/office/drawing/2014/main" id="{A14DAAFB-8B14-10F1-D9DE-991DDDFA7C4B}"/>
              </a:ext>
            </a:extLst>
          </p:cNvPr>
          <p:cNvSpPr txBox="1"/>
          <p:nvPr/>
        </p:nvSpPr>
        <p:spPr>
          <a:xfrm>
            <a:off x="4163291" y="2095094"/>
            <a:ext cx="5541824" cy="2000548"/>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شفافیت و براقیت بالا</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مکانیکی و سایشی عالی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قوی به سطوح مختلف</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رطوبت و مواد شیمیایی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دوام بالا در محیط‌های داخلی و خارجی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ایجاد فیلم یکنواخت و مقاوم</a:t>
            </a:r>
          </a:p>
        </p:txBody>
      </p:sp>
      <p:sp>
        <p:nvSpPr>
          <p:cNvPr id="12" name="TextBox 11">
            <a:extLst>
              <a:ext uri="{FF2B5EF4-FFF2-40B4-BE49-F238E27FC236}">
                <a16:creationId xmlns:a16="http://schemas.microsoft.com/office/drawing/2014/main" id="{A302504F-7D50-6FBE-400A-812BBCBC7482}"/>
              </a:ext>
            </a:extLst>
          </p:cNvPr>
          <p:cNvSpPr txBox="1"/>
          <p:nvPr/>
        </p:nvSpPr>
        <p:spPr>
          <a:xfrm>
            <a:off x="-335692" y="2095094"/>
            <a:ext cx="4371109" cy="1938992"/>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محافظ چوب و پارکت</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مبلمان چوبی و دکوراسیون</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محافظ فلزات</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کفپوش‌های صنعتی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پوشش نهایی در سیستم‌های رنگ صنعتی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سطوح سنگی – سیمانی – آجری و شیشه ای</a:t>
            </a:r>
          </a:p>
        </p:txBody>
      </p:sp>
      <p:sp>
        <p:nvSpPr>
          <p:cNvPr id="13" name="TextBox 12">
            <a:extLst>
              <a:ext uri="{FF2B5EF4-FFF2-40B4-BE49-F238E27FC236}">
                <a16:creationId xmlns:a16="http://schemas.microsoft.com/office/drawing/2014/main" id="{08C7CB6A-7DDC-8C6B-6CC9-E3CE73BA74BB}"/>
              </a:ext>
            </a:extLst>
          </p:cNvPr>
          <p:cNvSpPr txBox="1"/>
          <p:nvPr/>
        </p:nvSpPr>
        <p:spPr>
          <a:xfrm>
            <a:off x="3512424" y="6343599"/>
            <a:ext cx="6192691"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غلطک ، کاردک شانه ای ، قلم مو ، پیستوله ، اسپری بدون هوا</a:t>
            </a:r>
            <a:endParaRPr lang="en-US" sz="1600" b="1" dirty="0"/>
          </a:p>
        </p:txBody>
      </p:sp>
      <p:sp>
        <p:nvSpPr>
          <p:cNvPr id="2" name="TextBox 1">
            <a:extLst>
              <a:ext uri="{FF2B5EF4-FFF2-40B4-BE49-F238E27FC236}">
                <a16:creationId xmlns:a16="http://schemas.microsoft.com/office/drawing/2014/main" id="{BE89F3B3-9B8A-D422-67A8-E1249AA1DA5F}"/>
              </a:ext>
            </a:extLst>
          </p:cNvPr>
          <p:cNvSpPr txBox="1"/>
          <p:nvPr/>
        </p:nvSpPr>
        <p:spPr>
          <a:xfrm>
            <a:off x="4752115" y="4395958"/>
            <a:ext cx="4953000" cy="1687641"/>
          </a:xfrm>
          <a:prstGeom prst="rect">
            <a:avLst/>
          </a:prstGeom>
          <a:noFill/>
        </p:spPr>
        <p:txBody>
          <a:bodyPr wrap="square">
            <a:spAutoFit/>
          </a:bodyPr>
          <a:lstStyle/>
          <a:p>
            <a:pPr algn="r" rtl="1">
              <a:spcBef>
                <a:spcPts val="600"/>
              </a:spcBef>
              <a:spcAft>
                <a:spcPts val="800"/>
              </a:spcAft>
              <a:buNone/>
            </a:pPr>
            <a:r>
              <a:rPr lang="fa-IR" sz="12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a:t>
            </a:r>
            <a:r>
              <a:rPr lang="ar-SA" sz="1200" kern="100" dirty="0">
                <a:effectLst/>
                <a:latin typeface="Vazir" panose="020B0603030804020204" pitchFamily="34" charset="-78"/>
                <a:ea typeface="Calibri" panose="020F0502020204030204" pitchFamily="34" charset="0"/>
                <a:cs typeface="Vazir" panose="020B0603030804020204" pitchFamily="34" charset="-78"/>
              </a:rPr>
              <a:t>ز تماس با چشم و پوست جلوگیری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Bef>
                <a:spcPts val="600"/>
              </a:spcBef>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3" name="TextBox 2">
            <a:extLst>
              <a:ext uri="{FF2B5EF4-FFF2-40B4-BE49-F238E27FC236}">
                <a16:creationId xmlns:a16="http://schemas.microsoft.com/office/drawing/2014/main" id="{7010829F-7902-B3BB-6A1A-4241E39E6557}"/>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60</a:t>
            </a:r>
            <a:endParaRPr lang="en-US" sz="1300" dirty="0">
              <a:solidFill>
                <a:schemeClr val="bg1"/>
              </a:solidFill>
              <a:cs typeface="2  Titr" panose="00000700000000000000" pitchFamily="2" charset="-78"/>
            </a:endParaRPr>
          </a:p>
        </p:txBody>
      </p:sp>
      <p:pic>
        <p:nvPicPr>
          <p:cNvPr id="8" name="Picture 7">
            <a:extLst>
              <a:ext uri="{FF2B5EF4-FFF2-40B4-BE49-F238E27FC236}">
                <a16:creationId xmlns:a16="http://schemas.microsoft.com/office/drawing/2014/main" id="{37D1CE95-A5A3-7AED-3B8E-3198B886D8CF}"/>
              </a:ext>
            </a:extLst>
          </p:cNvPr>
          <p:cNvPicPr>
            <a:picLocks noChangeAspect="1"/>
          </p:cNvPicPr>
          <p:nvPr/>
        </p:nvPicPr>
        <p:blipFill>
          <a:blip r:embed="rId3">
            <a:extLst>
              <a:ext uri="{28A0092B-C50C-407E-A947-70E740481C1C}">
                <a14:useLocalDpi xmlns:a14="http://schemas.microsoft.com/office/drawing/2010/main" val="0"/>
              </a:ext>
            </a:extLst>
          </a:blip>
          <a:srcRect l="20629" t="10712" r="22238" b="11448"/>
          <a:stretch>
            <a:fillRect/>
          </a:stretch>
        </p:blipFill>
        <p:spPr>
          <a:xfrm>
            <a:off x="90055" y="4104513"/>
            <a:ext cx="2507671" cy="2522222"/>
          </a:xfrm>
          <a:prstGeom prst="rect">
            <a:avLst/>
          </a:prstGeom>
        </p:spPr>
      </p:pic>
      <p:graphicFrame>
        <p:nvGraphicFramePr>
          <p:cNvPr id="7" name="Object 6">
            <a:extLst>
              <a:ext uri="{FF2B5EF4-FFF2-40B4-BE49-F238E27FC236}">
                <a16:creationId xmlns:a16="http://schemas.microsoft.com/office/drawing/2014/main" id="{A9925A78-800A-3EA6-FBAA-AEAE11FDC022}"/>
              </a:ext>
            </a:extLst>
          </p:cNvPr>
          <p:cNvGraphicFramePr>
            <a:graphicFrameLocks noChangeAspect="1"/>
          </p:cNvGraphicFramePr>
          <p:nvPr>
            <p:extLst>
              <p:ext uri="{D42A27DB-BD31-4B8C-83A1-F6EECF244321}">
                <p14:modId xmlns:p14="http://schemas.microsoft.com/office/powerpoint/2010/main" val="3981071922"/>
              </p:ext>
            </p:extLst>
          </p:nvPr>
        </p:nvGraphicFramePr>
        <p:xfrm>
          <a:off x="2712409" y="5230571"/>
          <a:ext cx="1022578" cy="1396164"/>
        </p:xfrm>
        <a:graphic>
          <a:graphicData uri="http://schemas.openxmlformats.org/presentationml/2006/ole">
            <mc:AlternateContent xmlns:mc="http://schemas.openxmlformats.org/markup-compatibility/2006">
              <mc:Choice xmlns:v="urn:schemas-microsoft-com:vml" Requires="v">
                <p:oleObj r:id="rId4" imgW="11363547" imgH="15514811" progId="">
                  <p:embed/>
                </p:oleObj>
              </mc:Choice>
              <mc:Fallback>
                <p:oleObj r:id="rId4" imgW="11363547" imgH="15514811" progId="">
                  <p:embed/>
                  <p:pic>
                    <p:nvPicPr>
                      <p:cNvPr id="9" name="Object 8">
                        <a:extLst>
                          <a:ext uri="{FF2B5EF4-FFF2-40B4-BE49-F238E27FC236}">
                            <a16:creationId xmlns:a16="http://schemas.microsoft.com/office/drawing/2014/main" id="{98E3F0FF-C72B-086D-0118-D1BF8E57A39F}"/>
                          </a:ext>
                        </a:extLst>
                      </p:cNvPr>
                      <p:cNvPicPr/>
                      <p:nvPr/>
                    </p:nvPicPr>
                    <p:blipFill>
                      <a:blip r:embed="rId5"/>
                      <a:stretch>
                        <a:fillRect/>
                      </a:stretch>
                    </p:blipFill>
                    <p:spPr>
                      <a:xfrm>
                        <a:off x="2712409" y="5230571"/>
                        <a:ext cx="1022578" cy="1396164"/>
                      </a:xfrm>
                      <a:prstGeom prst="rect">
                        <a:avLst/>
                      </a:prstGeom>
                    </p:spPr>
                  </p:pic>
                </p:oleObj>
              </mc:Fallback>
            </mc:AlternateContent>
          </a:graphicData>
        </a:graphic>
      </p:graphicFrame>
    </p:spTree>
    <p:extLst>
      <p:ext uri="{BB962C8B-B14F-4D97-AF65-F5344CB8AC3E}">
        <p14:creationId xmlns:p14="http://schemas.microsoft.com/office/powerpoint/2010/main" val="10631502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3ACD7-D7F5-803D-E3E0-468ED588B39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006AC8B-ED9F-CC6D-3BC4-500F846D8C24}"/>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لاک پلی یورتان</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54C161D3-4B34-4B5A-E95B-CB91EA8395AF}"/>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UNI-PU500</a:t>
            </a:r>
          </a:p>
        </p:txBody>
      </p:sp>
      <p:graphicFrame>
        <p:nvGraphicFramePr>
          <p:cNvPr id="3" name="Table 2">
            <a:extLst>
              <a:ext uri="{FF2B5EF4-FFF2-40B4-BE49-F238E27FC236}">
                <a16:creationId xmlns:a16="http://schemas.microsoft.com/office/drawing/2014/main" id="{030701F4-51C4-C990-BEEF-FE4AE1A11449}"/>
              </a:ext>
            </a:extLst>
          </p:cNvPr>
          <p:cNvGraphicFramePr>
            <a:graphicFrameLocks noGrp="1"/>
          </p:cNvGraphicFramePr>
          <p:nvPr>
            <p:extLst>
              <p:ext uri="{D42A27DB-BD31-4B8C-83A1-F6EECF244321}">
                <p14:modId xmlns:p14="http://schemas.microsoft.com/office/powerpoint/2010/main" val="138952708"/>
              </p:ext>
            </p:extLst>
          </p:nvPr>
        </p:nvGraphicFramePr>
        <p:xfrm>
          <a:off x="4253345" y="1074484"/>
          <a:ext cx="5338625" cy="2934688"/>
        </p:xfrm>
        <a:graphic>
          <a:graphicData uri="http://schemas.openxmlformats.org/drawingml/2006/table">
            <a:tbl>
              <a:tblPr rtl="1" firstRow="1" firstCol="1" bandRow="1">
                <a:tableStyleId>{69012ECD-51FC-41F1-AA8D-1B2483CD663E}</a:tableStyleId>
              </a:tblPr>
              <a:tblGrid>
                <a:gridCol w="1827813">
                  <a:extLst>
                    <a:ext uri="{9D8B030D-6E8A-4147-A177-3AD203B41FA5}">
                      <a16:colId xmlns:a16="http://schemas.microsoft.com/office/drawing/2014/main" val="1540041204"/>
                    </a:ext>
                  </a:extLst>
                </a:gridCol>
                <a:gridCol w="3510812">
                  <a:extLst>
                    <a:ext uri="{9D8B030D-6E8A-4147-A177-3AD203B41FA5}">
                      <a16:colId xmlns:a16="http://schemas.microsoft.com/office/drawing/2014/main" val="1415829584"/>
                    </a:ext>
                  </a:extLst>
                </a:gridCol>
              </a:tblGrid>
              <a:tr h="233809">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3380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50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459148310"/>
                  </a:ext>
                </a:extLst>
              </a:tr>
              <a:tr h="23380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شفاف / زرد روشن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3736176015"/>
                  </a:ext>
                </a:extLst>
              </a:tr>
              <a:tr h="23380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a:t>
                      </a:r>
                      <a:r>
                        <a:rPr lang="fa-IR" sz="1200" kern="100" dirty="0">
                          <a:effectLst/>
                          <a:latin typeface="Vazir" panose="020B0603030804020204" pitchFamily="34" charset="-78"/>
                          <a:cs typeface="Vazir" panose="020B0603030804020204" pitchFamily="34" charset="-78"/>
                        </a:rPr>
                        <a:t>0.90</a:t>
                      </a:r>
                      <a:r>
                        <a:rPr lang="en-US"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1.30 </a:t>
                      </a:r>
                      <a:r>
                        <a:rPr lang="en-US" sz="1200" kern="100" dirty="0">
                          <a:effectLst/>
                          <a:latin typeface="Vazir" panose="020B0603030804020204" pitchFamily="34" charset="-78"/>
                          <a:cs typeface="Vazir" panose="020B0603030804020204" pitchFamily="34" charset="-78"/>
                        </a:rPr>
                        <a:t>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307281242"/>
                  </a:ext>
                </a:extLst>
              </a:tr>
              <a:tr h="276777">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1032081076"/>
                  </a:ext>
                </a:extLst>
              </a:tr>
              <a:tr h="23380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30 الی 60 میکرون /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507720019"/>
                  </a:ext>
                </a:extLst>
              </a:tr>
              <a:tr h="23380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marL="0" marR="0" lvl="0" indent="0" algn="r" defTabSz="914400" rtl="1" eaLnBrk="1" fontAlgn="auto" latinLnBrk="0" hangingPunct="1">
                        <a:lnSpc>
                          <a:spcPct val="115000"/>
                        </a:lnSpc>
                        <a:spcBef>
                          <a:spcPts val="0"/>
                        </a:spcBef>
                        <a:spcAft>
                          <a:spcPts val="800"/>
                        </a:spcAft>
                        <a:buClrTx/>
                        <a:buSzTx/>
                        <a:buFontTx/>
                        <a:buNone/>
                        <a:tabLst/>
                        <a:defRPr/>
                      </a:pPr>
                      <a:r>
                        <a:rPr lang="fa-IR" sz="1200" kern="100" dirty="0">
                          <a:effectLst/>
                          <a:latin typeface="Vazir" panose="020B0603030804020204" pitchFamily="34" charset="-78"/>
                          <a:cs typeface="Vazir" panose="020B0603030804020204" pitchFamily="34" charset="-78"/>
                        </a:rPr>
                        <a:t>8 الی 15 </a:t>
                      </a:r>
                      <a:r>
                        <a:rPr lang="en-US" sz="1200" kern="100" dirty="0">
                          <a:effectLst/>
                          <a:latin typeface="Vazir" panose="020B0603030804020204" pitchFamily="34" charset="-78"/>
                          <a:cs typeface="Vazir" panose="020B0603030804020204" pitchFamily="34" charset="-78"/>
                        </a:rPr>
                        <a:t>m²/Kg</a:t>
                      </a:r>
                      <a:r>
                        <a:rPr lang="fa-IR" sz="1200" kern="100" dirty="0">
                          <a:effectLst/>
                          <a:latin typeface="Vazir" panose="020B0603030804020204" pitchFamily="34" charset="-78"/>
                          <a:cs typeface="Vazir" panose="020B0603030804020204" pitchFamily="34" charset="-78"/>
                        </a:rPr>
                        <a:t> بسته به نوع استفاده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367887632"/>
                  </a:ext>
                </a:extLst>
              </a:tr>
              <a:tr h="23380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 الی 3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3000646369"/>
                  </a:ext>
                </a:extLst>
              </a:tr>
              <a:tr h="23380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کامل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12 الی 18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372605433"/>
                  </a:ext>
                </a:extLst>
              </a:tr>
              <a:tr h="280420">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مقاومت حرارتی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تا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120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2516278606"/>
                  </a:ext>
                </a:extLst>
              </a:tr>
              <a:tr h="273210">
                <a:tc>
                  <a:txBody>
                    <a:bodyPr/>
                    <a:lstStyle/>
                    <a:p>
                      <a:pPr algn="r" rtl="1">
                        <a:lnSpc>
                          <a:spcPct val="115000"/>
                        </a:lnSpc>
                        <a:spcAft>
                          <a:spcPts val="800"/>
                        </a:spcAft>
                        <a:buNone/>
                      </a:pPr>
                      <a:r>
                        <a:rPr lang="ar-SA" sz="1200" b="1" kern="100" dirty="0">
                          <a:solidFill>
                            <a:schemeClr val="tx1"/>
                          </a:solidFill>
                          <a:effectLst/>
                          <a:latin typeface="Vazir" panose="020B0603030804020204" pitchFamily="34" charset="-78"/>
                          <a:ea typeface="+mn-ea"/>
                          <a:cs typeface="Vazir" panose="020B0603030804020204" pitchFamily="34" charset="-78"/>
                        </a:rPr>
                        <a:t>مقاومت شیمیایی</a:t>
                      </a:r>
                      <a:endParaRPr lang="en-US" sz="1200" b="1"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fa-IR" sz="1200" kern="100" dirty="0">
                          <a:solidFill>
                            <a:schemeClr val="tx1"/>
                          </a:solidFill>
                          <a:effectLst/>
                          <a:latin typeface="Vazir" panose="020B0603030804020204" pitchFamily="34" charset="-78"/>
                          <a:ea typeface="+mn-ea"/>
                          <a:cs typeface="Vazir" panose="020B0603030804020204" pitchFamily="34" charset="-78"/>
                        </a:rPr>
                        <a:t>مقاوم در برابر آب، روغن‌ها و بسیاری از حلال‌های ملایم</a:t>
                      </a:r>
                      <a:endParaRPr lang="en-US" sz="1200"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nchor="ctr"/>
                </a:tc>
                <a:extLst>
                  <a:ext uri="{0D108BD9-81ED-4DB2-BD59-A6C34878D82A}">
                    <a16:rowId xmlns:a16="http://schemas.microsoft.com/office/drawing/2014/main" val="1587077676"/>
                  </a:ext>
                </a:extLst>
              </a:tr>
              <a:tr h="23380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10+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35+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nchor="ctr"/>
                </a:tc>
                <a:extLst>
                  <a:ext uri="{0D108BD9-81ED-4DB2-BD59-A6C34878D82A}">
                    <a16:rowId xmlns:a16="http://schemas.microsoft.com/office/drawing/2014/main" val="1742799290"/>
                  </a:ext>
                </a:extLst>
              </a:tr>
            </a:tbl>
          </a:graphicData>
        </a:graphic>
      </p:graphicFrame>
      <p:sp>
        <p:nvSpPr>
          <p:cNvPr id="2" name="TextBox 1">
            <a:extLst>
              <a:ext uri="{FF2B5EF4-FFF2-40B4-BE49-F238E27FC236}">
                <a16:creationId xmlns:a16="http://schemas.microsoft.com/office/drawing/2014/main" id="{61098FDB-63DD-1109-B687-788928294095}"/>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61</a:t>
            </a:r>
            <a:endParaRPr lang="en-US" sz="1300" dirty="0">
              <a:solidFill>
                <a:schemeClr val="bg1"/>
              </a:solidFill>
              <a:cs typeface="2  Titr" panose="00000700000000000000" pitchFamily="2" charset="-78"/>
            </a:endParaRPr>
          </a:p>
        </p:txBody>
      </p:sp>
      <p:pic>
        <p:nvPicPr>
          <p:cNvPr id="7" name="Picture 6">
            <a:extLst>
              <a:ext uri="{FF2B5EF4-FFF2-40B4-BE49-F238E27FC236}">
                <a16:creationId xmlns:a16="http://schemas.microsoft.com/office/drawing/2014/main" id="{09FBEB19-B98F-032E-7643-5142AC1A22BF}"/>
              </a:ext>
            </a:extLst>
          </p:cNvPr>
          <p:cNvPicPr>
            <a:picLocks noChangeAspect="1"/>
          </p:cNvPicPr>
          <p:nvPr/>
        </p:nvPicPr>
        <p:blipFill>
          <a:blip r:embed="rId3">
            <a:extLst>
              <a:ext uri="{28A0092B-C50C-407E-A947-70E740481C1C}">
                <a14:useLocalDpi xmlns:a14="http://schemas.microsoft.com/office/drawing/2010/main" val="0"/>
              </a:ext>
            </a:extLst>
          </a:blip>
          <a:srcRect t="18170"/>
          <a:stretch>
            <a:fillRect/>
          </a:stretch>
        </p:blipFill>
        <p:spPr>
          <a:xfrm>
            <a:off x="4253345" y="4143175"/>
            <a:ext cx="5338625" cy="2401449"/>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CF5990A2-94C9-1799-5849-A89B82DC5E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092" y="1614712"/>
            <a:ext cx="3156857" cy="42091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34484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F55F5-5167-C526-5D85-C675F161742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1AFE419-FD46-D8CD-92FE-71DABE83C965}"/>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ماستیک پلی یورتان ورزشی </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83739508-BFB9-D9E3-8ED4-917A9DD0A6BC}"/>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UNI-PU600</a:t>
            </a:r>
          </a:p>
        </p:txBody>
      </p:sp>
      <p:sp>
        <p:nvSpPr>
          <p:cNvPr id="5" name="TextBox 4">
            <a:extLst>
              <a:ext uri="{FF2B5EF4-FFF2-40B4-BE49-F238E27FC236}">
                <a16:creationId xmlns:a16="http://schemas.microsoft.com/office/drawing/2014/main" id="{671645E7-ABB0-A261-6A9E-6C7C8081A844}"/>
              </a:ext>
            </a:extLst>
          </p:cNvPr>
          <p:cNvSpPr txBox="1"/>
          <p:nvPr/>
        </p:nvSpPr>
        <p:spPr>
          <a:xfrm>
            <a:off x="152400" y="882989"/>
            <a:ext cx="9552715" cy="168122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ماستیک پلی‌یورتان ورزشی دو جزئی یک درزگیر و پوشش الاستومری بر پایه رزین پلی‌یورتان است که پس از اختلاط، واکنش پخت شیمیایی انجام داده و یک لایه انعطاف‌پذیر، مقاوم و بادوام ایجاد می‌کند. این محصول به‌طور ویژه برای درزگیری و آب‌بندی کفپوش‌های ورزشی پلی‌یورتان، زمین‌های بازی، پیست‌های دو و میدانی و سطوح بتنی طراحی شده است ، وجود درصد جامد مناسب و خاصیت الاستیسیته بالا باعث می‌شود این ماستیک بتواند حرکت‌های انبساط و انقباض سطح را بدون ترک‌خوردگی تحمل کند و در عین حال چسبندگی قوی به بتن، آسفالت و لایه‌های پلی‌یورتان داشته باشد.</a:t>
            </a:r>
          </a:p>
        </p:txBody>
      </p:sp>
      <p:sp>
        <p:nvSpPr>
          <p:cNvPr id="10" name="TextBox 9">
            <a:extLst>
              <a:ext uri="{FF2B5EF4-FFF2-40B4-BE49-F238E27FC236}">
                <a16:creationId xmlns:a16="http://schemas.microsoft.com/office/drawing/2014/main" id="{5DE848A2-337D-77CB-B96B-C455AA378CB3}"/>
              </a:ext>
            </a:extLst>
          </p:cNvPr>
          <p:cNvSpPr txBox="1"/>
          <p:nvPr/>
        </p:nvSpPr>
        <p:spPr>
          <a:xfrm>
            <a:off x="4114800" y="2672166"/>
            <a:ext cx="5541824" cy="2287806"/>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انعطاف‌پذیری و الاستیسیته بالا</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عالی به بتن، آسفالت و کفپوش‌های پلی‌یورتان</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مناسب در برابر تنش‌های مکانیکی و سایش</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رطوبت و نفوذ آب</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قابلیت تحمل حرکت درزهای ساختمانی و ورزشی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دوام بالا در شرایط محیطی مختلف</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اجرای آسان با ابزار درزگیر</a:t>
            </a:r>
          </a:p>
        </p:txBody>
      </p:sp>
      <p:sp>
        <p:nvSpPr>
          <p:cNvPr id="12" name="TextBox 11">
            <a:extLst>
              <a:ext uri="{FF2B5EF4-FFF2-40B4-BE49-F238E27FC236}">
                <a16:creationId xmlns:a16="http://schemas.microsoft.com/office/drawing/2014/main" id="{0079E295-4A39-361C-B66D-845BA799F6C1}"/>
              </a:ext>
            </a:extLst>
          </p:cNvPr>
          <p:cNvSpPr txBox="1"/>
          <p:nvPr/>
        </p:nvSpPr>
        <p:spPr>
          <a:xfrm>
            <a:off x="221382" y="2564218"/>
            <a:ext cx="4371109" cy="1938992"/>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درزگیری کفپوش‌های پلی‌یورتان ورزشی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درزهای انبساطی در زمین‌های ورزشی و سالن‌ها</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درزگیری سطوح بتنی و آسفالتی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آب‌بندی درزهای کف سالن‌های چندمنظوره</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تعمیر و نگهداری کفپوش‌های ورزشی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درزگیری مسیرهای دو و میدانی</a:t>
            </a:r>
          </a:p>
        </p:txBody>
      </p:sp>
      <p:sp>
        <p:nvSpPr>
          <p:cNvPr id="13" name="TextBox 12">
            <a:extLst>
              <a:ext uri="{FF2B5EF4-FFF2-40B4-BE49-F238E27FC236}">
                <a16:creationId xmlns:a16="http://schemas.microsoft.com/office/drawing/2014/main" id="{DBC54242-89EE-6BD4-AB3E-CC6E7A8D3ADF}"/>
              </a:ext>
            </a:extLst>
          </p:cNvPr>
          <p:cNvSpPr txBox="1"/>
          <p:nvPr/>
        </p:nvSpPr>
        <p:spPr>
          <a:xfrm>
            <a:off x="4904218" y="6288181"/>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لیسه</a:t>
            </a:r>
            <a:endParaRPr lang="en-US" sz="1600" b="1" dirty="0"/>
          </a:p>
        </p:txBody>
      </p:sp>
      <p:sp>
        <p:nvSpPr>
          <p:cNvPr id="2" name="TextBox 1">
            <a:extLst>
              <a:ext uri="{FF2B5EF4-FFF2-40B4-BE49-F238E27FC236}">
                <a16:creationId xmlns:a16="http://schemas.microsoft.com/office/drawing/2014/main" id="{85099A4C-239B-83E6-5935-89F8CFBF9570}"/>
              </a:ext>
            </a:extLst>
          </p:cNvPr>
          <p:cNvSpPr txBox="1"/>
          <p:nvPr/>
        </p:nvSpPr>
        <p:spPr>
          <a:xfrm>
            <a:off x="4592491" y="5157836"/>
            <a:ext cx="4953000" cy="902811"/>
          </a:xfrm>
          <a:prstGeom prst="rect">
            <a:avLst/>
          </a:prstGeom>
          <a:noFill/>
        </p:spPr>
        <p:txBody>
          <a:bodyPr wrap="square">
            <a:spAutoFit/>
          </a:bodyPr>
          <a:lstStyle/>
          <a:p>
            <a:pPr algn="r" rtl="1">
              <a:spcBef>
                <a:spcPts val="600"/>
              </a:spcBef>
              <a:spcAft>
                <a:spcPts val="800"/>
              </a:spcAft>
              <a:buNone/>
            </a:pPr>
            <a:r>
              <a:rPr lang="fa-IR" sz="1200" b="1" kern="100" dirty="0">
                <a:effectLst/>
                <a:latin typeface="Vazir" panose="020B0603030804020204" pitchFamily="34" charset="-78"/>
                <a:ea typeface="Calibri" panose="020F0502020204030204" pitchFamily="34" charset="0"/>
                <a:cs typeface="Vazir" panose="020B0603030804020204" pitchFamily="34" charset="-78"/>
              </a:rPr>
              <a:t>نکات اجرایی:</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p>
            <a:pPr marL="173038" indent="-17303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173038" indent="-173038" algn="r" rtl="1">
              <a:spcBef>
                <a:spcPts val="600"/>
              </a:spcBef>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3" name="TextBox 2">
            <a:extLst>
              <a:ext uri="{FF2B5EF4-FFF2-40B4-BE49-F238E27FC236}">
                <a16:creationId xmlns:a16="http://schemas.microsoft.com/office/drawing/2014/main" id="{0FE253A6-6A78-C72A-D3FB-B7E8D140DD87}"/>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62</a:t>
            </a:r>
            <a:endParaRPr lang="en-US" sz="1300" dirty="0">
              <a:solidFill>
                <a:schemeClr val="bg1"/>
              </a:solidFill>
              <a:cs typeface="2  Titr" panose="00000700000000000000" pitchFamily="2" charset="-78"/>
            </a:endParaRPr>
          </a:p>
        </p:txBody>
      </p:sp>
      <p:pic>
        <p:nvPicPr>
          <p:cNvPr id="15" name="Picture 14">
            <a:extLst>
              <a:ext uri="{FF2B5EF4-FFF2-40B4-BE49-F238E27FC236}">
                <a16:creationId xmlns:a16="http://schemas.microsoft.com/office/drawing/2014/main" id="{98F359C2-B40E-1608-98AD-1AF0B2A55268}"/>
              </a:ext>
            </a:extLst>
          </p:cNvPr>
          <p:cNvPicPr>
            <a:picLocks noChangeAspect="1"/>
          </p:cNvPicPr>
          <p:nvPr/>
        </p:nvPicPr>
        <p:blipFill>
          <a:blip r:embed="rId3">
            <a:extLst>
              <a:ext uri="{28A0092B-C50C-407E-A947-70E740481C1C}">
                <a14:useLocalDpi xmlns:a14="http://schemas.microsoft.com/office/drawing/2010/main" val="0"/>
              </a:ext>
            </a:extLst>
          </a:blip>
          <a:srcRect l="25642" t="12876" r="25642" b="9596"/>
          <a:stretch>
            <a:fillRect/>
          </a:stretch>
        </p:blipFill>
        <p:spPr>
          <a:xfrm>
            <a:off x="152400" y="4293783"/>
            <a:ext cx="2006097" cy="2332952"/>
          </a:xfrm>
          <a:prstGeom prst="rect">
            <a:avLst/>
          </a:prstGeom>
        </p:spPr>
      </p:pic>
      <p:graphicFrame>
        <p:nvGraphicFramePr>
          <p:cNvPr id="16" name="Object 15">
            <a:extLst>
              <a:ext uri="{FF2B5EF4-FFF2-40B4-BE49-F238E27FC236}">
                <a16:creationId xmlns:a16="http://schemas.microsoft.com/office/drawing/2014/main" id="{A7151918-01C3-E39F-1817-0665ED5EAB5E}"/>
              </a:ext>
            </a:extLst>
          </p:cNvPr>
          <p:cNvGraphicFramePr>
            <a:graphicFrameLocks noChangeAspect="1"/>
          </p:cNvGraphicFramePr>
          <p:nvPr>
            <p:extLst>
              <p:ext uri="{D42A27DB-BD31-4B8C-83A1-F6EECF244321}">
                <p14:modId xmlns:p14="http://schemas.microsoft.com/office/powerpoint/2010/main" val="3803280802"/>
              </p:ext>
            </p:extLst>
          </p:nvPr>
        </p:nvGraphicFramePr>
        <p:xfrm>
          <a:off x="2197053" y="5271654"/>
          <a:ext cx="939215" cy="1282345"/>
        </p:xfrm>
        <a:graphic>
          <a:graphicData uri="http://schemas.openxmlformats.org/presentationml/2006/ole">
            <mc:AlternateContent xmlns:mc="http://schemas.openxmlformats.org/markup-compatibility/2006">
              <mc:Choice xmlns:v="urn:schemas-microsoft-com:vml" Requires="v">
                <p:oleObj r:id="rId4" imgW="11363547" imgH="15514811" progId="">
                  <p:embed/>
                </p:oleObj>
              </mc:Choice>
              <mc:Fallback>
                <p:oleObj r:id="rId4" imgW="11363547" imgH="15514811" progId="">
                  <p:embed/>
                  <p:pic>
                    <p:nvPicPr>
                      <p:cNvPr id="7" name="Object 6">
                        <a:extLst>
                          <a:ext uri="{FF2B5EF4-FFF2-40B4-BE49-F238E27FC236}">
                            <a16:creationId xmlns:a16="http://schemas.microsoft.com/office/drawing/2014/main" id="{A9925A78-800A-3EA6-FBAA-AEAE11FDC022}"/>
                          </a:ext>
                        </a:extLst>
                      </p:cNvPr>
                      <p:cNvPicPr/>
                      <p:nvPr/>
                    </p:nvPicPr>
                    <p:blipFill>
                      <a:blip r:embed="rId5"/>
                      <a:stretch>
                        <a:fillRect/>
                      </a:stretch>
                    </p:blipFill>
                    <p:spPr>
                      <a:xfrm>
                        <a:off x="2197053" y="5271654"/>
                        <a:ext cx="939215" cy="1282345"/>
                      </a:xfrm>
                      <a:prstGeom prst="rect">
                        <a:avLst/>
                      </a:prstGeom>
                    </p:spPr>
                  </p:pic>
                </p:oleObj>
              </mc:Fallback>
            </mc:AlternateContent>
          </a:graphicData>
        </a:graphic>
      </p:graphicFrame>
    </p:spTree>
    <p:extLst>
      <p:ext uri="{BB962C8B-B14F-4D97-AF65-F5344CB8AC3E}">
        <p14:creationId xmlns:p14="http://schemas.microsoft.com/office/powerpoint/2010/main" val="3556515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2421F-F90A-9A27-BEB5-E04F64FF63E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ED571B8-2147-863B-61BA-B3576DD988BF}"/>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ماستیک پلی یورتان ورزشی </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345316CB-65A4-7BA7-ADAE-DA8EECDB1B0A}"/>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UNI-PU600</a:t>
            </a:r>
          </a:p>
        </p:txBody>
      </p:sp>
      <p:graphicFrame>
        <p:nvGraphicFramePr>
          <p:cNvPr id="3" name="Table 2">
            <a:extLst>
              <a:ext uri="{FF2B5EF4-FFF2-40B4-BE49-F238E27FC236}">
                <a16:creationId xmlns:a16="http://schemas.microsoft.com/office/drawing/2014/main" id="{7F8771E2-F98D-0293-69EB-9DF50907809B}"/>
              </a:ext>
            </a:extLst>
          </p:cNvPr>
          <p:cNvGraphicFramePr>
            <a:graphicFrameLocks noGrp="1"/>
          </p:cNvGraphicFramePr>
          <p:nvPr>
            <p:extLst>
              <p:ext uri="{D42A27DB-BD31-4B8C-83A1-F6EECF244321}">
                <p14:modId xmlns:p14="http://schemas.microsoft.com/office/powerpoint/2010/main" val="3009314533"/>
              </p:ext>
            </p:extLst>
          </p:nvPr>
        </p:nvGraphicFramePr>
        <p:xfrm>
          <a:off x="4301540" y="1097264"/>
          <a:ext cx="5243951" cy="2798076"/>
        </p:xfrm>
        <a:graphic>
          <a:graphicData uri="http://schemas.openxmlformats.org/drawingml/2006/table">
            <a:tbl>
              <a:tblPr rtl="1" firstRow="1" firstCol="1" bandRow="1">
                <a:tableStyleId>{69012ECD-51FC-41F1-AA8D-1B2483CD663E}</a:tableStyleId>
              </a:tblPr>
              <a:tblGrid>
                <a:gridCol w="1724600">
                  <a:extLst>
                    <a:ext uri="{9D8B030D-6E8A-4147-A177-3AD203B41FA5}">
                      <a16:colId xmlns:a16="http://schemas.microsoft.com/office/drawing/2014/main" val="1540041204"/>
                    </a:ext>
                  </a:extLst>
                </a:gridCol>
                <a:gridCol w="3519351">
                  <a:extLst>
                    <a:ext uri="{9D8B030D-6E8A-4147-A177-3AD203B41FA5}">
                      <a16:colId xmlns:a16="http://schemas.microsoft.com/office/drawing/2014/main" val="1415829584"/>
                    </a:ext>
                  </a:extLst>
                </a:gridCol>
              </a:tblGrid>
              <a:tr h="233173">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33173">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fa-IR" sz="1200" kern="100" dirty="0">
                          <a:effectLst/>
                          <a:latin typeface="Vazir" panose="020B0603030804020204" pitchFamily="34" charset="-78"/>
                          <a:ea typeface="Calibri" panose="020F0502020204030204" pitchFamily="34" charset="0"/>
                          <a:cs typeface="Vazir" panose="020B0603030804020204" pitchFamily="34" charset="-78"/>
                        </a:rPr>
                        <a:t>11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33173">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طوسی  / براساس رال </a:t>
                      </a:r>
                      <a:r>
                        <a:rPr lang="en-US" sz="1200" kern="100" dirty="0">
                          <a:effectLst/>
                          <a:latin typeface="Vazir" panose="020B0603030804020204" pitchFamily="34" charset="-78"/>
                          <a:ea typeface="Calibri" panose="020F0502020204030204" pitchFamily="34" charset="0"/>
                          <a:cs typeface="Vazir" panose="020B0603030804020204" pitchFamily="34" charset="-78"/>
                        </a:rPr>
                        <a:t>K7</a:t>
                      </a:r>
                    </a:p>
                  </a:txBody>
                  <a:tcPr marL="68580" marR="68580" marT="0" marB="0"/>
                </a:tc>
                <a:extLst>
                  <a:ext uri="{0D108BD9-81ED-4DB2-BD59-A6C34878D82A}">
                    <a16:rowId xmlns:a16="http://schemas.microsoft.com/office/drawing/2014/main" val="3736176015"/>
                  </a:ext>
                </a:extLst>
              </a:tr>
              <a:tr h="23317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a:t>
                      </a:r>
                      <a:r>
                        <a:rPr lang="en-US" sz="1200" kern="100" dirty="0">
                          <a:effectLst/>
                          <a:latin typeface="Vazir" panose="020B0603030804020204" pitchFamily="34" charset="-78"/>
                          <a:cs typeface="Vazir" panose="020B0603030804020204" pitchFamily="34" charset="-78"/>
                        </a:rPr>
                        <a:t>1.</a:t>
                      </a:r>
                      <a:r>
                        <a:rPr lang="fa-IR" sz="1200" kern="100" dirty="0">
                          <a:effectLst/>
                          <a:latin typeface="Vazir" panose="020B0603030804020204" pitchFamily="34" charset="-78"/>
                          <a:cs typeface="Vazir" panose="020B0603030804020204" pitchFamily="34" charset="-78"/>
                        </a:rPr>
                        <a:t>3</a:t>
                      </a:r>
                      <a:r>
                        <a:rPr lang="en-US"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45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33173">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3317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3317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marL="0" marR="0" lvl="0" indent="0" algn="r" defTabSz="914400" rtl="1" eaLnBrk="1" fontAlgn="auto" latinLnBrk="0" hangingPunct="1">
                        <a:lnSpc>
                          <a:spcPct val="115000"/>
                        </a:lnSpc>
                        <a:spcBef>
                          <a:spcPts val="0"/>
                        </a:spcBef>
                        <a:spcAft>
                          <a:spcPts val="800"/>
                        </a:spcAft>
                        <a:buClrTx/>
                        <a:buSzTx/>
                        <a:buFontTx/>
                        <a:buNone/>
                        <a:tabLst/>
                        <a:defRPr/>
                      </a:pPr>
                      <a:r>
                        <a:rPr lang="fa-IR" sz="1200" kern="100" dirty="0">
                          <a:effectLst/>
                          <a:latin typeface="Vazir" panose="020B0603030804020204" pitchFamily="34" charset="-78"/>
                          <a:cs typeface="Vazir" panose="020B0603030804020204" pitchFamily="34" charset="-78"/>
                        </a:rPr>
                        <a:t>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3317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 الی 8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33173">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خشک شدن عمقی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24 الی 48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33173">
                <a:tc>
                  <a:txBody>
                    <a:bodyPr/>
                    <a:lstStyle/>
                    <a:p>
                      <a:pPr marL="0" marR="0" lvl="0" indent="0" algn="r" defTabSz="914400" rtl="1" eaLnBrk="1" fontAlgn="auto" latinLnBrk="0" hangingPunct="1">
                        <a:lnSpc>
                          <a:spcPct val="115000"/>
                        </a:lnSpc>
                        <a:spcBef>
                          <a:spcPts val="0"/>
                        </a:spcBef>
                        <a:spcAft>
                          <a:spcPts val="800"/>
                        </a:spcAft>
                        <a:buClrTx/>
                        <a:buSzTx/>
                        <a:buFontTx/>
                        <a:buNone/>
                        <a:tabLst/>
                        <a:defRPr/>
                      </a:pPr>
                      <a:r>
                        <a:rPr lang="ar-SA" sz="1200" b="1" kern="100" dirty="0">
                          <a:solidFill>
                            <a:schemeClr val="tx1"/>
                          </a:solidFill>
                          <a:effectLst/>
                          <a:latin typeface="Vazir" panose="020B0603030804020204" pitchFamily="34" charset="-78"/>
                          <a:ea typeface="+mn-ea"/>
                          <a:cs typeface="Vazir" panose="020B0603030804020204" pitchFamily="34" charset="-78"/>
                        </a:rPr>
                        <a:t>مقاومت شیمیایی</a:t>
                      </a:r>
                      <a:endParaRPr lang="en-US" sz="1200" b="1"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tc>
                  <a:txBody>
                    <a:bodyPr/>
                    <a:lstStyle/>
                    <a:p>
                      <a:pPr marL="0" marR="0" lvl="0" indent="0" algn="r" defTabSz="914400" rtl="1" eaLnBrk="1" fontAlgn="auto" latinLnBrk="0" hangingPunct="1">
                        <a:lnSpc>
                          <a:spcPct val="115000"/>
                        </a:lnSpc>
                        <a:spcBef>
                          <a:spcPts val="0"/>
                        </a:spcBef>
                        <a:spcAft>
                          <a:spcPts val="800"/>
                        </a:spcAft>
                        <a:buClrTx/>
                        <a:buSzTx/>
                        <a:buFontTx/>
                        <a:buNone/>
                        <a:tabLst/>
                        <a:defRPr/>
                      </a:pPr>
                      <a:r>
                        <a:rPr lang="fa-IR" sz="1200" kern="100" dirty="0">
                          <a:solidFill>
                            <a:schemeClr val="tx1"/>
                          </a:solidFill>
                          <a:effectLst/>
                          <a:latin typeface="Vazir" panose="020B0603030804020204" pitchFamily="34" charset="-78"/>
                          <a:ea typeface="+mn-ea"/>
                          <a:cs typeface="Vazir" panose="020B0603030804020204" pitchFamily="34" charset="-78"/>
                        </a:rPr>
                        <a:t>مقاوم در برابر آب، روغن‌ها و بسیاری از حلال‌های ملایم</a:t>
                      </a:r>
                      <a:endParaRPr lang="en-US" sz="1200"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extLst>
                  <a:ext uri="{0D108BD9-81ED-4DB2-BD59-A6C34878D82A}">
                    <a16:rowId xmlns:a16="http://schemas.microsoft.com/office/drawing/2014/main" val="2055075770"/>
                  </a:ext>
                </a:extLst>
              </a:tr>
              <a:tr h="233173">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حرارتی</a:t>
                      </a: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5</a:t>
                      </a:r>
                      <a:r>
                        <a:rPr lang="fa-IR" sz="1200" kern="100" dirty="0">
                          <a:effectLst/>
                          <a:latin typeface="Vazir" panose="020B0603030804020204" pitchFamily="34" charset="-78"/>
                          <a:cs typeface="Vazir" panose="020B0603030804020204" pitchFamily="34" charset="-78"/>
                        </a:rPr>
                        <a:t> -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80+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529146811"/>
                  </a:ext>
                </a:extLst>
              </a:tr>
              <a:tr h="23317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10+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2" name="TextBox 1">
            <a:extLst>
              <a:ext uri="{FF2B5EF4-FFF2-40B4-BE49-F238E27FC236}">
                <a16:creationId xmlns:a16="http://schemas.microsoft.com/office/drawing/2014/main" id="{734C8D7B-6314-E51B-455A-ED50F27B9608}"/>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63</a:t>
            </a:r>
            <a:endParaRPr lang="en-US" sz="1300" dirty="0">
              <a:solidFill>
                <a:schemeClr val="bg1"/>
              </a:solidFill>
              <a:cs typeface="2  Titr" panose="00000700000000000000" pitchFamily="2" charset="-78"/>
            </a:endParaRPr>
          </a:p>
        </p:txBody>
      </p:sp>
      <p:pic>
        <p:nvPicPr>
          <p:cNvPr id="7" name="Picture 6">
            <a:extLst>
              <a:ext uri="{FF2B5EF4-FFF2-40B4-BE49-F238E27FC236}">
                <a16:creationId xmlns:a16="http://schemas.microsoft.com/office/drawing/2014/main" id="{DFAEC074-DBB1-1E6C-BAB1-00B5C07537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936" y="1741501"/>
            <a:ext cx="4030728" cy="3197644"/>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F7EB1C00-992F-D9A2-5145-31A8467FC7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01540" y="4120310"/>
            <a:ext cx="5243950" cy="24314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600503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DCF82-13CC-06EC-EBA9-87347A38660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3F39A74-0679-37E7-5113-F67A8F381712}"/>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پلی یورتان ورزشی </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2E681409-3514-5EB6-5729-5E194ED25A4F}"/>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UNI-PU700</a:t>
            </a:r>
          </a:p>
        </p:txBody>
      </p:sp>
      <p:sp>
        <p:nvSpPr>
          <p:cNvPr id="5" name="TextBox 4">
            <a:extLst>
              <a:ext uri="{FF2B5EF4-FFF2-40B4-BE49-F238E27FC236}">
                <a16:creationId xmlns:a16="http://schemas.microsoft.com/office/drawing/2014/main" id="{8B8D2217-D998-DE2A-A768-5522F08310C4}"/>
              </a:ext>
            </a:extLst>
          </p:cNvPr>
          <p:cNvSpPr txBox="1"/>
          <p:nvPr/>
        </p:nvSpPr>
        <p:spPr>
          <a:xfrm>
            <a:off x="152400" y="882989"/>
            <a:ext cx="9552715" cy="1358064"/>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روکش پلی‌یورتان ورزشی یک پوشش کف تخصصی بر پایه رزین پلی‌یورتان است که با ایجاد سطحی الاستیک، مقاوم و ضدلغزش، عملکرد ورزشی را بهبود داده و خطر آسیب‌دیدگی ورزشکاران را کاهش می‌دهد. این سیستم معمولاً شامل پرایمر، لایه الاستیک </a:t>
            </a:r>
            <a:r>
              <a:rPr lang="en-US" sz="1400" kern="100" dirty="0">
                <a:latin typeface="Vazir" panose="020B0603030804020204" pitchFamily="34" charset="-78"/>
                <a:ea typeface="Calibri" panose="020F0502020204030204" pitchFamily="34" charset="0"/>
                <a:cs typeface="Vazir" panose="020B0603030804020204" pitchFamily="34" charset="-78"/>
              </a:rPr>
              <a:t>PU </a:t>
            </a:r>
            <a:r>
              <a:rPr lang="fa-IR" sz="1400" kern="100" dirty="0">
                <a:latin typeface="Vazir" panose="020B0603030804020204" pitchFamily="34" charset="-78"/>
                <a:ea typeface="Calibri" panose="020F0502020204030204" pitchFamily="34" charset="0"/>
                <a:cs typeface="Vazir" panose="020B0603030804020204" pitchFamily="34" charset="-78"/>
              </a:rPr>
              <a:t>و لایه نهایی مقاوم به سایش است</a:t>
            </a:r>
            <a:r>
              <a:rPr lang="en-US" sz="1400" kern="100" dirty="0">
                <a:latin typeface="Vazir" panose="020B0603030804020204" pitchFamily="34" charset="-78"/>
                <a:ea typeface="Calibri" panose="020F0502020204030204" pitchFamily="34" charset="0"/>
                <a:cs typeface="Vazir" panose="020B0603030804020204" pitchFamily="34" charset="-78"/>
              </a:rPr>
              <a:t> </a:t>
            </a:r>
            <a:r>
              <a:rPr lang="fa-IR" sz="1400" kern="100" dirty="0">
                <a:latin typeface="Vazir" panose="020B0603030804020204" pitchFamily="34" charset="-78"/>
                <a:ea typeface="Calibri" panose="020F0502020204030204" pitchFamily="34" charset="0"/>
                <a:cs typeface="Vazir" panose="020B0603030804020204" pitchFamily="34" charset="-78"/>
              </a:rPr>
              <a:t>، این کفپوش به دلیل انعطاف، دوام بالا و مقاومت در برابر </a:t>
            </a:r>
            <a:r>
              <a:rPr lang="en-US" sz="1400" kern="100" dirty="0">
                <a:latin typeface="Vazir" panose="020B0603030804020204" pitchFamily="34" charset="-78"/>
                <a:ea typeface="Calibri" panose="020F0502020204030204" pitchFamily="34" charset="0"/>
                <a:cs typeface="Vazir" panose="020B0603030804020204" pitchFamily="34" charset="-78"/>
              </a:rPr>
              <a:t>UV </a:t>
            </a:r>
            <a:r>
              <a:rPr lang="fa-IR" sz="1400" kern="100" dirty="0">
                <a:latin typeface="Vazir" panose="020B0603030804020204" pitchFamily="34" charset="-78"/>
                <a:ea typeface="Calibri" panose="020F0502020204030204" pitchFamily="34" charset="0"/>
                <a:cs typeface="Vazir" panose="020B0603030804020204" pitchFamily="34" charset="-78"/>
              </a:rPr>
              <a:t>و رطوبت برای فضاهای سرپوشیده و روباز بسیار مناسب است.</a:t>
            </a:r>
          </a:p>
        </p:txBody>
      </p:sp>
      <p:sp>
        <p:nvSpPr>
          <p:cNvPr id="10" name="TextBox 9">
            <a:extLst>
              <a:ext uri="{FF2B5EF4-FFF2-40B4-BE49-F238E27FC236}">
                <a16:creationId xmlns:a16="http://schemas.microsoft.com/office/drawing/2014/main" id="{1835D026-A76E-7200-C49A-07FDD1E903B0}"/>
              </a:ext>
            </a:extLst>
          </p:cNvPr>
          <p:cNvSpPr txBox="1"/>
          <p:nvPr/>
        </p:nvSpPr>
        <p:spPr>
          <a:xfrm>
            <a:off x="4083479" y="2349001"/>
            <a:ext cx="5541824" cy="2000548"/>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جذب ضربه و کاهش آسیب ورزشی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سطح ضدلغزش استاندارد</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سایشی بالا</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دوام طولانی (۱۰ تا ۱۵ سال)</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اجرای یکپارچه بدون درز</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a:t>
            </a:r>
            <a:r>
              <a:rPr lang="en-US" sz="1200" kern="100" dirty="0">
                <a:effectLst/>
                <a:latin typeface="Vazir" panose="020B0603030804020204" pitchFamily="34" charset="-78"/>
                <a:ea typeface="Calibri" panose="020F0502020204030204" pitchFamily="34" charset="0"/>
                <a:cs typeface="Vazir" panose="020B0603030804020204" pitchFamily="34" charset="-78"/>
              </a:rPr>
              <a:t>UV </a:t>
            </a:r>
            <a:r>
              <a:rPr lang="fa-IR" sz="1200" kern="100" dirty="0">
                <a:effectLst/>
                <a:latin typeface="Vazir" panose="020B0603030804020204" pitchFamily="34" charset="-78"/>
                <a:ea typeface="Calibri" panose="020F0502020204030204" pitchFamily="34" charset="0"/>
                <a:cs typeface="Vazir" panose="020B0603030804020204" pitchFamily="34" charset="-78"/>
              </a:rPr>
              <a:t>و شرایط جوی</a:t>
            </a:r>
          </a:p>
        </p:txBody>
      </p:sp>
      <p:sp>
        <p:nvSpPr>
          <p:cNvPr id="12" name="TextBox 11">
            <a:extLst>
              <a:ext uri="{FF2B5EF4-FFF2-40B4-BE49-F238E27FC236}">
                <a16:creationId xmlns:a16="http://schemas.microsoft.com/office/drawing/2014/main" id="{816C7D8B-594A-C69E-00D0-9C12D96ABAEB}"/>
              </a:ext>
            </a:extLst>
          </p:cNvPr>
          <p:cNvSpPr txBox="1"/>
          <p:nvPr/>
        </p:nvSpPr>
        <p:spPr>
          <a:xfrm>
            <a:off x="2520950" y="2193745"/>
            <a:ext cx="3171881" cy="2200602"/>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سالن‌های ورزشی چندمنظوره</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زمین بسکتبال و والیبال</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زمین فوتسال و هندبال</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زمین تنیس</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پیست‌های دو و میدانی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باشگاه‌های بدنسازی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فضاهای ورزشی مدارس و دانشگاه‌ها</a:t>
            </a:r>
          </a:p>
        </p:txBody>
      </p:sp>
      <p:sp>
        <p:nvSpPr>
          <p:cNvPr id="13" name="TextBox 12">
            <a:extLst>
              <a:ext uri="{FF2B5EF4-FFF2-40B4-BE49-F238E27FC236}">
                <a16:creationId xmlns:a16="http://schemas.microsoft.com/office/drawing/2014/main" id="{3E6CAB01-10D8-3D2F-E9B6-62AAB268ECA4}"/>
              </a:ext>
            </a:extLst>
          </p:cNvPr>
          <p:cNvSpPr txBox="1"/>
          <p:nvPr/>
        </p:nvSpPr>
        <p:spPr>
          <a:xfrm>
            <a:off x="4904218" y="6343599"/>
            <a:ext cx="4641273"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a:t>
            </a:r>
            <a:r>
              <a:rPr lang="fa-IR" sz="1600" b="1" dirty="0">
                <a:latin typeface="Vazir" panose="020B0603030804020204" pitchFamily="34" charset="-78"/>
                <a:cs typeface="Vazir" panose="020B0603030804020204" pitchFamily="34" charset="-78"/>
              </a:rPr>
              <a:t>کاردک شانه دار و غلطک هواگیر</a:t>
            </a:r>
            <a:endParaRPr lang="en-US" sz="1600" b="1" dirty="0"/>
          </a:p>
        </p:txBody>
      </p:sp>
      <p:sp>
        <p:nvSpPr>
          <p:cNvPr id="2" name="TextBox 1">
            <a:extLst>
              <a:ext uri="{FF2B5EF4-FFF2-40B4-BE49-F238E27FC236}">
                <a16:creationId xmlns:a16="http://schemas.microsoft.com/office/drawing/2014/main" id="{5C421CB8-BC0E-319E-CDE4-445CFBC84A69}"/>
              </a:ext>
            </a:extLst>
          </p:cNvPr>
          <p:cNvSpPr txBox="1"/>
          <p:nvPr/>
        </p:nvSpPr>
        <p:spPr>
          <a:xfrm>
            <a:off x="4672303" y="4547551"/>
            <a:ext cx="4953000" cy="1687641"/>
          </a:xfrm>
          <a:prstGeom prst="rect">
            <a:avLst/>
          </a:prstGeom>
          <a:noFill/>
        </p:spPr>
        <p:txBody>
          <a:bodyPr wrap="square">
            <a:spAutoFit/>
          </a:bodyPr>
          <a:lstStyle/>
          <a:p>
            <a:pPr algn="r" rtl="1">
              <a:spcBef>
                <a:spcPts val="600"/>
              </a:spcBef>
              <a:spcAft>
                <a:spcPts val="800"/>
              </a:spcAft>
              <a:buNone/>
            </a:pPr>
            <a:r>
              <a:rPr lang="fa-IR" sz="12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a:t>
            </a:r>
            <a:r>
              <a:rPr lang="ar-SA" sz="1200" kern="100" dirty="0">
                <a:effectLst/>
                <a:latin typeface="Vazir" panose="020B0603030804020204" pitchFamily="34" charset="-78"/>
                <a:ea typeface="Calibri" panose="020F0502020204030204" pitchFamily="34" charset="0"/>
                <a:cs typeface="Vazir" panose="020B0603030804020204" pitchFamily="34" charset="-78"/>
              </a:rPr>
              <a:t>ز تماس با چشم و پوست جلوگیری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از ماسک، دستکش و عینک ایمنی استفاده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دور از گرمای مستقیم و جرقه نگهداری شود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r" rtl="1">
              <a:spcBef>
                <a:spcPts val="600"/>
              </a:spcBef>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 به وسیله ترازوی دیجیتال به دقت توزین و اختلاط گردد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3" name="TextBox 2">
            <a:extLst>
              <a:ext uri="{FF2B5EF4-FFF2-40B4-BE49-F238E27FC236}">
                <a16:creationId xmlns:a16="http://schemas.microsoft.com/office/drawing/2014/main" id="{1EA99F3C-781E-CD95-6931-BA1F84D306A5}"/>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64</a:t>
            </a:r>
            <a:endParaRPr lang="en-US" sz="1300" dirty="0">
              <a:solidFill>
                <a:schemeClr val="bg1"/>
              </a:solidFill>
              <a:cs typeface="2  Titr" panose="00000700000000000000" pitchFamily="2" charset="-78"/>
            </a:endParaRPr>
          </a:p>
        </p:txBody>
      </p:sp>
      <p:pic>
        <p:nvPicPr>
          <p:cNvPr id="8" name="Picture 7">
            <a:extLst>
              <a:ext uri="{FF2B5EF4-FFF2-40B4-BE49-F238E27FC236}">
                <a16:creationId xmlns:a16="http://schemas.microsoft.com/office/drawing/2014/main" id="{6D259C03-BA56-A98A-81B9-FA35CDD7837E}"/>
              </a:ext>
            </a:extLst>
          </p:cNvPr>
          <p:cNvPicPr>
            <a:picLocks noChangeAspect="1"/>
          </p:cNvPicPr>
          <p:nvPr/>
        </p:nvPicPr>
        <p:blipFill>
          <a:blip r:embed="rId3">
            <a:extLst>
              <a:ext uri="{28A0092B-C50C-407E-A947-70E740481C1C}">
                <a14:useLocalDpi xmlns:a14="http://schemas.microsoft.com/office/drawing/2010/main" val="0"/>
              </a:ext>
            </a:extLst>
          </a:blip>
          <a:srcRect l="24481" t="17233" r="24480" b="16320"/>
          <a:stretch>
            <a:fillRect/>
          </a:stretch>
        </p:blipFill>
        <p:spPr>
          <a:xfrm>
            <a:off x="58867" y="3625850"/>
            <a:ext cx="2876575" cy="2887026"/>
          </a:xfrm>
          <a:prstGeom prst="rect">
            <a:avLst/>
          </a:prstGeom>
        </p:spPr>
      </p:pic>
      <p:graphicFrame>
        <p:nvGraphicFramePr>
          <p:cNvPr id="9" name="Object 8">
            <a:extLst>
              <a:ext uri="{FF2B5EF4-FFF2-40B4-BE49-F238E27FC236}">
                <a16:creationId xmlns:a16="http://schemas.microsoft.com/office/drawing/2014/main" id="{43D5C7F4-B08F-4D82-D858-961FAE33942A}"/>
              </a:ext>
            </a:extLst>
          </p:cNvPr>
          <p:cNvGraphicFramePr>
            <a:graphicFrameLocks noChangeAspect="1"/>
          </p:cNvGraphicFramePr>
          <p:nvPr>
            <p:extLst>
              <p:ext uri="{D42A27DB-BD31-4B8C-83A1-F6EECF244321}">
                <p14:modId xmlns:p14="http://schemas.microsoft.com/office/powerpoint/2010/main" val="482159332"/>
              </p:ext>
            </p:extLst>
          </p:nvPr>
        </p:nvGraphicFramePr>
        <p:xfrm>
          <a:off x="2857436" y="5148559"/>
          <a:ext cx="939215" cy="1282345"/>
        </p:xfrm>
        <a:graphic>
          <a:graphicData uri="http://schemas.openxmlformats.org/presentationml/2006/ole">
            <mc:AlternateContent xmlns:mc="http://schemas.openxmlformats.org/markup-compatibility/2006">
              <mc:Choice xmlns:v="urn:schemas-microsoft-com:vml" Requires="v">
                <p:oleObj r:id="rId4" imgW="11363547" imgH="15514811" progId="">
                  <p:embed/>
                </p:oleObj>
              </mc:Choice>
              <mc:Fallback>
                <p:oleObj r:id="rId4" imgW="11363547" imgH="15514811" progId="">
                  <p:embed/>
                  <p:pic>
                    <p:nvPicPr>
                      <p:cNvPr id="16" name="Object 15">
                        <a:extLst>
                          <a:ext uri="{FF2B5EF4-FFF2-40B4-BE49-F238E27FC236}">
                            <a16:creationId xmlns:a16="http://schemas.microsoft.com/office/drawing/2014/main" id="{A7151918-01C3-E39F-1817-0665ED5EAB5E}"/>
                          </a:ext>
                        </a:extLst>
                      </p:cNvPr>
                      <p:cNvPicPr/>
                      <p:nvPr/>
                    </p:nvPicPr>
                    <p:blipFill>
                      <a:blip r:embed="rId5"/>
                      <a:stretch>
                        <a:fillRect/>
                      </a:stretch>
                    </p:blipFill>
                    <p:spPr>
                      <a:xfrm>
                        <a:off x="2857436" y="5148559"/>
                        <a:ext cx="939215" cy="1282345"/>
                      </a:xfrm>
                      <a:prstGeom prst="rect">
                        <a:avLst/>
                      </a:prstGeom>
                    </p:spPr>
                  </p:pic>
                </p:oleObj>
              </mc:Fallback>
            </mc:AlternateContent>
          </a:graphicData>
        </a:graphic>
      </p:graphicFrame>
    </p:spTree>
    <p:extLst>
      <p:ext uri="{BB962C8B-B14F-4D97-AF65-F5344CB8AC3E}">
        <p14:creationId xmlns:p14="http://schemas.microsoft.com/office/powerpoint/2010/main" val="16589381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D17A7-E140-1804-97E8-E601CA1E4F6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DC2E7ED-66D0-8376-438B-F33E7549A702}"/>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روکش پلی یورتان ورزشی </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A229D77D-23E1-9A1E-41A6-7CD87FA22831}"/>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UNI-PU700</a:t>
            </a:r>
          </a:p>
        </p:txBody>
      </p:sp>
      <p:graphicFrame>
        <p:nvGraphicFramePr>
          <p:cNvPr id="3" name="Table 2">
            <a:extLst>
              <a:ext uri="{FF2B5EF4-FFF2-40B4-BE49-F238E27FC236}">
                <a16:creationId xmlns:a16="http://schemas.microsoft.com/office/drawing/2014/main" id="{75891695-A410-24FD-C2D8-3A7534151BDA}"/>
              </a:ext>
            </a:extLst>
          </p:cNvPr>
          <p:cNvGraphicFramePr>
            <a:graphicFrameLocks noGrp="1"/>
          </p:cNvGraphicFramePr>
          <p:nvPr>
            <p:extLst>
              <p:ext uri="{D42A27DB-BD31-4B8C-83A1-F6EECF244321}">
                <p14:modId xmlns:p14="http://schemas.microsoft.com/office/powerpoint/2010/main" val="3600037823"/>
              </p:ext>
            </p:extLst>
          </p:nvPr>
        </p:nvGraphicFramePr>
        <p:xfrm>
          <a:off x="4890356" y="1002820"/>
          <a:ext cx="4650515" cy="2426180"/>
        </p:xfrm>
        <a:graphic>
          <a:graphicData uri="http://schemas.openxmlformats.org/drawingml/2006/table">
            <a:tbl>
              <a:tblPr rtl="1" firstRow="1" firstCol="1" bandRow="1">
                <a:tableStyleId>{69012ECD-51FC-41F1-AA8D-1B2483CD663E}</a:tableStyleId>
              </a:tblPr>
              <a:tblGrid>
                <a:gridCol w="1933020">
                  <a:extLst>
                    <a:ext uri="{9D8B030D-6E8A-4147-A177-3AD203B41FA5}">
                      <a16:colId xmlns:a16="http://schemas.microsoft.com/office/drawing/2014/main" val="1540041204"/>
                    </a:ext>
                  </a:extLst>
                </a:gridCol>
                <a:gridCol w="2717495">
                  <a:extLst>
                    <a:ext uri="{9D8B030D-6E8A-4147-A177-3AD203B41FA5}">
                      <a16:colId xmlns:a16="http://schemas.microsoft.com/office/drawing/2014/main" val="1415829584"/>
                    </a:ext>
                  </a:extLst>
                </a:gridCol>
              </a:tblGrid>
              <a:tr h="242618">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42618">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 </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fa-IR" sz="1200" kern="100" dirty="0">
                          <a:effectLst/>
                          <a:latin typeface="Vazir" panose="020B0603030804020204" pitchFamily="34" charset="-78"/>
                          <a:ea typeface="Calibri" panose="020F0502020204030204" pitchFamily="34" charset="0"/>
                          <a:cs typeface="Vazir" panose="020B0603030804020204" pitchFamily="34" charset="-78"/>
                        </a:rPr>
                        <a:t>16 – 20 درصد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459148310"/>
                  </a:ext>
                </a:extLst>
              </a:tr>
              <a:tr h="24261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سفید / براساس رال </a:t>
                      </a:r>
                      <a:r>
                        <a:rPr lang="en-US" sz="1200" kern="100" dirty="0">
                          <a:effectLst/>
                          <a:latin typeface="Vazir" panose="020B0603030804020204" pitchFamily="34" charset="-78"/>
                          <a:ea typeface="Calibri" panose="020F0502020204030204" pitchFamily="34" charset="0"/>
                          <a:cs typeface="Vazir" panose="020B0603030804020204" pitchFamily="34" charset="-78"/>
                        </a:rPr>
                        <a:t>K7</a:t>
                      </a:r>
                    </a:p>
                  </a:txBody>
                  <a:tcPr marL="68580" marR="68580" marT="0" marB="0"/>
                </a:tc>
                <a:extLst>
                  <a:ext uri="{0D108BD9-81ED-4DB2-BD59-A6C34878D82A}">
                    <a16:rowId xmlns:a16="http://schemas.microsoft.com/office/drawing/2014/main" val="3736176015"/>
                  </a:ext>
                </a:extLst>
              </a:tr>
              <a:tr h="24261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a:t>
                      </a:r>
                      <a:r>
                        <a:rPr lang="en-US" sz="1200" kern="100" dirty="0">
                          <a:effectLst/>
                          <a:latin typeface="Vazir" panose="020B0603030804020204" pitchFamily="34" charset="-78"/>
                          <a:cs typeface="Vazir" panose="020B0603030804020204" pitchFamily="34" charset="-78"/>
                        </a:rPr>
                        <a:t>1.2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45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42618">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4261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 الی 8 میلیمتر 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4261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2 الی 4 کیلوگرم جهت یک مترمربع </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24261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12 الی 24 ساعت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242618">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زمان بهره برداری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4 الی 7 روز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242618">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 </a:t>
                      </a:r>
                      <a:r>
                        <a:rPr lang="fa-IR" sz="1200" kern="100" dirty="0">
                          <a:effectLst/>
                          <a:latin typeface="Vazir" panose="020B0603030804020204" pitchFamily="34" charset="-78"/>
                          <a:cs typeface="Vazir" panose="020B0603030804020204" pitchFamily="34" charset="-78"/>
                        </a:rPr>
                        <a:t>دمای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 10+   الی </a:t>
                      </a:r>
                      <a:r>
                        <a:rPr lang="en-US" sz="1200" kern="100" dirty="0">
                          <a:effectLst/>
                          <a:latin typeface="Vazir" panose="020B0603030804020204" pitchFamily="34" charset="-78"/>
                          <a:cs typeface="Vazir" panose="020B0603030804020204" pitchFamily="34" charset="-78"/>
                        </a:rPr>
                        <a:t>°C</a:t>
                      </a:r>
                      <a:r>
                        <a:rPr lang="fa-IR" sz="1200" kern="100" dirty="0">
                          <a:effectLst/>
                          <a:latin typeface="Vazir" panose="020B0603030804020204" pitchFamily="34" charset="-78"/>
                          <a:cs typeface="Vazir" panose="020B0603030804020204" pitchFamily="34" charset="-78"/>
                        </a:rPr>
                        <a:t>40+</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516278606"/>
                  </a:ext>
                </a:extLst>
              </a:tr>
            </a:tbl>
          </a:graphicData>
        </a:graphic>
      </p:graphicFrame>
      <p:sp>
        <p:nvSpPr>
          <p:cNvPr id="2" name="TextBox 1">
            <a:extLst>
              <a:ext uri="{FF2B5EF4-FFF2-40B4-BE49-F238E27FC236}">
                <a16:creationId xmlns:a16="http://schemas.microsoft.com/office/drawing/2014/main" id="{D67D47B9-7A2A-D66F-D27F-B36728694CF0}"/>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65</a:t>
            </a:r>
            <a:endParaRPr lang="en-US" sz="1300" dirty="0">
              <a:solidFill>
                <a:schemeClr val="bg1"/>
              </a:solidFill>
              <a:cs typeface="2  Titr" panose="00000700000000000000" pitchFamily="2" charset="-78"/>
            </a:endParaRPr>
          </a:p>
        </p:txBody>
      </p:sp>
      <p:pic>
        <p:nvPicPr>
          <p:cNvPr id="9" name="Picture 8">
            <a:extLst>
              <a:ext uri="{FF2B5EF4-FFF2-40B4-BE49-F238E27FC236}">
                <a16:creationId xmlns:a16="http://schemas.microsoft.com/office/drawing/2014/main" id="{C9FE1807-CFCF-8DD8-F176-6ACE20F2F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782" y="1408086"/>
            <a:ext cx="3316540" cy="4422053"/>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793A9690-9386-2C0E-A73D-CC7C7CB664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1292" y="3619112"/>
            <a:ext cx="4629579" cy="28560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415713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39124-0EF3-0F3F-72BC-14CEACB03DB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CD1693D-0468-EE16-6239-E8CC69EEB177}"/>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چسب مخصوص چمن مصنوعی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D5A5F303-3DE7-CF47-F3DA-6DD4C781B2C3}"/>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UNI-A100</a:t>
            </a:r>
          </a:p>
        </p:txBody>
      </p:sp>
      <p:sp>
        <p:nvSpPr>
          <p:cNvPr id="5" name="TextBox 4">
            <a:extLst>
              <a:ext uri="{FF2B5EF4-FFF2-40B4-BE49-F238E27FC236}">
                <a16:creationId xmlns:a16="http://schemas.microsoft.com/office/drawing/2014/main" id="{6DDD38EC-FB4E-6A5C-9C78-6E2E3CBCC4AE}"/>
              </a:ext>
            </a:extLst>
          </p:cNvPr>
          <p:cNvSpPr txBox="1"/>
          <p:nvPr/>
        </p:nvSpPr>
        <p:spPr>
          <a:xfrm>
            <a:off x="152400" y="882989"/>
            <a:ext cx="9552715" cy="1358064"/>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چسب چمن یک چسب صنعتی با قدرت چسبندگی بالا است که برای نصب دائمی چمن مصنوعی در فضاهای ورزشی، محوطه‌سازی، روف‌گاردن، تراس، حیاط و زمین‌های بازی استفاده می‌شود. این چسب قابلیت اتصال قوی به سطوحی مانند بتن، آسفالت، موزاییک، سنگ و نوار اتصال چمن مصنوعی را دارد ، فرمولاسیون این چسب به گونه‌ای طراحی شده که در شرایط محیطی مختلف (گرما، سرما، رطوبت و بارندگی) عملکرد پایدار داشته باشد و از جدا شدن درزهای چمن جلوگیری کند.</a:t>
            </a:r>
          </a:p>
        </p:txBody>
      </p:sp>
      <p:sp>
        <p:nvSpPr>
          <p:cNvPr id="10" name="TextBox 9">
            <a:extLst>
              <a:ext uri="{FF2B5EF4-FFF2-40B4-BE49-F238E27FC236}">
                <a16:creationId xmlns:a16="http://schemas.microsoft.com/office/drawing/2014/main" id="{F531CA84-C7D3-9EC5-2EA2-2D9CBFFB398F}"/>
              </a:ext>
            </a:extLst>
          </p:cNvPr>
          <p:cNvSpPr txBox="1"/>
          <p:nvPr/>
        </p:nvSpPr>
        <p:spPr>
          <a:xfrm>
            <a:off x="1261340" y="2241053"/>
            <a:ext cx="3418467" cy="2000548"/>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چسبندگی بسیار بالا</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آب و رطوبت</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مناسب برای فضای باز</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انعطاف‌پذیری بالا بعد از خشک شدن</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مقاومت در برابر تغییرات دمایی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عمر طولانی</a:t>
            </a:r>
          </a:p>
        </p:txBody>
      </p:sp>
      <p:sp>
        <p:nvSpPr>
          <p:cNvPr id="12" name="TextBox 11">
            <a:extLst>
              <a:ext uri="{FF2B5EF4-FFF2-40B4-BE49-F238E27FC236}">
                <a16:creationId xmlns:a16="http://schemas.microsoft.com/office/drawing/2014/main" id="{A959DD46-3523-12C8-5BA7-D9B0DECA809F}"/>
              </a:ext>
            </a:extLst>
          </p:cNvPr>
          <p:cNvSpPr txBox="1"/>
          <p:nvPr/>
        </p:nvSpPr>
        <p:spPr>
          <a:xfrm>
            <a:off x="5188534" y="2241053"/>
            <a:ext cx="4371109" cy="1677382"/>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نصب چمن مصنوعی در زمین‌های فوتبال و ورزشی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نصب چمن مصنوعی در حیاط، باغ و ویلا</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نصب چمن در روف گاردن و تراس</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اتصال درزهای رول‌های چمن مصنوعی</a:t>
            </a:r>
          </a:p>
          <a:p>
            <a:pPr marL="285750" indent="-230188" algn="just" rtl="1">
              <a:spcBef>
                <a:spcPts val="600"/>
              </a:spcBef>
              <a:buFont typeface="Arial" panose="020B0604020202020204" pitchFamily="34" charset="0"/>
              <a:buChar char="•"/>
            </a:pPr>
            <a:r>
              <a:rPr lang="fa-IR" sz="1200" kern="100" dirty="0">
                <a:latin typeface="Vazir" panose="020B0603030804020204" pitchFamily="34" charset="-78"/>
                <a:ea typeface="Calibri" panose="020F0502020204030204" pitchFamily="34" charset="0"/>
                <a:cs typeface="Vazir" panose="020B0603030804020204" pitchFamily="34" charset="-78"/>
              </a:rPr>
              <a:t>استفاده همراه با نوار اتصال (</a:t>
            </a:r>
            <a:r>
              <a:rPr lang="en-US" sz="1200" kern="100" dirty="0">
                <a:latin typeface="Vazir" panose="020B0603030804020204" pitchFamily="34" charset="-78"/>
                <a:ea typeface="Calibri" panose="020F0502020204030204" pitchFamily="34" charset="0"/>
                <a:cs typeface="Vazir" panose="020B0603030804020204" pitchFamily="34" charset="-78"/>
              </a:rPr>
              <a:t>(Seaming Tape</a:t>
            </a:r>
          </a:p>
        </p:txBody>
      </p:sp>
      <p:sp>
        <p:nvSpPr>
          <p:cNvPr id="13" name="TextBox 12">
            <a:extLst>
              <a:ext uri="{FF2B5EF4-FFF2-40B4-BE49-F238E27FC236}">
                <a16:creationId xmlns:a16="http://schemas.microsoft.com/office/drawing/2014/main" id="{29B9652B-DE4B-57A0-A2D4-A39CB0D494EA}"/>
              </a:ext>
            </a:extLst>
          </p:cNvPr>
          <p:cNvSpPr txBox="1"/>
          <p:nvPr/>
        </p:nvSpPr>
        <p:spPr>
          <a:xfrm>
            <a:off x="4930899" y="6377690"/>
            <a:ext cx="4641273" cy="338554"/>
          </a:xfrm>
          <a:prstGeom prst="rect">
            <a:avLst/>
          </a:prstGeom>
          <a:noFill/>
        </p:spPr>
        <p:txBody>
          <a:bodyPr wrap="square">
            <a:spAutoFit/>
          </a:bodyPr>
          <a:lstStyle/>
          <a:p>
            <a:pPr algn="just" rtl="1"/>
            <a:r>
              <a:rPr lang="ar-SA" sz="1550" b="1" dirty="0">
                <a:latin typeface="Vazir" panose="020B0603030804020204" pitchFamily="34" charset="-78"/>
                <a:cs typeface="Vazir" panose="020B0603030804020204" pitchFamily="34" charset="-78"/>
              </a:rPr>
              <a:t>نحوه اجرا: </a:t>
            </a:r>
            <a:r>
              <a:rPr lang="fa-IR" sz="1550" b="1" dirty="0">
                <a:latin typeface="Vazir" panose="020B0603030804020204" pitchFamily="34" charset="-78"/>
                <a:cs typeface="Vazir" panose="020B0603030804020204" pitchFamily="34" charset="-78"/>
              </a:rPr>
              <a:t>کاردک شانه دار و غلطک هواگیر</a:t>
            </a:r>
            <a:endParaRPr lang="en-US" sz="1550" b="1" dirty="0"/>
          </a:p>
        </p:txBody>
      </p:sp>
      <p:sp>
        <p:nvSpPr>
          <p:cNvPr id="2" name="TextBox 1">
            <a:extLst>
              <a:ext uri="{FF2B5EF4-FFF2-40B4-BE49-F238E27FC236}">
                <a16:creationId xmlns:a16="http://schemas.microsoft.com/office/drawing/2014/main" id="{49088408-89EE-2E2B-6E7F-35F3A9C2CA12}"/>
              </a:ext>
            </a:extLst>
          </p:cNvPr>
          <p:cNvSpPr txBox="1"/>
          <p:nvPr/>
        </p:nvSpPr>
        <p:spPr>
          <a:xfrm>
            <a:off x="-386121" y="4472262"/>
            <a:ext cx="4953000" cy="1949252"/>
          </a:xfrm>
          <a:prstGeom prst="rect">
            <a:avLst/>
          </a:prstGeom>
          <a:noFill/>
        </p:spPr>
        <p:txBody>
          <a:bodyPr wrap="square">
            <a:spAutoFit/>
          </a:bodyPr>
          <a:lstStyle/>
          <a:p>
            <a:pPr algn="r" rtl="1">
              <a:spcBef>
                <a:spcPts val="600"/>
              </a:spcBef>
              <a:spcAft>
                <a:spcPts val="800"/>
              </a:spcAft>
              <a:buNone/>
            </a:pPr>
            <a:r>
              <a:rPr lang="fa-IR" sz="12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endParaRPr lang="en-US" sz="1200" b="1" kern="100" dirty="0">
              <a:effectLst/>
              <a:latin typeface="Vazir" panose="020B0603030804020204" pitchFamily="34" charset="-78"/>
              <a:ea typeface="Calibri" panose="020F0502020204030204" pitchFamily="34" charset="0"/>
              <a:cs typeface="Vazir" panose="020B0603030804020204" pitchFamily="34" charset="-78"/>
            </a:endParaRPr>
          </a:p>
          <a:p>
            <a:pPr marL="173038" indent="-17303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سطح زیرکار باید تمیز، خشک و عاری از گرد و غبار باشد</a:t>
            </a:r>
          </a:p>
          <a:p>
            <a:pPr marL="173038" indent="-17303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چمن مصنوعی را در محل نصب پهن کنید و لبه‌ها را تنظیم کنید</a:t>
            </a:r>
          </a:p>
          <a:p>
            <a:pPr marL="173038" indent="-17303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نوار اتصال را زیر درز چمن قرار دهید</a:t>
            </a:r>
          </a:p>
          <a:p>
            <a:pPr marL="173038" indent="-17303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چسب را با کاردک روی نوار اتصال پخش کنید</a:t>
            </a:r>
          </a:p>
          <a:p>
            <a:pPr marL="173038" indent="-17303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لبه‌های چمن را روی چسب قرار داده و فشار دهید</a:t>
            </a:r>
          </a:p>
          <a:p>
            <a:pPr marL="173038" indent="-173038"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برای چسبندگی بهتر می‌توان از وزنه یا غلطک استفاده کرد</a:t>
            </a:r>
          </a:p>
        </p:txBody>
      </p:sp>
      <p:sp>
        <p:nvSpPr>
          <p:cNvPr id="3" name="TextBox 2">
            <a:extLst>
              <a:ext uri="{FF2B5EF4-FFF2-40B4-BE49-F238E27FC236}">
                <a16:creationId xmlns:a16="http://schemas.microsoft.com/office/drawing/2014/main" id="{69B03BA8-9C7E-1849-1EEB-524D212C63EA}"/>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66</a:t>
            </a:r>
            <a:endParaRPr lang="en-US" sz="1300" dirty="0">
              <a:solidFill>
                <a:schemeClr val="bg1"/>
              </a:solidFill>
              <a:cs typeface="2  Titr" panose="00000700000000000000" pitchFamily="2" charset="-78"/>
            </a:endParaRPr>
          </a:p>
        </p:txBody>
      </p:sp>
      <p:graphicFrame>
        <p:nvGraphicFramePr>
          <p:cNvPr id="7" name="Table 6">
            <a:extLst>
              <a:ext uri="{FF2B5EF4-FFF2-40B4-BE49-F238E27FC236}">
                <a16:creationId xmlns:a16="http://schemas.microsoft.com/office/drawing/2014/main" id="{0C39BE9D-67A7-600D-2B85-9EC1174C1857}"/>
              </a:ext>
            </a:extLst>
          </p:cNvPr>
          <p:cNvGraphicFramePr>
            <a:graphicFrameLocks noGrp="1"/>
          </p:cNvGraphicFramePr>
          <p:nvPr>
            <p:extLst>
              <p:ext uri="{D42A27DB-BD31-4B8C-83A1-F6EECF244321}">
                <p14:modId xmlns:p14="http://schemas.microsoft.com/office/powerpoint/2010/main" val="3754796066"/>
              </p:ext>
            </p:extLst>
          </p:nvPr>
        </p:nvGraphicFramePr>
        <p:xfrm>
          <a:off x="4849383" y="4041546"/>
          <a:ext cx="4650515" cy="2328828"/>
        </p:xfrm>
        <a:graphic>
          <a:graphicData uri="http://schemas.openxmlformats.org/drawingml/2006/table">
            <a:tbl>
              <a:tblPr rtl="1" firstRow="1" firstCol="1" bandRow="1">
                <a:tableStyleId>{69012ECD-51FC-41F1-AA8D-1B2483CD663E}</a:tableStyleId>
              </a:tblPr>
              <a:tblGrid>
                <a:gridCol w="1911636">
                  <a:extLst>
                    <a:ext uri="{9D8B030D-6E8A-4147-A177-3AD203B41FA5}">
                      <a16:colId xmlns:a16="http://schemas.microsoft.com/office/drawing/2014/main" val="1540041204"/>
                    </a:ext>
                  </a:extLst>
                </a:gridCol>
                <a:gridCol w="2738879">
                  <a:extLst>
                    <a:ext uri="{9D8B030D-6E8A-4147-A177-3AD203B41FA5}">
                      <a16:colId xmlns:a16="http://schemas.microsoft.com/office/drawing/2014/main" val="1415829584"/>
                    </a:ext>
                  </a:extLst>
                </a:gridCol>
              </a:tblGrid>
              <a:tr h="166031">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166031">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سبز کم رنگ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166031">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a:t>
                      </a:r>
                      <a:r>
                        <a:rPr lang="en-US" sz="1200" kern="100" dirty="0">
                          <a:effectLst/>
                          <a:latin typeface="Vazir" panose="020B0603030804020204" pitchFamily="34" charset="-78"/>
                          <a:cs typeface="Vazir" panose="020B0603030804020204" pitchFamily="34" charset="-78"/>
                        </a:rPr>
                        <a:t>1.3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1</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55</a:t>
                      </a:r>
                      <a:r>
                        <a:rPr lang="ar-SA" sz="1200" kern="100" dirty="0">
                          <a:effectLst/>
                          <a:latin typeface="Vazir" panose="020B0603030804020204" pitchFamily="34" charset="-78"/>
                          <a:cs typeface="Vazir" panose="020B0603030804020204" pitchFamily="34" charset="-78"/>
                        </a:rPr>
                        <a:t>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47715">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زمان عمر مخلوط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حداکثر 30 دقیقه </a:t>
                      </a:r>
                      <a:r>
                        <a:rPr lang="ar-SA" sz="1200" kern="100" dirty="0">
                          <a:effectLst/>
                          <a:latin typeface="Vazir" panose="020B0603030804020204" pitchFamily="34" charset="-78"/>
                          <a:cs typeface="Vazir" panose="020B0603030804020204" pitchFamily="34" charset="-78"/>
                        </a:rPr>
                        <a:t>در</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166031">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ضخامت لایه خشک</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بسته به نوع اجرا</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166031">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پوشش دهی تئوری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800 الی 1200 گرم جهت یک طول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7887632"/>
                  </a:ext>
                </a:extLst>
              </a:tr>
              <a:tr h="166031">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solidFill>
                            <a:schemeClr val="tx1"/>
                          </a:solidFill>
                          <a:effectLst/>
                          <a:latin typeface="Vazir" panose="020B0603030804020204" pitchFamily="34" charset="-78"/>
                          <a:ea typeface="+mn-ea"/>
                          <a:cs typeface="Vazir" panose="020B0603030804020204" pitchFamily="34" charset="-78"/>
                        </a:rPr>
                        <a:t>4 الی 6 ساعت </a:t>
                      </a:r>
                      <a:r>
                        <a:rPr lang="ar-SA" sz="1200" kern="100" dirty="0">
                          <a:solidFill>
                            <a:schemeClr val="tx1"/>
                          </a:solidFill>
                          <a:effectLst/>
                          <a:latin typeface="Vazir" panose="020B0603030804020204" pitchFamily="34" charset="-78"/>
                          <a:ea typeface="+mn-ea"/>
                          <a:cs typeface="Vazir" panose="020B0603030804020204" pitchFamily="34" charset="-78"/>
                        </a:rPr>
                        <a:t>در</a:t>
                      </a:r>
                      <a:r>
                        <a:rPr lang="en-US" sz="1200" kern="100" dirty="0">
                          <a:solidFill>
                            <a:schemeClr val="tx1"/>
                          </a:solidFill>
                          <a:effectLst/>
                          <a:latin typeface="Vazir" panose="020B0603030804020204" pitchFamily="34" charset="-78"/>
                          <a:ea typeface="+mn-ea"/>
                          <a:cs typeface="Vazir" panose="020B0603030804020204" pitchFamily="34" charset="-78"/>
                        </a:rPr>
                        <a:t>°C</a:t>
                      </a:r>
                      <a:r>
                        <a:rPr lang="ar-SA" sz="1200" kern="100" dirty="0">
                          <a:solidFill>
                            <a:schemeClr val="tx1"/>
                          </a:solidFill>
                          <a:effectLst/>
                          <a:latin typeface="Vazir" panose="020B0603030804020204" pitchFamily="34" charset="-78"/>
                          <a:ea typeface="+mn-ea"/>
                          <a:cs typeface="Vazir" panose="020B0603030804020204" pitchFamily="34" charset="-78"/>
                        </a:rPr>
                        <a:t>25</a:t>
                      </a:r>
                      <a:endParaRPr lang="en-US" sz="1200"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extLst>
                  <a:ext uri="{0D108BD9-81ED-4DB2-BD59-A6C34878D82A}">
                    <a16:rowId xmlns:a16="http://schemas.microsoft.com/office/drawing/2014/main" val="3000646369"/>
                  </a:ext>
                </a:extLst>
              </a:tr>
              <a:tr h="166031">
                <a:tc>
                  <a:txBody>
                    <a:bodyPr/>
                    <a:lstStyle/>
                    <a:p>
                      <a:pPr algn="r" rtl="1">
                        <a:lnSpc>
                          <a:spcPct val="115000"/>
                        </a:lnSpc>
                        <a:spcAft>
                          <a:spcPts val="800"/>
                        </a:spcAft>
                        <a:buNone/>
                      </a:pPr>
                      <a:r>
                        <a:rPr lang="fa-IR" sz="1200" b="1" kern="100" dirty="0">
                          <a:solidFill>
                            <a:schemeClr val="tx1"/>
                          </a:solidFill>
                          <a:effectLst/>
                          <a:latin typeface="Vazir" panose="020B0603030804020204" pitchFamily="34" charset="-78"/>
                          <a:ea typeface="+mn-ea"/>
                          <a:cs typeface="Vazir" panose="020B0603030804020204" pitchFamily="34" charset="-78"/>
                        </a:rPr>
                        <a:t>زمان خشک کامل</a:t>
                      </a:r>
                      <a:endParaRPr lang="en-US" sz="1200" b="1"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solidFill>
                            <a:schemeClr val="tx1"/>
                          </a:solidFill>
                          <a:effectLst/>
                          <a:latin typeface="Vazir" panose="020B0603030804020204" pitchFamily="34" charset="-78"/>
                          <a:ea typeface="+mn-ea"/>
                          <a:cs typeface="Vazir" panose="020B0603030804020204" pitchFamily="34" charset="-78"/>
                        </a:rPr>
                        <a:t>24 الی 48 ساعت </a:t>
                      </a:r>
                      <a:r>
                        <a:rPr lang="ar-SA" sz="1200" kern="100" dirty="0">
                          <a:solidFill>
                            <a:schemeClr val="tx1"/>
                          </a:solidFill>
                          <a:effectLst/>
                          <a:latin typeface="Vazir" panose="020B0603030804020204" pitchFamily="34" charset="-78"/>
                          <a:ea typeface="+mn-ea"/>
                          <a:cs typeface="Vazir" panose="020B0603030804020204" pitchFamily="34" charset="-78"/>
                        </a:rPr>
                        <a:t>در</a:t>
                      </a:r>
                      <a:r>
                        <a:rPr lang="en-US" sz="1200" kern="100" dirty="0">
                          <a:solidFill>
                            <a:schemeClr val="tx1"/>
                          </a:solidFill>
                          <a:effectLst/>
                          <a:latin typeface="Vazir" panose="020B0603030804020204" pitchFamily="34" charset="-78"/>
                          <a:ea typeface="+mn-ea"/>
                          <a:cs typeface="Vazir" panose="020B0603030804020204" pitchFamily="34" charset="-78"/>
                        </a:rPr>
                        <a:t>°C</a:t>
                      </a:r>
                      <a:r>
                        <a:rPr lang="ar-SA" sz="1200" kern="100" dirty="0">
                          <a:solidFill>
                            <a:schemeClr val="tx1"/>
                          </a:solidFill>
                          <a:effectLst/>
                          <a:latin typeface="Vazir" panose="020B0603030804020204" pitchFamily="34" charset="-78"/>
                          <a:ea typeface="+mn-ea"/>
                          <a:cs typeface="Vazir" panose="020B0603030804020204" pitchFamily="34" charset="-78"/>
                        </a:rPr>
                        <a:t>25</a:t>
                      </a:r>
                      <a:endParaRPr lang="en-US" sz="1200"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extLst>
                  <a:ext uri="{0D108BD9-81ED-4DB2-BD59-A6C34878D82A}">
                    <a16:rowId xmlns:a16="http://schemas.microsoft.com/office/drawing/2014/main" val="2372605433"/>
                  </a:ext>
                </a:extLst>
              </a:tr>
              <a:tr h="166031">
                <a:tc>
                  <a:txBody>
                    <a:bodyPr/>
                    <a:lstStyle/>
                    <a:p>
                      <a:pPr algn="r" rtl="1">
                        <a:lnSpc>
                          <a:spcPct val="115000"/>
                        </a:lnSpc>
                        <a:spcAft>
                          <a:spcPts val="800"/>
                        </a:spcAft>
                        <a:buNone/>
                      </a:pPr>
                      <a:r>
                        <a:rPr lang="fa-IR" sz="1200" b="1" kern="100" dirty="0">
                          <a:solidFill>
                            <a:schemeClr val="tx1"/>
                          </a:solidFill>
                          <a:effectLst/>
                          <a:latin typeface="Vazir" panose="020B0603030804020204" pitchFamily="34" charset="-78"/>
                          <a:ea typeface="+mn-ea"/>
                          <a:cs typeface="Vazir" panose="020B0603030804020204" pitchFamily="34" charset="-78"/>
                        </a:rPr>
                        <a:t>دمای اجرا</a:t>
                      </a:r>
                      <a:endParaRPr lang="en-US" sz="1200" b="1"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solidFill>
                            <a:schemeClr val="tx1"/>
                          </a:solidFill>
                          <a:effectLst/>
                          <a:latin typeface="Vazir" panose="020B0603030804020204" pitchFamily="34" charset="-78"/>
                          <a:ea typeface="+mn-ea"/>
                          <a:cs typeface="Vazir" panose="020B0603030804020204" pitchFamily="34" charset="-78"/>
                        </a:rPr>
                        <a:t>°C</a:t>
                      </a:r>
                      <a:r>
                        <a:rPr lang="fa-IR" sz="1200" kern="100" dirty="0">
                          <a:solidFill>
                            <a:schemeClr val="tx1"/>
                          </a:solidFill>
                          <a:effectLst/>
                          <a:latin typeface="Vazir" panose="020B0603030804020204" pitchFamily="34" charset="-78"/>
                          <a:ea typeface="+mn-ea"/>
                          <a:cs typeface="Vazir" panose="020B0603030804020204" pitchFamily="34" charset="-78"/>
                        </a:rPr>
                        <a:t> 5+   الی </a:t>
                      </a:r>
                      <a:r>
                        <a:rPr lang="en-US" sz="1200" kern="100" dirty="0">
                          <a:solidFill>
                            <a:schemeClr val="tx1"/>
                          </a:solidFill>
                          <a:effectLst/>
                          <a:latin typeface="Vazir" panose="020B0603030804020204" pitchFamily="34" charset="-78"/>
                          <a:ea typeface="+mn-ea"/>
                          <a:cs typeface="Vazir" panose="020B0603030804020204" pitchFamily="34" charset="-78"/>
                        </a:rPr>
                        <a:t>°C</a:t>
                      </a:r>
                      <a:r>
                        <a:rPr lang="fa-IR" sz="1200" kern="100" dirty="0">
                          <a:solidFill>
                            <a:schemeClr val="tx1"/>
                          </a:solidFill>
                          <a:effectLst/>
                          <a:latin typeface="Vazir" panose="020B0603030804020204" pitchFamily="34" charset="-78"/>
                          <a:ea typeface="+mn-ea"/>
                          <a:cs typeface="Vazir" panose="020B0603030804020204" pitchFamily="34" charset="-78"/>
                        </a:rPr>
                        <a:t>40+</a:t>
                      </a:r>
                      <a:endParaRPr lang="en-US" sz="1200"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extLst>
                  <a:ext uri="{0D108BD9-81ED-4DB2-BD59-A6C34878D82A}">
                    <a16:rowId xmlns:a16="http://schemas.microsoft.com/office/drawing/2014/main" val="2516278606"/>
                  </a:ext>
                </a:extLst>
              </a:tr>
              <a:tr h="166031">
                <a:tc>
                  <a:txBody>
                    <a:bodyPr/>
                    <a:lstStyle/>
                    <a:p>
                      <a:pPr algn="r" rtl="1">
                        <a:lnSpc>
                          <a:spcPct val="115000"/>
                        </a:lnSpc>
                        <a:spcAft>
                          <a:spcPts val="800"/>
                        </a:spcAft>
                        <a:buNone/>
                      </a:pPr>
                      <a:r>
                        <a:rPr lang="ar-SA" sz="1200" b="1" kern="100" dirty="0">
                          <a:solidFill>
                            <a:schemeClr val="tx1"/>
                          </a:solidFill>
                          <a:effectLst/>
                          <a:latin typeface="Vazir" panose="020B0603030804020204" pitchFamily="34" charset="-78"/>
                          <a:ea typeface="+mn-ea"/>
                          <a:cs typeface="Vazir" panose="020B0603030804020204" pitchFamily="34" charset="-78"/>
                        </a:rPr>
                        <a:t>مقاومت دمایی</a:t>
                      </a:r>
                      <a:endParaRPr lang="en-US" sz="1200" b="1"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solidFill>
                            <a:schemeClr val="tx1"/>
                          </a:solidFill>
                          <a:effectLst/>
                          <a:latin typeface="Vazir" panose="020B0603030804020204" pitchFamily="34" charset="-78"/>
                          <a:ea typeface="+mn-ea"/>
                          <a:cs typeface="Vazir" panose="020B0603030804020204" pitchFamily="34" charset="-78"/>
                        </a:rPr>
                        <a:t>20- الی 80+</a:t>
                      </a:r>
                      <a:r>
                        <a:rPr lang="ar-SA" sz="1200" kern="100" dirty="0">
                          <a:solidFill>
                            <a:schemeClr val="tx1"/>
                          </a:solidFill>
                          <a:effectLst/>
                          <a:latin typeface="Vazir" panose="020B0603030804020204" pitchFamily="34" charset="-78"/>
                          <a:ea typeface="+mn-ea"/>
                          <a:cs typeface="Vazir" panose="020B0603030804020204" pitchFamily="34" charset="-78"/>
                        </a:rPr>
                        <a:t> درجه سانتی‌گراد</a:t>
                      </a:r>
                      <a:endParaRPr lang="en-US" sz="1200"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extLst>
                  <a:ext uri="{0D108BD9-81ED-4DB2-BD59-A6C34878D82A}">
                    <a16:rowId xmlns:a16="http://schemas.microsoft.com/office/drawing/2014/main" val="2695140138"/>
                  </a:ext>
                </a:extLst>
              </a:tr>
              <a:tr h="225708">
                <a:tc>
                  <a:txBody>
                    <a:bodyPr/>
                    <a:lstStyle/>
                    <a:p>
                      <a:pPr algn="r" rtl="1">
                        <a:lnSpc>
                          <a:spcPct val="115000"/>
                        </a:lnSpc>
                        <a:spcAft>
                          <a:spcPts val="800"/>
                        </a:spcAft>
                        <a:buNone/>
                      </a:pPr>
                      <a:r>
                        <a:rPr lang="ar-SA" sz="1200" b="1" kern="100" dirty="0">
                          <a:solidFill>
                            <a:schemeClr val="tx1"/>
                          </a:solidFill>
                          <a:effectLst/>
                          <a:latin typeface="Vazir" panose="020B0603030804020204" pitchFamily="34" charset="-78"/>
                          <a:ea typeface="+mn-ea"/>
                          <a:cs typeface="Vazir" panose="020B0603030804020204" pitchFamily="34" charset="-78"/>
                        </a:rPr>
                        <a:t>مقاومت در برابر آب</a:t>
                      </a:r>
                      <a:endParaRPr lang="en-US" sz="1200" b="1"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solidFill>
                            <a:schemeClr val="tx1"/>
                          </a:solidFill>
                          <a:effectLst/>
                          <a:latin typeface="Vazir" panose="020B0603030804020204" pitchFamily="34" charset="-78"/>
                          <a:ea typeface="+mn-ea"/>
                          <a:cs typeface="Vazir" panose="020B0603030804020204" pitchFamily="34" charset="-78"/>
                        </a:rPr>
                        <a:t>بسیار عالی</a:t>
                      </a:r>
                      <a:endParaRPr lang="en-US" sz="1200"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extLst>
                  <a:ext uri="{0D108BD9-81ED-4DB2-BD59-A6C34878D82A}">
                    <a16:rowId xmlns:a16="http://schemas.microsoft.com/office/drawing/2014/main" val="4189144454"/>
                  </a:ext>
                </a:extLst>
              </a:tr>
            </a:tbl>
          </a:graphicData>
        </a:graphic>
      </p:graphicFrame>
    </p:spTree>
    <p:extLst>
      <p:ext uri="{BB962C8B-B14F-4D97-AF65-F5344CB8AC3E}">
        <p14:creationId xmlns:p14="http://schemas.microsoft.com/office/powerpoint/2010/main" val="38803881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F44BE-B635-FA4E-2A32-2438327F04F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0E8FA08-1F47-E06B-7FFE-F3DD0DA2392C}"/>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تینر مخصوص اپوکسی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3B6BA546-1A6F-FC73-F15E-605CC7B9816C}"/>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UNI-ET100</a:t>
            </a:r>
          </a:p>
        </p:txBody>
      </p:sp>
      <p:sp>
        <p:nvSpPr>
          <p:cNvPr id="5" name="TextBox 4">
            <a:extLst>
              <a:ext uri="{FF2B5EF4-FFF2-40B4-BE49-F238E27FC236}">
                <a16:creationId xmlns:a16="http://schemas.microsoft.com/office/drawing/2014/main" id="{BB0FD891-E6E9-82FA-751A-8343331A8D71}"/>
              </a:ext>
            </a:extLst>
          </p:cNvPr>
          <p:cNvSpPr txBox="1"/>
          <p:nvPr/>
        </p:nvSpPr>
        <p:spPr>
          <a:xfrm>
            <a:off x="152400" y="8829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تینر اپوکسی یک حلال تخصصی است که برای رقیق‌سازی انواع رنگ‌ها، پرایمرها، رزین‌ها و پوشش‌های اپوکسی دو جزئی استفاده می‌شود. این تینر باعث بهبود جریان‌پذیری، یکنواختی سطح، افزایش زمان کارپذیری </a:t>
            </a:r>
            <a:r>
              <a:rPr lang="en-US" sz="1400" kern="100" dirty="0">
                <a:latin typeface="Vazir" panose="020B0603030804020204" pitchFamily="34" charset="-78"/>
                <a:ea typeface="Calibri" panose="020F0502020204030204" pitchFamily="34" charset="0"/>
                <a:cs typeface="Vazir" panose="020B0603030804020204" pitchFamily="34" charset="-78"/>
              </a:rPr>
              <a:t>Pot Life)</a:t>
            </a:r>
            <a:r>
              <a:rPr lang="fa-IR" sz="1400" kern="100" dirty="0">
                <a:latin typeface="Vazir" panose="020B0603030804020204" pitchFamily="34" charset="-78"/>
                <a:ea typeface="Calibri" panose="020F0502020204030204" pitchFamily="34" charset="0"/>
                <a:cs typeface="Vazir" panose="020B0603030804020204" pitchFamily="34" charset="-78"/>
              </a:rPr>
              <a:t>)</a:t>
            </a:r>
            <a:r>
              <a:rPr lang="en-US" sz="1400" kern="100" dirty="0">
                <a:latin typeface="Vazir" panose="020B0603030804020204" pitchFamily="34" charset="-78"/>
                <a:ea typeface="Calibri" panose="020F0502020204030204" pitchFamily="34" charset="0"/>
                <a:cs typeface="Vazir" panose="020B0603030804020204" pitchFamily="34" charset="-78"/>
              </a:rPr>
              <a:t> </a:t>
            </a:r>
            <a:r>
              <a:rPr lang="fa-IR" sz="1400" kern="100" dirty="0">
                <a:latin typeface="Vazir" panose="020B0603030804020204" pitchFamily="34" charset="-78"/>
                <a:ea typeface="Calibri" panose="020F0502020204030204" pitchFamily="34" charset="0"/>
                <a:cs typeface="Vazir" panose="020B0603030804020204" pitchFamily="34" charset="-78"/>
              </a:rPr>
              <a:t>و کاهش حباب‌های احتمالی در فیلم رنگ می‌شود. </a:t>
            </a:r>
          </a:p>
        </p:txBody>
      </p:sp>
      <p:sp>
        <p:nvSpPr>
          <p:cNvPr id="10" name="TextBox 9">
            <a:extLst>
              <a:ext uri="{FF2B5EF4-FFF2-40B4-BE49-F238E27FC236}">
                <a16:creationId xmlns:a16="http://schemas.microsoft.com/office/drawing/2014/main" id="{C17A4568-8DAC-2EB4-31AC-0E832697B93A}"/>
              </a:ext>
            </a:extLst>
          </p:cNvPr>
          <p:cNvSpPr txBox="1"/>
          <p:nvPr/>
        </p:nvSpPr>
        <p:spPr>
          <a:xfrm>
            <a:off x="152400" y="1917888"/>
            <a:ext cx="4308764" cy="1713290"/>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قدرت حل‌کنندگی قوی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عدم ایجاد توده و ژله‌ای شدن رنگ اپوکسی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کنترل بهتر خشک شدن و جریان‌پذیری</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کاهش حباب‌زدگی و بهبود یکنواختی سطح</a:t>
            </a:r>
          </a:p>
          <a:p>
            <a:pPr marL="285750" indent="-230188"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افزایش کیفیت نهایی پوشش اپوکسی</a:t>
            </a:r>
          </a:p>
        </p:txBody>
      </p:sp>
      <p:sp>
        <p:nvSpPr>
          <p:cNvPr id="12" name="TextBox 11">
            <a:extLst>
              <a:ext uri="{FF2B5EF4-FFF2-40B4-BE49-F238E27FC236}">
                <a16:creationId xmlns:a16="http://schemas.microsoft.com/office/drawing/2014/main" id="{E4BF40FE-1D4B-1E9E-F85D-8FAF39B79874}"/>
              </a:ext>
            </a:extLst>
          </p:cNvPr>
          <p:cNvSpPr txBox="1"/>
          <p:nvPr/>
        </p:nvSpPr>
        <p:spPr>
          <a:xfrm>
            <a:off x="3920837" y="1917888"/>
            <a:ext cx="5687298" cy="2369880"/>
          </a:xfrm>
          <a:prstGeom prst="rect">
            <a:avLst/>
          </a:prstGeom>
          <a:noFill/>
        </p:spPr>
        <p:txBody>
          <a:bodyPr wrap="square">
            <a:spAutoFit/>
          </a:bodyPr>
          <a:lstStyle/>
          <a:p>
            <a:pPr algn="just" rtl="1">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28600" indent="-173038"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رقیق‌سازی رنگ‌ها و پوشش‌های اپوکسی دو جزئی</a:t>
            </a:r>
          </a:p>
          <a:p>
            <a:pPr marL="228600" indent="-173038"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رقیق‌سازی پرایمرهای اپوکسی صنعتی و دریایی</a:t>
            </a:r>
          </a:p>
          <a:p>
            <a:pPr marL="228600" indent="-173038" algn="just" rtl="1">
              <a:spcBef>
                <a:spcPts val="600"/>
              </a:spcBef>
            </a:pPr>
            <a:r>
              <a:rPr lang="fa-IR" sz="1200" b="1" dirty="0">
                <a:latin typeface="Vazir" panose="020B0603030804020204" pitchFamily="34" charset="-78"/>
                <a:cs typeface="Vazir" panose="020B0603030804020204" pitchFamily="34" charset="-78"/>
              </a:rPr>
              <a:t>قابل استفاده برای:</a:t>
            </a:r>
          </a:p>
          <a:p>
            <a:pPr marL="228600" indent="-173038"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سطوح فلزی، فولادی، گالوانیزه</a:t>
            </a:r>
          </a:p>
          <a:p>
            <a:pPr marL="228600" indent="-173038"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سازه‌های صنعتی، دریایی، مخازن</a:t>
            </a:r>
          </a:p>
          <a:p>
            <a:pPr marL="228600" indent="-173038"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کفپوش‌های اپوکسی (</a:t>
            </a:r>
            <a:r>
              <a:rPr lang="en-US" sz="1200" dirty="0">
                <a:latin typeface="Vazir" panose="020B0603030804020204" pitchFamily="34" charset="-78"/>
                <a:cs typeface="Vazir" panose="020B0603030804020204" pitchFamily="34" charset="-78"/>
              </a:rPr>
              <a:t>Self-leveling</a:t>
            </a:r>
            <a:r>
              <a:rPr lang="fa-IR" sz="1200" dirty="0">
                <a:latin typeface="Vazir" panose="020B0603030804020204" pitchFamily="34" charset="-78"/>
                <a:cs typeface="Vazir" panose="020B0603030804020204" pitchFamily="34" charset="-78"/>
              </a:rPr>
              <a:t>)</a:t>
            </a:r>
            <a:endParaRPr lang="en-US" sz="1200" dirty="0">
              <a:latin typeface="Vazir" panose="020B0603030804020204" pitchFamily="34" charset="-78"/>
              <a:cs typeface="Vazir" panose="020B0603030804020204" pitchFamily="34" charset="-78"/>
            </a:endParaRPr>
          </a:p>
          <a:p>
            <a:pPr marL="228600" indent="-173038"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پوشش‌های آنتی‌کُرشن</a:t>
            </a:r>
          </a:p>
          <a:p>
            <a:pPr marL="228600" indent="-173038" algn="just" rtl="1">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مناسب برای شست‌وشوی تجهیزات، پیستوله، غلطک، برس و ابزار تزریق اپوکسی</a:t>
            </a:r>
          </a:p>
        </p:txBody>
      </p:sp>
      <p:sp>
        <p:nvSpPr>
          <p:cNvPr id="2" name="TextBox 1">
            <a:extLst>
              <a:ext uri="{FF2B5EF4-FFF2-40B4-BE49-F238E27FC236}">
                <a16:creationId xmlns:a16="http://schemas.microsoft.com/office/drawing/2014/main" id="{D15C6292-E14D-FF9C-C0B0-E5148D7CA11D}"/>
              </a:ext>
            </a:extLst>
          </p:cNvPr>
          <p:cNvSpPr txBox="1"/>
          <p:nvPr/>
        </p:nvSpPr>
        <p:spPr>
          <a:xfrm>
            <a:off x="-83127" y="4666077"/>
            <a:ext cx="4544291" cy="1426031"/>
          </a:xfrm>
          <a:prstGeom prst="rect">
            <a:avLst/>
          </a:prstGeom>
          <a:noFill/>
        </p:spPr>
        <p:txBody>
          <a:bodyPr wrap="square">
            <a:spAutoFit/>
          </a:bodyPr>
          <a:lstStyle/>
          <a:p>
            <a:pPr algn="r" rtl="1">
              <a:spcBef>
                <a:spcPts val="600"/>
              </a:spcBef>
              <a:spcAft>
                <a:spcPts val="800"/>
              </a:spcAft>
              <a:buNone/>
            </a:pPr>
            <a:r>
              <a:rPr lang="fa-IR" sz="12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شدیداً اشتعال‌زا</a:t>
            </a:r>
            <a:r>
              <a:rPr lang="fa-IR" sz="1200" kern="100" dirty="0">
                <a:effectLst/>
                <a:latin typeface="Vazir" panose="020B0603030804020204" pitchFamily="34" charset="-78"/>
                <a:ea typeface="Calibri" panose="020F0502020204030204" pitchFamily="34" charset="0"/>
                <a:cs typeface="Vazir" panose="020B0603030804020204" pitchFamily="34" charset="-78"/>
              </a:rPr>
              <a:t> می باشد</a:t>
            </a:r>
            <a:endParaRPr lang="ar-SA"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از استنشاق بخارات خودداری شود</a:t>
            </a: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هنگام کار از ماسک، دستکش و تهویه مناسب استفاده شود</a:t>
            </a: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دور از شعله و حرارت</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r>
              <a:rPr lang="fa-IR" sz="1200" kern="100" dirty="0">
                <a:effectLst/>
                <a:latin typeface="Vazir" panose="020B0603030804020204" pitchFamily="34" charset="-78"/>
                <a:ea typeface="Calibri" panose="020F0502020204030204" pitchFamily="34" charset="0"/>
                <a:cs typeface="Vazir" panose="020B0603030804020204" pitchFamily="34" charset="-78"/>
              </a:rPr>
              <a:t>نگهداری گردد</a:t>
            </a:r>
            <a:endParaRPr lang="ar-SA" sz="1200" kern="100" dirty="0">
              <a:effectLst/>
              <a:latin typeface="Vazir" panose="020B0603030804020204" pitchFamily="34" charset="-78"/>
              <a:ea typeface="Calibri" panose="020F0502020204030204" pitchFamily="34" charset="0"/>
              <a:cs typeface="Vazir" panose="020B0603030804020204" pitchFamily="34" charset="-78"/>
            </a:endParaRPr>
          </a:p>
        </p:txBody>
      </p:sp>
      <p:sp>
        <p:nvSpPr>
          <p:cNvPr id="3" name="TextBox 2">
            <a:extLst>
              <a:ext uri="{FF2B5EF4-FFF2-40B4-BE49-F238E27FC236}">
                <a16:creationId xmlns:a16="http://schemas.microsoft.com/office/drawing/2014/main" id="{37293AA7-C564-0032-232D-36BF4BB67491}"/>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67</a:t>
            </a:r>
            <a:endParaRPr lang="en-US" sz="1300" dirty="0">
              <a:solidFill>
                <a:schemeClr val="bg1"/>
              </a:solidFill>
              <a:cs typeface="2  Titr" panose="00000700000000000000" pitchFamily="2" charset="-78"/>
            </a:endParaRPr>
          </a:p>
        </p:txBody>
      </p:sp>
      <p:graphicFrame>
        <p:nvGraphicFramePr>
          <p:cNvPr id="7" name="Table 6">
            <a:extLst>
              <a:ext uri="{FF2B5EF4-FFF2-40B4-BE49-F238E27FC236}">
                <a16:creationId xmlns:a16="http://schemas.microsoft.com/office/drawing/2014/main" id="{E93A9145-6C5A-3903-38FE-60F2F8AA800E}"/>
              </a:ext>
            </a:extLst>
          </p:cNvPr>
          <p:cNvGraphicFramePr>
            <a:graphicFrameLocks noGrp="1"/>
          </p:cNvGraphicFramePr>
          <p:nvPr>
            <p:extLst>
              <p:ext uri="{D42A27DB-BD31-4B8C-83A1-F6EECF244321}">
                <p14:modId xmlns:p14="http://schemas.microsoft.com/office/powerpoint/2010/main" val="2314833916"/>
              </p:ext>
            </p:extLst>
          </p:nvPr>
        </p:nvGraphicFramePr>
        <p:xfrm>
          <a:off x="4806372" y="4412673"/>
          <a:ext cx="4650515" cy="2100203"/>
        </p:xfrm>
        <a:graphic>
          <a:graphicData uri="http://schemas.openxmlformats.org/drawingml/2006/table">
            <a:tbl>
              <a:tblPr rtl="1" firstRow="1" firstCol="1" bandRow="1">
                <a:tableStyleId>{69012ECD-51FC-41F1-AA8D-1B2483CD663E}</a:tableStyleId>
              </a:tblPr>
              <a:tblGrid>
                <a:gridCol w="1933020">
                  <a:extLst>
                    <a:ext uri="{9D8B030D-6E8A-4147-A177-3AD203B41FA5}">
                      <a16:colId xmlns:a16="http://schemas.microsoft.com/office/drawing/2014/main" val="1540041204"/>
                    </a:ext>
                  </a:extLst>
                </a:gridCol>
                <a:gridCol w="2717495">
                  <a:extLst>
                    <a:ext uri="{9D8B030D-6E8A-4147-A177-3AD203B41FA5}">
                      <a16:colId xmlns:a16="http://schemas.microsoft.com/office/drawing/2014/main" val="1415829584"/>
                    </a:ext>
                  </a:extLst>
                </a:gridCol>
              </a:tblGrid>
              <a:tr h="300029">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30002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شفاف کمی مایل به زرد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30002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a:t>
                      </a:r>
                      <a:r>
                        <a:rPr lang="en-US" sz="1200" kern="100" dirty="0">
                          <a:effectLst/>
                          <a:latin typeface="Vazir" panose="020B0603030804020204" pitchFamily="34" charset="-78"/>
                          <a:cs typeface="Vazir" panose="020B0603030804020204" pitchFamily="34" charset="-78"/>
                        </a:rPr>
                        <a:t>0.85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0.95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30002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نقطه جوش</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120 درجه سانتیگراد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30002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نقطه اشتعال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35 درجه سانتیگراد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995587574"/>
                  </a:ext>
                </a:extLst>
              </a:tr>
              <a:tr h="30002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ویسکوزیته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 الی 3</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300029">
                <a:tc>
                  <a:txBody>
                    <a:bodyPr/>
                    <a:lstStyle/>
                    <a:p>
                      <a:pPr algn="r" rtl="1">
                        <a:lnSpc>
                          <a:spcPct val="115000"/>
                        </a:lnSpc>
                        <a:spcAft>
                          <a:spcPts val="800"/>
                        </a:spcAft>
                        <a:buNone/>
                      </a:pPr>
                      <a:r>
                        <a:rPr lang="fa-IR" sz="1200" b="1" kern="100" dirty="0">
                          <a:solidFill>
                            <a:schemeClr val="tx1"/>
                          </a:solidFill>
                          <a:effectLst/>
                          <a:latin typeface="Vazir" panose="020B0603030804020204" pitchFamily="34" charset="-78"/>
                          <a:ea typeface="+mn-ea"/>
                          <a:cs typeface="Vazir" panose="020B0603030804020204" pitchFamily="34" charset="-78"/>
                        </a:rPr>
                        <a:t>دمای اجرا</a:t>
                      </a:r>
                      <a:endParaRPr lang="en-US" sz="1200" b="1"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solidFill>
                            <a:schemeClr val="tx1"/>
                          </a:solidFill>
                          <a:effectLst/>
                          <a:latin typeface="Vazir" panose="020B0603030804020204" pitchFamily="34" charset="-78"/>
                          <a:ea typeface="+mn-ea"/>
                          <a:cs typeface="Vazir" panose="020B0603030804020204" pitchFamily="34" charset="-78"/>
                        </a:rPr>
                        <a:t>°C</a:t>
                      </a:r>
                      <a:r>
                        <a:rPr lang="fa-IR" sz="1200" kern="100" dirty="0">
                          <a:solidFill>
                            <a:schemeClr val="tx1"/>
                          </a:solidFill>
                          <a:effectLst/>
                          <a:latin typeface="Vazir" panose="020B0603030804020204" pitchFamily="34" charset="-78"/>
                          <a:ea typeface="+mn-ea"/>
                          <a:cs typeface="Vazir" panose="020B0603030804020204" pitchFamily="34" charset="-78"/>
                        </a:rPr>
                        <a:t> 5+   الی </a:t>
                      </a:r>
                      <a:r>
                        <a:rPr lang="en-US" sz="1200" kern="100" dirty="0">
                          <a:solidFill>
                            <a:schemeClr val="tx1"/>
                          </a:solidFill>
                          <a:effectLst/>
                          <a:latin typeface="Vazir" panose="020B0603030804020204" pitchFamily="34" charset="-78"/>
                          <a:ea typeface="+mn-ea"/>
                          <a:cs typeface="Vazir" panose="020B0603030804020204" pitchFamily="34" charset="-78"/>
                        </a:rPr>
                        <a:t>°C</a:t>
                      </a:r>
                      <a:r>
                        <a:rPr lang="fa-IR" sz="1200" kern="100" dirty="0">
                          <a:solidFill>
                            <a:schemeClr val="tx1"/>
                          </a:solidFill>
                          <a:effectLst/>
                          <a:latin typeface="Vazir" panose="020B0603030804020204" pitchFamily="34" charset="-78"/>
                          <a:ea typeface="+mn-ea"/>
                          <a:cs typeface="Vazir" panose="020B0603030804020204" pitchFamily="34" charset="-78"/>
                        </a:rPr>
                        <a:t>40+</a:t>
                      </a:r>
                      <a:endParaRPr lang="en-US" sz="1200"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extLst>
                  <a:ext uri="{0D108BD9-81ED-4DB2-BD59-A6C34878D82A}">
                    <a16:rowId xmlns:a16="http://schemas.microsoft.com/office/drawing/2014/main" val="367887632"/>
                  </a:ext>
                </a:extLst>
              </a:tr>
            </a:tbl>
          </a:graphicData>
        </a:graphic>
      </p:graphicFrame>
    </p:spTree>
    <p:extLst>
      <p:ext uri="{BB962C8B-B14F-4D97-AF65-F5344CB8AC3E}">
        <p14:creationId xmlns:p14="http://schemas.microsoft.com/office/powerpoint/2010/main" val="26828516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DFD3D-BDF6-F27B-633A-353D9D1B7AF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F3046C2-7FA4-C613-D575-C359CD6F38BE}"/>
              </a:ext>
            </a:extLst>
          </p:cNvPr>
          <p:cNvSpPr txBox="1"/>
          <p:nvPr/>
        </p:nvSpPr>
        <p:spPr>
          <a:xfrm>
            <a:off x="4461164" y="313376"/>
            <a:ext cx="5243951" cy="461665"/>
          </a:xfrm>
          <a:prstGeom prst="rect">
            <a:avLst/>
          </a:prstGeom>
          <a:noFill/>
        </p:spPr>
        <p:txBody>
          <a:bodyPr wrap="square" rtlCol="0">
            <a:spAutoFit/>
          </a:bodyPr>
          <a:lstStyle/>
          <a:p>
            <a:pPr algn="r" rtl="1"/>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تینر مخصوص پلی یورتان</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52FDA058-836A-091F-08D8-F32C04E5AAE2}"/>
              </a:ext>
            </a:extLst>
          </p:cNvPr>
          <p:cNvSpPr txBox="1"/>
          <p:nvPr/>
        </p:nvSpPr>
        <p:spPr>
          <a:xfrm>
            <a:off x="2146300" y="345124"/>
            <a:ext cx="3035299" cy="461665"/>
          </a:xfrm>
          <a:prstGeom prst="rect">
            <a:avLst/>
          </a:prstGeom>
          <a:noFill/>
        </p:spPr>
        <p:txBody>
          <a:bodyPr wrap="square" rtlCol="0">
            <a:spAutoFit/>
          </a:bodyPr>
          <a:lstStyle/>
          <a:p>
            <a:pPr algn="ctr" rtl="1"/>
            <a:r>
              <a:rPr lang="en-US" sz="2400" b="1" dirty="0">
                <a:solidFill>
                  <a:schemeClr val="bg1"/>
                </a:solidFill>
                <a:latin typeface="Vazir" panose="020B0603030804020204" pitchFamily="34" charset="-78"/>
                <a:cs typeface="Vazir" panose="020B0603030804020204" pitchFamily="34" charset="-78"/>
              </a:rPr>
              <a:t>UNI-PT100</a:t>
            </a:r>
          </a:p>
        </p:txBody>
      </p:sp>
      <p:sp>
        <p:nvSpPr>
          <p:cNvPr id="5" name="TextBox 4">
            <a:extLst>
              <a:ext uri="{FF2B5EF4-FFF2-40B4-BE49-F238E27FC236}">
                <a16:creationId xmlns:a16="http://schemas.microsoft.com/office/drawing/2014/main" id="{41578F17-45C0-AA85-4928-4BB3276C890D}"/>
              </a:ext>
            </a:extLst>
          </p:cNvPr>
          <p:cNvSpPr txBox="1"/>
          <p:nvPr/>
        </p:nvSpPr>
        <p:spPr>
          <a:xfrm>
            <a:off x="152400" y="882989"/>
            <a:ext cx="9552715" cy="1034899"/>
          </a:xfrm>
          <a:prstGeom prst="rect">
            <a:avLst/>
          </a:prstGeom>
          <a:noFill/>
        </p:spPr>
        <p:txBody>
          <a:bodyPr wrap="square">
            <a:spAutoFit/>
          </a:bodyPr>
          <a:lstStyle/>
          <a:p>
            <a:pPr algn="just" rtl="1">
              <a:lnSpc>
                <a:spcPct val="150000"/>
              </a:lnSpc>
              <a:spcAft>
                <a:spcPts val="800"/>
              </a:spcAft>
              <a:buNone/>
            </a:pPr>
            <a:r>
              <a:rPr lang="fa-IR" sz="1400" kern="100" dirty="0">
                <a:latin typeface="Vazir" panose="020B0603030804020204" pitchFamily="34" charset="-78"/>
                <a:ea typeface="Calibri" panose="020F0502020204030204" pitchFamily="34" charset="0"/>
                <a:cs typeface="Vazir" panose="020B0603030804020204" pitchFamily="34" charset="-78"/>
              </a:rPr>
              <a:t>تینر پلی‌یورتان یک حلال ترکیبی بسیار خالص و کنترل‌شده است که برای رقیق‌سازی انواع رنگ‌ها، کیلرها، کوتینگ‌ها و پرایمرهای پایه پلی‌یورتان طراحی شده است. این تینر با کنترل دقیق سرعت تبخیر و قدرت حلالیت، باعث روانی مناسب رنگ، افزایش کیفیت سطح نهایی، براقیت یکنواخت، و جلوگیری از شره و پوست‌پرتقالی شدن می‌شود.</a:t>
            </a:r>
          </a:p>
        </p:txBody>
      </p:sp>
      <p:sp>
        <p:nvSpPr>
          <p:cNvPr id="10" name="TextBox 9">
            <a:extLst>
              <a:ext uri="{FF2B5EF4-FFF2-40B4-BE49-F238E27FC236}">
                <a16:creationId xmlns:a16="http://schemas.microsoft.com/office/drawing/2014/main" id="{D12B5DBD-2EE9-E19B-E5F8-12AACA45295E}"/>
              </a:ext>
            </a:extLst>
          </p:cNvPr>
          <p:cNvSpPr txBox="1"/>
          <p:nvPr/>
        </p:nvSpPr>
        <p:spPr>
          <a:xfrm>
            <a:off x="152400" y="2049504"/>
            <a:ext cx="4668982" cy="2287806"/>
          </a:xfrm>
          <a:prstGeom prst="rect">
            <a:avLst/>
          </a:prstGeom>
          <a:noFill/>
        </p:spPr>
        <p:txBody>
          <a:bodyPr wrap="square">
            <a:spAutoFit/>
          </a:bodyPr>
          <a:lstStyle/>
          <a:p>
            <a:pPr algn="just" rtl="1">
              <a:spcAft>
                <a:spcPts val="800"/>
              </a:spcAft>
              <a:buNone/>
            </a:pPr>
            <a:r>
              <a:rPr lang="en-US" sz="1200" dirty="0">
                <a:latin typeface="Vazir" panose="020B0603030804020204" pitchFamily="34" charset="-78"/>
                <a:cs typeface="Vazir" panose="020B0603030804020204" pitchFamily="34" charset="-78"/>
              </a:rPr>
              <a:t>✅</a:t>
            </a:r>
            <a:r>
              <a:rPr lang="ar-SA" sz="1200" b="1" kern="100" dirty="0">
                <a:effectLst/>
                <a:latin typeface="Vazir" panose="020B0603030804020204" pitchFamily="34" charset="-78"/>
                <a:ea typeface="Calibri" panose="020F0502020204030204" pitchFamily="34" charset="0"/>
                <a:cs typeface="Vazir" panose="020B0603030804020204" pitchFamily="34" charset="-78"/>
              </a:rPr>
              <a:t>ویژگی‌ها</a:t>
            </a:r>
            <a:r>
              <a:rPr lang="en-US" sz="1200" kern="100" dirty="0">
                <a:effectLst/>
                <a:latin typeface="Vazir" panose="020B0603030804020204" pitchFamily="34" charset="-78"/>
                <a:ea typeface="Calibri" panose="020F0502020204030204" pitchFamily="34" charset="0"/>
                <a:cs typeface="Vazir" panose="020B0603030804020204" pitchFamily="34" charset="-78"/>
              </a:rPr>
              <a:t> </a:t>
            </a:r>
            <a:endParaRPr lang="fa-IR" sz="1200" kern="100" dirty="0">
              <a:effectLst/>
              <a:latin typeface="Vazir" panose="020B0603030804020204" pitchFamily="34" charset="-78"/>
              <a:ea typeface="Calibri" panose="020F0502020204030204" pitchFamily="34" charset="0"/>
              <a:cs typeface="Vazir" panose="020B0603030804020204" pitchFamily="34" charset="-78"/>
            </a:endParaRP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قدرت حلالیت بالا</a:t>
            </a: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تبخیر کنترل‌شده و یکنواخت</a:t>
            </a: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سازگاری کامل با رزین‌ها و هاردنرهای پلی‌یورتان</a:t>
            </a: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جلوگیری از سفیدک، مات‌شدن و ایجاد حباب</a:t>
            </a: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افزایش روانی و سطح نهایی بدون نقص</a:t>
            </a: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کاهش شره </a:t>
            </a:r>
          </a:p>
          <a:p>
            <a:pPr marL="285750" indent="-168275" algn="just" rtl="1">
              <a:spcAft>
                <a:spcPts val="800"/>
              </a:spcAft>
              <a:buFont typeface="Arial" panose="020B0604020202020204" pitchFamily="34" charset="0"/>
              <a:buChar char="•"/>
            </a:pPr>
            <a:r>
              <a:rPr lang="fa-IR" sz="1200" kern="100" dirty="0">
                <a:effectLst/>
                <a:latin typeface="Vazir" panose="020B0603030804020204" pitchFamily="34" charset="-78"/>
                <a:ea typeface="Calibri" panose="020F0502020204030204" pitchFamily="34" charset="0"/>
                <a:cs typeface="Vazir" panose="020B0603030804020204" pitchFamily="34" charset="-78"/>
              </a:rPr>
              <a:t>ناخالصی بسیار پایین و عدم ایجاد ژل</a:t>
            </a:r>
          </a:p>
        </p:txBody>
      </p:sp>
      <p:sp>
        <p:nvSpPr>
          <p:cNvPr id="12" name="TextBox 11">
            <a:extLst>
              <a:ext uri="{FF2B5EF4-FFF2-40B4-BE49-F238E27FC236}">
                <a16:creationId xmlns:a16="http://schemas.microsoft.com/office/drawing/2014/main" id="{9428D261-D53D-DAB7-C5CD-D10D359229B3}"/>
              </a:ext>
            </a:extLst>
          </p:cNvPr>
          <p:cNvSpPr txBox="1"/>
          <p:nvPr/>
        </p:nvSpPr>
        <p:spPr>
          <a:xfrm>
            <a:off x="3920837" y="1959450"/>
            <a:ext cx="5687298" cy="2469907"/>
          </a:xfrm>
          <a:prstGeom prst="rect">
            <a:avLst/>
          </a:prstGeom>
          <a:noFill/>
        </p:spPr>
        <p:txBody>
          <a:bodyPr wrap="square">
            <a:spAutoFit/>
          </a:bodyPr>
          <a:lstStyle/>
          <a:p>
            <a:pPr algn="just" rtl="1">
              <a:lnSpc>
                <a:spcPct val="150000"/>
              </a:lnSpc>
              <a:spcBef>
                <a:spcPts val="600"/>
              </a:spcBef>
            </a:pPr>
            <a:r>
              <a:rPr lang="en-US" sz="1200" b="1" dirty="0">
                <a:latin typeface="Vazir" panose="020B0603030804020204" pitchFamily="34" charset="-78"/>
                <a:cs typeface="Vazir" panose="020B0603030804020204" pitchFamily="34" charset="-78"/>
              </a:rPr>
              <a:t>⚠️</a:t>
            </a:r>
            <a:r>
              <a:rPr lang="fa-IR" sz="1200" b="1" dirty="0">
                <a:latin typeface="Vazir" panose="020B0603030804020204" pitchFamily="34" charset="-78"/>
                <a:cs typeface="Vazir" panose="020B0603030804020204" pitchFamily="34" charset="-78"/>
              </a:rPr>
              <a:t>کاربردهای پیشنهادی</a:t>
            </a:r>
          </a:p>
          <a:p>
            <a:pPr marL="228600" indent="-17303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رنگ‌های پلی‌یورتان دو جزئی</a:t>
            </a:r>
            <a:endParaRPr lang="en-US" sz="1200" dirty="0">
              <a:latin typeface="Vazir" panose="020B0603030804020204" pitchFamily="34" charset="-78"/>
              <a:cs typeface="Vazir" panose="020B0603030804020204" pitchFamily="34" charset="-78"/>
            </a:endParaRPr>
          </a:p>
          <a:p>
            <a:pPr marL="228600" indent="-17303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کیلر پلی‌یورتان</a:t>
            </a:r>
          </a:p>
          <a:p>
            <a:pPr marL="228600" indent="-17303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رنگ‌های صنعتی پلی‌یورتان (خودرویی، چوب، فلز، سازه)</a:t>
            </a:r>
          </a:p>
          <a:p>
            <a:pPr marL="228600" indent="-17303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کوتینگ‌های مقاوم شیمیایی و </a:t>
            </a:r>
            <a:r>
              <a:rPr lang="en-US" sz="1200" dirty="0">
                <a:latin typeface="Vazir" panose="020B0603030804020204" pitchFamily="34" charset="-78"/>
                <a:cs typeface="Vazir" panose="020B0603030804020204" pitchFamily="34" charset="-78"/>
              </a:rPr>
              <a:t>UV</a:t>
            </a:r>
          </a:p>
          <a:p>
            <a:pPr marL="228600" indent="-17303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پرایمرهای پلی‌یورتان</a:t>
            </a:r>
          </a:p>
          <a:p>
            <a:pPr marL="228600" indent="-173038" algn="just" rtl="1">
              <a:lnSpc>
                <a:spcPct val="150000"/>
              </a:lnSpc>
              <a:spcBef>
                <a:spcPts val="600"/>
              </a:spcBef>
              <a:buFont typeface="Arial" panose="020B0604020202020204" pitchFamily="34" charset="0"/>
              <a:buChar char="•"/>
            </a:pPr>
            <a:r>
              <a:rPr lang="fa-IR" sz="1200" dirty="0">
                <a:latin typeface="Vazir" panose="020B0603030804020204" pitchFamily="34" charset="-78"/>
                <a:cs typeface="Vazir" panose="020B0603030804020204" pitchFamily="34" charset="-78"/>
              </a:rPr>
              <a:t>شست‌وشوی ابزار و گان رنگ‌پاشی</a:t>
            </a:r>
          </a:p>
        </p:txBody>
      </p:sp>
      <p:sp>
        <p:nvSpPr>
          <p:cNvPr id="2" name="TextBox 1">
            <a:extLst>
              <a:ext uri="{FF2B5EF4-FFF2-40B4-BE49-F238E27FC236}">
                <a16:creationId xmlns:a16="http://schemas.microsoft.com/office/drawing/2014/main" id="{321F985C-8875-A3C5-FAE4-C8582BC4B965}"/>
              </a:ext>
            </a:extLst>
          </p:cNvPr>
          <p:cNvSpPr txBox="1"/>
          <p:nvPr/>
        </p:nvSpPr>
        <p:spPr>
          <a:xfrm>
            <a:off x="152401" y="4573463"/>
            <a:ext cx="4668982" cy="1872307"/>
          </a:xfrm>
          <a:prstGeom prst="rect">
            <a:avLst/>
          </a:prstGeom>
          <a:noFill/>
        </p:spPr>
        <p:txBody>
          <a:bodyPr wrap="square">
            <a:spAutoFit/>
          </a:bodyPr>
          <a:lstStyle/>
          <a:p>
            <a:pPr algn="r" rtl="1">
              <a:spcBef>
                <a:spcPts val="600"/>
              </a:spcBef>
              <a:spcAft>
                <a:spcPts val="800"/>
              </a:spcAft>
              <a:buNone/>
            </a:pPr>
            <a:r>
              <a:rPr lang="fa-IR" sz="1200" b="1" kern="100" dirty="0">
                <a:effectLst/>
                <a:latin typeface="Vazir" panose="020B0603030804020204" pitchFamily="34" charset="-78"/>
                <a:ea typeface="Calibri" panose="020F0502020204030204" pitchFamily="34" charset="0"/>
                <a:cs typeface="Vazir" panose="020B0603030804020204" pitchFamily="34" charset="-78"/>
              </a:rPr>
              <a:t>نکات ایمنی و اجرایی:</a:t>
            </a: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قابل اشتعال – دور از جرقه و حرارت نگهداری شود.</a:t>
            </a: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 محیط دارای تهویه مناسب استفاده شود.</a:t>
            </a: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از تماس با پوست و چشم خودداری کنید.</a:t>
            </a: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درب ظرف بعد از مصرف کاملاً بسته شود.</a:t>
            </a:r>
          </a:p>
          <a:p>
            <a:pPr marL="285750" indent="-285750" algn="r" rtl="1">
              <a:spcBef>
                <a:spcPts val="600"/>
              </a:spcBef>
              <a:buFont typeface="Arial" panose="020B0604020202020204" pitchFamily="34" charset="0"/>
              <a:buChar char="•"/>
            </a:pPr>
            <a:r>
              <a:rPr lang="ar-SA" sz="1200" kern="100" dirty="0">
                <a:effectLst/>
                <a:latin typeface="Vazir" panose="020B0603030804020204" pitchFamily="34" charset="-78"/>
                <a:ea typeface="Calibri" panose="020F0502020204030204" pitchFamily="34" charset="0"/>
                <a:cs typeface="Vazir" panose="020B0603030804020204" pitchFamily="34" charset="-78"/>
              </a:rPr>
              <a:t>در دمای 5 تا 30 درجه سانتی‌گراد و دور از آفتاب مستقیم نگهداری شود.</a:t>
            </a:r>
          </a:p>
        </p:txBody>
      </p:sp>
      <p:sp>
        <p:nvSpPr>
          <p:cNvPr id="3" name="TextBox 2">
            <a:extLst>
              <a:ext uri="{FF2B5EF4-FFF2-40B4-BE49-F238E27FC236}">
                <a16:creationId xmlns:a16="http://schemas.microsoft.com/office/drawing/2014/main" id="{90E1B026-A05C-8ECF-662E-6F8DA7D76F83}"/>
              </a:ext>
            </a:extLst>
          </p:cNvPr>
          <p:cNvSpPr txBox="1"/>
          <p:nvPr/>
        </p:nvSpPr>
        <p:spPr>
          <a:xfrm>
            <a:off x="587828" y="6644161"/>
            <a:ext cx="907143" cy="292388"/>
          </a:xfrm>
          <a:prstGeom prst="rect">
            <a:avLst/>
          </a:prstGeom>
          <a:noFill/>
        </p:spPr>
        <p:txBody>
          <a:bodyPr wrap="square" rtlCol="0">
            <a:spAutoFit/>
          </a:bodyPr>
          <a:lstStyle/>
          <a:p>
            <a:r>
              <a:rPr lang="fa-IR" sz="1300" dirty="0">
                <a:solidFill>
                  <a:schemeClr val="bg1"/>
                </a:solidFill>
                <a:cs typeface="2  Titr" panose="00000700000000000000" pitchFamily="2" charset="-78"/>
              </a:rPr>
              <a:t>صفحه 68</a:t>
            </a:r>
            <a:endParaRPr lang="en-US" sz="1300" dirty="0">
              <a:solidFill>
                <a:schemeClr val="bg1"/>
              </a:solidFill>
              <a:cs typeface="2  Titr" panose="00000700000000000000" pitchFamily="2" charset="-78"/>
            </a:endParaRPr>
          </a:p>
        </p:txBody>
      </p:sp>
      <p:graphicFrame>
        <p:nvGraphicFramePr>
          <p:cNvPr id="7" name="Table 6">
            <a:extLst>
              <a:ext uri="{FF2B5EF4-FFF2-40B4-BE49-F238E27FC236}">
                <a16:creationId xmlns:a16="http://schemas.microsoft.com/office/drawing/2014/main" id="{21DC0DBE-2AB4-2831-F03D-68B2B63A75CB}"/>
              </a:ext>
            </a:extLst>
          </p:cNvPr>
          <p:cNvGraphicFramePr>
            <a:graphicFrameLocks noGrp="1"/>
          </p:cNvGraphicFramePr>
          <p:nvPr>
            <p:extLst>
              <p:ext uri="{D42A27DB-BD31-4B8C-83A1-F6EECF244321}">
                <p14:modId xmlns:p14="http://schemas.microsoft.com/office/powerpoint/2010/main" val="47980998"/>
              </p:ext>
            </p:extLst>
          </p:nvPr>
        </p:nvGraphicFramePr>
        <p:xfrm>
          <a:off x="5181599" y="4573463"/>
          <a:ext cx="4275288" cy="1939413"/>
        </p:xfrm>
        <a:graphic>
          <a:graphicData uri="http://schemas.openxmlformats.org/drawingml/2006/table">
            <a:tbl>
              <a:tblPr rtl="1" firstRow="1" firstCol="1" bandRow="1">
                <a:tableStyleId>{69012ECD-51FC-41F1-AA8D-1B2483CD663E}</a:tableStyleId>
              </a:tblPr>
              <a:tblGrid>
                <a:gridCol w="1777054">
                  <a:extLst>
                    <a:ext uri="{9D8B030D-6E8A-4147-A177-3AD203B41FA5}">
                      <a16:colId xmlns:a16="http://schemas.microsoft.com/office/drawing/2014/main" val="1540041204"/>
                    </a:ext>
                  </a:extLst>
                </a:gridCol>
                <a:gridCol w="2498234">
                  <a:extLst>
                    <a:ext uri="{9D8B030D-6E8A-4147-A177-3AD203B41FA5}">
                      <a16:colId xmlns:a16="http://schemas.microsoft.com/office/drawing/2014/main" val="1415829584"/>
                    </a:ext>
                  </a:extLst>
                </a:gridCol>
              </a:tblGrid>
              <a:tr h="277059">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478481135"/>
                  </a:ext>
                </a:extLst>
              </a:tr>
              <a:tr h="27705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شفاف</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736176015"/>
                  </a:ext>
                </a:extLst>
              </a:tr>
              <a:tr h="277059">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وزن مخصوص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حدود</a:t>
                      </a:r>
                      <a:r>
                        <a:rPr lang="en-US" sz="1200" kern="100" dirty="0">
                          <a:effectLst/>
                          <a:latin typeface="Vazir" panose="020B0603030804020204" pitchFamily="34" charset="-78"/>
                          <a:cs typeface="Vazir" panose="020B0603030804020204" pitchFamily="34" charset="-78"/>
                        </a:rPr>
                        <a:t>0.85 </a:t>
                      </a:r>
                      <a:r>
                        <a:rPr lang="fa-IR"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الی </a:t>
                      </a:r>
                      <a:r>
                        <a:rPr lang="fa-IR" sz="1200" kern="100" dirty="0">
                          <a:effectLst/>
                          <a:latin typeface="Vazir" panose="020B0603030804020204" pitchFamily="34" charset="-78"/>
                          <a:cs typeface="Vazir" panose="020B0603030804020204" pitchFamily="34" charset="-78"/>
                        </a:rPr>
                        <a:t>0.90 </a:t>
                      </a:r>
                      <a:r>
                        <a:rPr lang="en-US" sz="1200" kern="100" dirty="0">
                          <a:effectLst/>
                          <a:latin typeface="Vazir" panose="020B0603030804020204" pitchFamily="34" charset="-78"/>
                          <a:cs typeface="Vazir" panose="020B0603030804020204" pitchFamily="34" charset="-78"/>
                        </a:rPr>
                        <a:t> g/cm³</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07281242"/>
                  </a:ext>
                </a:extLst>
              </a:tr>
              <a:tr h="27705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درصد خلوص</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بالای 97%</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032081076"/>
                  </a:ext>
                </a:extLst>
              </a:tr>
              <a:tr h="277059">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نقطه اشتعال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ea typeface="Calibri" panose="020F0502020204030204" pitchFamily="34" charset="0"/>
                          <a:cs typeface="Vazir" panose="020B0603030804020204" pitchFamily="34" charset="-78"/>
                        </a:rPr>
                        <a:t>25 درجه سانتیگراد</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995587574"/>
                  </a:ext>
                </a:extLst>
              </a:tr>
              <a:tr h="277059">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ویسکوزیته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1.5 الی 2</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507720019"/>
                  </a:ext>
                </a:extLst>
              </a:tr>
              <a:tr h="277059">
                <a:tc>
                  <a:txBody>
                    <a:bodyPr/>
                    <a:lstStyle/>
                    <a:p>
                      <a:pPr algn="r" rtl="1">
                        <a:lnSpc>
                          <a:spcPct val="115000"/>
                        </a:lnSpc>
                        <a:spcAft>
                          <a:spcPts val="800"/>
                        </a:spcAft>
                        <a:buNone/>
                      </a:pPr>
                      <a:r>
                        <a:rPr lang="fa-IR" sz="1200" b="1" kern="100" dirty="0">
                          <a:solidFill>
                            <a:schemeClr val="tx1"/>
                          </a:solidFill>
                          <a:effectLst/>
                          <a:latin typeface="Vazir" panose="020B0603030804020204" pitchFamily="34" charset="-78"/>
                          <a:ea typeface="+mn-ea"/>
                          <a:cs typeface="Vazir" panose="020B0603030804020204" pitchFamily="34" charset="-78"/>
                        </a:rPr>
                        <a:t>دمای اجرا</a:t>
                      </a:r>
                      <a:endParaRPr lang="en-US" sz="1200" b="1"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tc>
                  <a:txBody>
                    <a:bodyPr/>
                    <a:lstStyle/>
                    <a:p>
                      <a:pPr algn="r" rtl="1">
                        <a:lnSpc>
                          <a:spcPct val="115000"/>
                        </a:lnSpc>
                        <a:spcAft>
                          <a:spcPts val="800"/>
                        </a:spcAft>
                        <a:buNone/>
                      </a:pPr>
                      <a:r>
                        <a:rPr lang="en-US" sz="1200" kern="100" dirty="0">
                          <a:solidFill>
                            <a:schemeClr val="tx1"/>
                          </a:solidFill>
                          <a:effectLst/>
                          <a:latin typeface="Vazir" panose="020B0603030804020204" pitchFamily="34" charset="-78"/>
                          <a:ea typeface="+mn-ea"/>
                          <a:cs typeface="Vazir" panose="020B0603030804020204" pitchFamily="34" charset="-78"/>
                        </a:rPr>
                        <a:t>°C</a:t>
                      </a:r>
                      <a:r>
                        <a:rPr lang="fa-IR" sz="1200" kern="100" dirty="0">
                          <a:solidFill>
                            <a:schemeClr val="tx1"/>
                          </a:solidFill>
                          <a:effectLst/>
                          <a:latin typeface="Vazir" panose="020B0603030804020204" pitchFamily="34" charset="-78"/>
                          <a:ea typeface="+mn-ea"/>
                          <a:cs typeface="Vazir" panose="020B0603030804020204" pitchFamily="34" charset="-78"/>
                        </a:rPr>
                        <a:t> 15+   الی </a:t>
                      </a:r>
                      <a:r>
                        <a:rPr lang="en-US" sz="1200" kern="100" dirty="0">
                          <a:solidFill>
                            <a:schemeClr val="tx1"/>
                          </a:solidFill>
                          <a:effectLst/>
                          <a:latin typeface="Vazir" panose="020B0603030804020204" pitchFamily="34" charset="-78"/>
                          <a:ea typeface="+mn-ea"/>
                          <a:cs typeface="Vazir" panose="020B0603030804020204" pitchFamily="34" charset="-78"/>
                        </a:rPr>
                        <a:t>°C</a:t>
                      </a:r>
                      <a:r>
                        <a:rPr lang="fa-IR" sz="1200" kern="100" dirty="0">
                          <a:solidFill>
                            <a:schemeClr val="tx1"/>
                          </a:solidFill>
                          <a:effectLst/>
                          <a:latin typeface="Vazir" panose="020B0603030804020204" pitchFamily="34" charset="-78"/>
                          <a:ea typeface="+mn-ea"/>
                          <a:cs typeface="Vazir" panose="020B0603030804020204" pitchFamily="34" charset="-78"/>
                        </a:rPr>
                        <a:t>35+</a:t>
                      </a:r>
                      <a:endParaRPr lang="en-US" sz="1200" kern="100" dirty="0">
                        <a:solidFill>
                          <a:schemeClr val="tx1"/>
                        </a:solidFill>
                        <a:effectLst/>
                        <a:latin typeface="Vazir" panose="020B0603030804020204" pitchFamily="34" charset="-78"/>
                        <a:ea typeface="+mn-ea"/>
                        <a:cs typeface="Vazir" panose="020B0603030804020204" pitchFamily="34" charset="-78"/>
                      </a:endParaRPr>
                    </a:p>
                  </a:txBody>
                  <a:tcPr marL="68580" marR="68580" marT="0" marB="0"/>
                </a:tc>
                <a:extLst>
                  <a:ext uri="{0D108BD9-81ED-4DB2-BD59-A6C34878D82A}">
                    <a16:rowId xmlns:a16="http://schemas.microsoft.com/office/drawing/2014/main" val="367887632"/>
                  </a:ext>
                </a:extLst>
              </a:tr>
            </a:tbl>
          </a:graphicData>
        </a:graphic>
      </p:graphicFrame>
    </p:spTree>
    <p:extLst>
      <p:ext uri="{BB962C8B-B14F-4D97-AF65-F5344CB8AC3E}">
        <p14:creationId xmlns:p14="http://schemas.microsoft.com/office/powerpoint/2010/main" val="3967820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BD7D0-2377-D87B-11EF-60D7C8E837C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EC2278B-88C5-BB8D-84D9-42A5B6E5D907}"/>
              </a:ext>
            </a:extLst>
          </p:cNvPr>
          <p:cNvSpPr txBox="1"/>
          <p:nvPr/>
        </p:nvSpPr>
        <p:spPr>
          <a:xfrm>
            <a:off x="4461164" y="306119"/>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پرایمر مخصوص رنگ ها و کفپوش های اپوکسی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7A58E34A-9A57-B64B-7EC9-16E0D2897783}"/>
              </a:ext>
            </a:extLst>
          </p:cNvPr>
          <p:cNvSpPr txBox="1"/>
          <p:nvPr/>
        </p:nvSpPr>
        <p:spPr>
          <a:xfrm>
            <a:off x="2292927" y="812637"/>
            <a:ext cx="7308275" cy="830997"/>
          </a:xfrm>
          <a:prstGeom prst="rect">
            <a:avLst/>
          </a:prstGeom>
          <a:noFill/>
        </p:spPr>
        <p:txBody>
          <a:bodyPr wrap="square" rtlCol="0">
            <a:spAutoFit/>
          </a:bodyPr>
          <a:lstStyle/>
          <a:p>
            <a:pPr marL="285750" indent="-285750" algn="just" rtl="1">
              <a:buFont typeface="Wingdings" panose="05000000000000000000" pitchFamily="2" charset="2"/>
              <a:buChar char="v"/>
            </a:pPr>
            <a:r>
              <a:rPr lang="fa-IR" sz="1600" b="1" dirty="0">
                <a:latin typeface="Vazir" panose="020B0603030804020204" pitchFamily="34" charset="-78"/>
                <a:cs typeface="Vazir" panose="020B0603030804020204" pitchFamily="34" charset="-78"/>
              </a:rPr>
              <a:t>پرایمر مخصوص 20%   </a:t>
            </a:r>
            <a:r>
              <a:rPr lang="en-US" sz="1600" b="1" dirty="0">
                <a:latin typeface="Vazir" panose="020B0603030804020204" pitchFamily="34" charset="-78"/>
                <a:cs typeface="Vazir" panose="020B0603030804020204" pitchFamily="34" charset="-78"/>
              </a:rPr>
              <a:t>UNI-P200</a:t>
            </a:r>
          </a:p>
          <a:p>
            <a:pPr algn="just" rtl="1"/>
            <a:endParaRPr lang="en-US" sz="1600" dirty="0">
              <a:latin typeface="Vazir" panose="020B0603030804020204" pitchFamily="34" charset="-78"/>
              <a:cs typeface="Vazir" panose="020B0603030804020204" pitchFamily="34" charset="-78"/>
            </a:endParaRPr>
          </a:p>
          <a:p>
            <a:pPr algn="just" rtl="1"/>
            <a:endParaRPr lang="en-US" sz="1600" dirty="0">
              <a:latin typeface="Vazir" panose="020B0603030804020204" pitchFamily="34" charset="-78"/>
              <a:cs typeface="Vazir" panose="020B0603030804020204" pitchFamily="34" charset="-78"/>
            </a:endParaRPr>
          </a:p>
        </p:txBody>
      </p:sp>
      <p:graphicFrame>
        <p:nvGraphicFramePr>
          <p:cNvPr id="2" name="Table 1">
            <a:extLst>
              <a:ext uri="{FF2B5EF4-FFF2-40B4-BE49-F238E27FC236}">
                <a16:creationId xmlns:a16="http://schemas.microsoft.com/office/drawing/2014/main" id="{C043472F-853D-ABBE-20A0-DBEF01C57C21}"/>
              </a:ext>
            </a:extLst>
          </p:cNvPr>
          <p:cNvGraphicFramePr>
            <a:graphicFrameLocks noGrp="1"/>
          </p:cNvGraphicFramePr>
          <p:nvPr>
            <p:extLst>
              <p:ext uri="{D42A27DB-BD31-4B8C-83A1-F6EECF244321}">
                <p14:modId xmlns:p14="http://schemas.microsoft.com/office/powerpoint/2010/main" val="166236370"/>
              </p:ext>
            </p:extLst>
          </p:nvPr>
        </p:nvGraphicFramePr>
        <p:xfrm>
          <a:off x="4343400" y="3792450"/>
          <a:ext cx="5199206" cy="2423883"/>
        </p:xfrm>
        <a:graphic>
          <a:graphicData uri="http://schemas.openxmlformats.org/drawingml/2006/table">
            <a:tbl>
              <a:tblPr rtl="1" firstRow="1" firstCol="1" bandRow="1">
                <a:tableStyleId>{69012ECD-51FC-41F1-AA8D-1B2483CD663E}</a:tableStyleId>
              </a:tblPr>
              <a:tblGrid>
                <a:gridCol w="2101831">
                  <a:extLst>
                    <a:ext uri="{9D8B030D-6E8A-4147-A177-3AD203B41FA5}">
                      <a16:colId xmlns:a16="http://schemas.microsoft.com/office/drawing/2014/main" val="1975929580"/>
                    </a:ext>
                  </a:extLst>
                </a:gridCol>
                <a:gridCol w="3097375">
                  <a:extLst>
                    <a:ext uri="{9D8B030D-6E8A-4147-A177-3AD203B41FA5}">
                      <a16:colId xmlns:a16="http://schemas.microsoft.com/office/drawing/2014/main" val="697148362"/>
                    </a:ext>
                  </a:extLst>
                </a:gridCol>
              </a:tblGrid>
              <a:tr h="220353">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2803423538"/>
                  </a:ext>
                </a:extLst>
              </a:tr>
              <a:tr h="22035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نوع ترکیب</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دو جزئی (بیس رزین اپوکسی + هاردنر پلی‌آمین)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105154461"/>
                  </a:ext>
                </a:extLst>
              </a:tr>
              <a:tr h="220353">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شفاف یا شیری روشن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648763055"/>
                  </a:ext>
                </a:extLst>
              </a:tr>
              <a:tr h="22035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نسبت اختلاط</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2:1  (50%)    3:1  (30%)    5:1 (20%)</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95593714"/>
                  </a:ext>
                </a:extLst>
              </a:tr>
              <a:tr h="22035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ویسکوزیته</a:t>
                      </a:r>
                      <a:r>
                        <a:rPr lang="en-US"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در دمای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روانی بالا برای نفوذ در بتن</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239481309"/>
                  </a:ext>
                </a:extLst>
              </a:tr>
              <a:tr h="22035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حدود 4 تا 6 ساعت در دمای محیط </a:t>
                      </a:r>
                      <a:r>
                        <a:rPr lang="en-US" sz="1200" kern="100">
                          <a:effectLst/>
                          <a:latin typeface="Vazir" panose="020B0603030804020204" pitchFamily="34" charset="-78"/>
                          <a:cs typeface="Vazir" panose="020B0603030804020204" pitchFamily="34" charset="-78"/>
                        </a:rPr>
                        <a:t>°C</a:t>
                      </a:r>
                      <a:r>
                        <a:rPr lang="ar-SA" sz="1200" kern="100">
                          <a:effectLst/>
                          <a:latin typeface="Vazir" panose="020B0603030804020204" pitchFamily="34" charset="-78"/>
                          <a:cs typeface="Vazir" panose="020B0603030804020204" pitchFamily="34" charset="-78"/>
                        </a:rPr>
                        <a:t>25</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891919968"/>
                  </a:ext>
                </a:extLst>
              </a:tr>
              <a:tr h="22035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اعمال لایه بعدی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پس از 8 تا 12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360643628"/>
                  </a:ext>
                </a:extLst>
              </a:tr>
              <a:tr h="22035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چگالی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0">
                        <a:lnSpc>
                          <a:spcPct val="115000"/>
                        </a:lnSpc>
                        <a:spcAft>
                          <a:spcPts val="800"/>
                        </a:spcAft>
                        <a:buNone/>
                      </a:pPr>
                      <a:r>
                        <a:rPr lang="ar-SA" sz="1200" kern="100">
                          <a:effectLst/>
                          <a:latin typeface="Vazir" panose="020B0603030804020204" pitchFamily="34" charset="-78"/>
                          <a:cs typeface="Vazir" panose="020B0603030804020204" pitchFamily="34" charset="-78"/>
                        </a:rPr>
                        <a:t> </a:t>
                      </a:r>
                      <a:r>
                        <a:rPr lang="en-US" sz="1200" kern="100">
                          <a:effectLst/>
                          <a:latin typeface="Vazir" panose="020B0603030804020204" pitchFamily="34" charset="-78"/>
                          <a:cs typeface="Vazir" panose="020B0603030804020204" pitchFamily="34" charset="-78"/>
                        </a:rPr>
                        <a:t>g/cm³</a:t>
                      </a:r>
                      <a:r>
                        <a:rPr lang="ar-SA" sz="1200" kern="100">
                          <a:effectLst/>
                          <a:latin typeface="Vazir" panose="020B0603030804020204" pitchFamily="34" charset="-78"/>
                          <a:cs typeface="Vazir" panose="020B0603030804020204" pitchFamily="34" charset="-78"/>
                        </a:rPr>
                        <a:t>1.05  </a:t>
                      </a:r>
                      <a:r>
                        <a:rPr lang="en-US" sz="1200" kern="100">
                          <a:effectLst/>
                          <a:latin typeface="Vazir" panose="020B0603030804020204" pitchFamily="34" charset="-78"/>
                          <a:cs typeface="Vazir" panose="020B0603030804020204" pitchFamily="34" charset="-78"/>
                        </a:rPr>
                        <a:t>~</a:t>
                      </a:r>
                      <a:r>
                        <a:rPr lang="ar-SA" sz="1200" kern="100">
                          <a:effectLst/>
                          <a:latin typeface="Vazir" panose="020B0603030804020204" pitchFamily="34" charset="-78"/>
                          <a:cs typeface="Vazir" panose="020B0603030804020204" pitchFamily="34" charset="-78"/>
                        </a:rPr>
                        <a:t>1.15 </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17467921"/>
                  </a:ext>
                </a:extLst>
              </a:tr>
              <a:tr h="22035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پیشنهادی فیلم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75 تا 150 میکرون به‌صورت تک‌لایه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870815218"/>
                  </a:ext>
                </a:extLst>
              </a:tr>
              <a:tr h="22035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مقاومت چسبندگی به بتن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کمتر از </a:t>
                      </a:r>
                      <a:r>
                        <a:rPr lang="fa-IR" sz="1200" kern="100" dirty="0">
                          <a:effectLst/>
                          <a:latin typeface="Vazir" panose="020B0603030804020204" pitchFamily="34" charset="-78"/>
                          <a:cs typeface="Vazir" panose="020B0603030804020204" pitchFamily="34" charset="-78"/>
                        </a:rPr>
                        <a:t>2</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5</a:t>
                      </a:r>
                      <a:r>
                        <a:rPr lang="ar-SA" sz="1200" kern="100" dirty="0">
                          <a:effectLst/>
                          <a:latin typeface="Vazir" panose="020B0603030804020204" pitchFamily="34" charset="-78"/>
                          <a:cs typeface="Vazir" panose="020B0603030804020204" pitchFamily="34" charset="-78"/>
                        </a:rPr>
                        <a:t> مگاپاسکال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846962259"/>
                  </a:ext>
                </a:extLst>
              </a:tr>
              <a:tr h="22035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درجه مقاومت شیمیایی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مقاوم در برابر نفت، روغن، مواد شوینده و رطوبت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16485479"/>
                  </a:ext>
                </a:extLst>
              </a:tr>
            </a:tbl>
          </a:graphicData>
        </a:graphic>
      </p:graphicFrame>
      <p:sp>
        <p:nvSpPr>
          <p:cNvPr id="7" name="TextBox 6">
            <a:extLst>
              <a:ext uri="{FF2B5EF4-FFF2-40B4-BE49-F238E27FC236}">
                <a16:creationId xmlns:a16="http://schemas.microsoft.com/office/drawing/2014/main" id="{B20C7D54-F8B8-4846-98E1-0F46B6086A01}"/>
              </a:ext>
            </a:extLst>
          </p:cNvPr>
          <p:cNvSpPr txBox="1"/>
          <p:nvPr/>
        </p:nvSpPr>
        <p:spPr>
          <a:xfrm>
            <a:off x="304798" y="1730347"/>
            <a:ext cx="4953000" cy="1731243"/>
          </a:xfrm>
          <a:prstGeom prst="rect">
            <a:avLst/>
          </a:prstGeom>
          <a:noFill/>
        </p:spPr>
        <p:txBody>
          <a:bodyPr wrap="square">
            <a:spAutoFit/>
          </a:bodyPr>
          <a:lstStyle/>
          <a:p>
            <a:pPr algn="just" rtl="1">
              <a:lnSpc>
                <a:spcPct val="150000"/>
              </a:lnSpc>
            </a:pPr>
            <a:r>
              <a:rPr lang="en-US" sz="1200" b="1"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نکات اجرایی مهم</a:t>
            </a:r>
            <a:endParaRPr lang="fa-IR" sz="1200" b="1" dirty="0">
              <a:latin typeface="Vazir" panose="020B0603030804020204" pitchFamily="34" charset="-78"/>
              <a:cs typeface="Vazir" panose="020B0603030804020204" pitchFamily="34" charset="-78"/>
            </a:endParaRPr>
          </a:p>
          <a:p>
            <a:pPr marL="40163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سطح باید تمیز، خشک و بدون چربی یا گردوغبار باشد</a:t>
            </a:r>
            <a:endParaRPr lang="en-US" sz="1200" dirty="0">
              <a:latin typeface="Vazir" panose="020B0603030804020204" pitchFamily="34" charset="-78"/>
              <a:cs typeface="Vazir" panose="020B0603030804020204" pitchFamily="34" charset="-78"/>
            </a:endParaRPr>
          </a:p>
          <a:p>
            <a:pPr marL="40163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قبل از اختلاط باید دو جز</a:t>
            </a:r>
            <a:r>
              <a:rPr lang="fa-IR" sz="1200" dirty="0">
                <a:latin typeface="Vazir" panose="020B0603030804020204" pitchFamily="34" charset="-78"/>
                <a:cs typeface="Vazir" panose="020B0603030804020204" pitchFamily="34" charset="-78"/>
              </a:rPr>
              <a:t>ء</a:t>
            </a:r>
            <a:r>
              <a:rPr lang="ar-SA" sz="1200" dirty="0">
                <a:latin typeface="Vazir" panose="020B0603030804020204" pitchFamily="34" charset="-78"/>
                <a:cs typeface="Vazir" panose="020B0603030804020204" pitchFamily="34" charset="-78"/>
              </a:rPr>
              <a:t> را دقیق مطابق نسبت ذکرشده وزن‌کشی کرده و با همزن </a:t>
            </a:r>
            <a:r>
              <a:rPr lang="fa-IR" sz="1200" dirty="0">
                <a:latin typeface="Vazir" panose="020B0603030804020204" pitchFamily="34" charset="-78"/>
                <a:cs typeface="Vazir" panose="020B0603030804020204" pitchFamily="34" charset="-78"/>
              </a:rPr>
              <a:t>برقی </a:t>
            </a:r>
            <a:r>
              <a:rPr lang="ar-SA" sz="1200" dirty="0">
                <a:latin typeface="Vazir" panose="020B0603030804020204" pitchFamily="34" charset="-78"/>
                <a:cs typeface="Vazir" panose="020B0603030804020204" pitchFamily="34" charset="-78"/>
              </a:rPr>
              <a:t>ترکیب کنید</a:t>
            </a:r>
            <a:endParaRPr lang="en-US" sz="1200" dirty="0">
              <a:latin typeface="Vazir" panose="020B0603030804020204" pitchFamily="34" charset="-78"/>
              <a:cs typeface="Vazir" panose="020B0603030804020204" pitchFamily="34" charset="-78"/>
            </a:endParaRPr>
          </a:p>
          <a:p>
            <a:pPr marL="401637" indent="-285750" algn="just" rtl="1">
              <a:lnSpc>
                <a:spcPct val="150000"/>
              </a:lnSpc>
              <a:buFont typeface="Arial" panose="020B0604020202020204" pitchFamily="34" charset="0"/>
              <a:buChar char="•"/>
            </a:pPr>
            <a:r>
              <a:rPr lang="fa-IR" sz="1200" dirty="0">
                <a:latin typeface="Vazir" panose="020B0603030804020204" pitchFamily="34" charset="-78"/>
                <a:cs typeface="Vazir" panose="020B0603030804020204" pitchFamily="34" charset="-78"/>
              </a:rPr>
              <a:t> </a:t>
            </a:r>
            <a:r>
              <a:rPr lang="ar-SA" sz="1200" dirty="0">
                <a:latin typeface="Vazir" panose="020B0603030804020204" pitchFamily="34" charset="-78"/>
                <a:cs typeface="Vazir" panose="020B0603030804020204" pitchFamily="34" charset="-78"/>
              </a:rPr>
              <a:t>پس از مخلوط کردن، زمان مصرف</a:t>
            </a:r>
            <a:r>
              <a:rPr lang="en-US" sz="1200" dirty="0">
                <a:latin typeface="Vazir" panose="020B0603030804020204" pitchFamily="34" charset="-78"/>
                <a:cs typeface="Vazir" panose="020B0603030804020204" pitchFamily="34" charset="-78"/>
              </a:rPr>
              <a:t> (Pot Life) </a:t>
            </a:r>
            <a:r>
              <a:rPr lang="fa-IR" sz="1200" dirty="0">
                <a:latin typeface="Vazir" panose="020B0603030804020204" pitchFamily="34" charset="-78"/>
                <a:cs typeface="Vazir" panose="020B0603030804020204" pitchFamily="34" charset="-78"/>
              </a:rPr>
              <a:t>حداکثر</a:t>
            </a:r>
            <a:r>
              <a:rPr lang="ar-SA" sz="1200" dirty="0">
                <a:latin typeface="Vazir" panose="020B0603030804020204" pitchFamily="34" charset="-78"/>
                <a:cs typeface="Vazir" panose="020B0603030804020204" pitchFamily="34" charset="-78"/>
              </a:rPr>
              <a:t> 30 تا </a:t>
            </a:r>
            <a:r>
              <a:rPr lang="en-US" sz="1200" dirty="0">
                <a:latin typeface="Vazir" panose="020B0603030804020204" pitchFamily="34" charset="-78"/>
                <a:cs typeface="Vazir" panose="020B0603030804020204" pitchFamily="34" charset="-78"/>
              </a:rPr>
              <a:t> </a:t>
            </a:r>
            <a:r>
              <a:rPr lang="ar-SA" sz="1200" dirty="0">
                <a:latin typeface="Vazir" panose="020B0603030804020204" pitchFamily="34" charset="-78"/>
                <a:cs typeface="Vazir" panose="020B0603030804020204" pitchFamily="34" charset="-78"/>
              </a:rPr>
              <a:t>45 دقیقه در دمای </a:t>
            </a:r>
            <a:r>
              <a:rPr lang="en-US" sz="1200" dirty="0">
                <a:latin typeface="Vazir" panose="020B0603030804020204" pitchFamily="34" charset="-78"/>
                <a:cs typeface="Vazir" panose="020B0603030804020204" pitchFamily="34" charset="-78"/>
              </a:rPr>
              <a:t>°C </a:t>
            </a:r>
            <a:r>
              <a:rPr lang="fa-IR" sz="1200" dirty="0">
                <a:latin typeface="Vazir" panose="020B0603030804020204" pitchFamily="34" charset="-78"/>
                <a:cs typeface="Vazir" panose="020B0603030804020204" pitchFamily="34" charset="-78"/>
              </a:rPr>
              <a:t> </a:t>
            </a:r>
            <a:r>
              <a:rPr lang="ar-SA" sz="1200" dirty="0">
                <a:latin typeface="Vazir" panose="020B0603030804020204" pitchFamily="34" charset="-78"/>
                <a:cs typeface="Vazir" panose="020B0603030804020204" pitchFamily="34" charset="-78"/>
              </a:rPr>
              <a:t>25</a:t>
            </a:r>
            <a:r>
              <a:rPr lang="fa-IR" sz="1200" dirty="0">
                <a:latin typeface="Vazir" panose="020B0603030804020204" pitchFamily="34" charset="-78"/>
                <a:cs typeface="Vazir" panose="020B0603030804020204" pitchFamily="34" charset="-78"/>
              </a:rPr>
              <a:t> می باشد</a:t>
            </a:r>
            <a:endParaRPr lang="en-US" sz="1200" dirty="0">
              <a:latin typeface="Vazir" panose="020B0603030804020204" pitchFamily="34" charset="-78"/>
              <a:cs typeface="Vazir" panose="020B0603030804020204" pitchFamily="34" charset="-78"/>
            </a:endParaRPr>
          </a:p>
        </p:txBody>
      </p:sp>
      <p:sp>
        <p:nvSpPr>
          <p:cNvPr id="9" name="TextBox 8">
            <a:extLst>
              <a:ext uri="{FF2B5EF4-FFF2-40B4-BE49-F238E27FC236}">
                <a16:creationId xmlns:a16="http://schemas.microsoft.com/office/drawing/2014/main" id="{C2D6B2E9-16FE-3388-58B0-F79567789528}"/>
              </a:ext>
            </a:extLst>
          </p:cNvPr>
          <p:cNvSpPr txBox="1"/>
          <p:nvPr/>
        </p:nvSpPr>
        <p:spPr>
          <a:xfrm>
            <a:off x="5522686" y="1730089"/>
            <a:ext cx="4078516" cy="1731243"/>
          </a:xfrm>
          <a:prstGeom prst="rect">
            <a:avLst/>
          </a:prstGeom>
          <a:noFill/>
        </p:spPr>
        <p:txBody>
          <a:bodyPr wrap="square">
            <a:spAutoFit/>
          </a:bodyPr>
          <a:lstStyle/>
          <a:p>
            <a:pPr algn="just" rtl="1">
              <a:lnSpc>
                <a:spcPct val="150000"/>
              </a:lnSpc>
            </a:pPr>
            <a:r>
              <a:rPr lang="en-US" sz="1200"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مزایا</a:t>
            </a:r>
            <a:endParaRPr lang="fa-IR" sz="1200" b="1"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افزایش چسبندگی پوشش اپوکسی به بتن</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جلوگیری از حباب‌زایی در لایه نهایی</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نفوذ عمیق در سطح متخلخل بتن</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محافظت در برابر رطوبت و مواد شیمیایی</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تسهیل تمیزکاری و آماده‌سازی سطح</a:t>
            </a:r>
            <a:endParaRPr lang="fa-IR" sz="1200" dirty="0">
              <a:latin typeface="Vazir" panose="020B0603030804020204" pitchFamily="34" charset="-78"/>
              <a:cs typeface="Vazir" panose="020B0603030804020204" pitchFamily="34" charset="-78"/>
            </a:endParaRPr>
          </a:p>
        </p:txBody>
      </p:sp>
      <p:sp>
        <p:nvSpPr>
          <p:cNvPr id="11" name="TextBox 10">
            <a:extLst>
              <a:ext uri="{FF2B5EF4-FFF2-40B4-BE49-F238E27FC236}">
                <a16:creationId xmlns:a16="http://schemas.microsoft.com/office/drawing/2014/main" id="{5FBED732-F5D6-12C8-2EFE-32E632034C31}"/>
              </a:ext>
            </a:extLst>
          </p:cNvPr>
          <p:cNvSpPr txBox="1"/>
          <p:nvPr/>
        </p:nvSpPr>
        <p:spPr>
          <a:xfrm>
            <a:off x="4648202" y="6216586"/>
            <a:ext cx="4953000"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اسپری بدون هوا</a:t>
            </a:r>
            <a:r>
              <a:rPr lang="en-US" sz="1600" b="1" dirty="0">
                <a:latin typeface="Vazir" panose="020B0603030804020204" pitchFamily="34" charset="-78"/>
                <a:cs typeface="Vazir" panose="020B0603030804020204" pitchFamily="34" charset="-78"/>
              </a:rPr>
              <a:t> </a:t>
            </a:r>
            <a:endParaRPr lang="en-US" sz="1600" b="1" dirty="0"/>
          </a:p>
        </p:txBody>
      </p:sp>
      <p:sp>
        <p:nvSpPr>
          <p:cNvPr id="13" name="TextBox 12">
            <a:extLst>
              <a:ext uri="{FF2B5EF4-FFF2-40B4-BE49-F238E27FC236}">
                <a16:creationId xmlns:a16="http://schemas.microsoft.com/office/drawing/2014/main" id="{83EA210B-B414-2894-522D-76397490F27E}"/>
              </a:ext>
            </a:extLst>
          </p:cNvPr>
          <p:cNvSpPr txBox="1"/>
          <p:nvPr/>
        </p:nvSpPr>
        <p:spPr>
          <a:xfrm>
            <a:off x="2184398" y="1287919"/>
            <a:ext cx="5683046" cy="338554"/>
          </a:xfrm>
          <a:prstGeom prst="rect">
            <a:avLst/>
          </a:prstGeom>
          <a:noFill/>
        </p:spPr>
        <p:txBody>
          <a:bodyPr wrap="square">
            <a:spAutoFit/>
          </a:bodyPr>
          <a:lstStyle/>
          <a:p>
            <a:pPr algn="ctr" rtl="1"/>
            <a:r>
              <a:rPr lang="fa-IR" sz="1600" b="1" dirty="0">
                <a:latin typeface="Vazir" panose="020B0603030804020204" pitchFamily="34" charset="-78"/>
                <a:cs typeface="Vazir" panose="020B0603030804020204" pitchFamily="34" charset="-78"/>
              </a:rPr>
              <a:t>کاربرد : </a:t>
            </a:r>
            <a:r>
              <a:rPr lang="ar-SA" sz="1600" b="1" dirty="0">
                <a:latin typeface="Vazir" panose="020B0603030804020204" pitchFamily="34" charset="-78"/>
                <a:cs typeface="Vazir" panose="020B0603030804020204" pitchFamily="34" charset="-78"/>
              </a:rPr>
              <a:t>آماده‌سازی سطح بتن برای رنگ یا پوشش اپوکسی</a:t>
            </a:r>
            <a:endParaRPr lang="fa-IR" sz="1600" b="1" dirty="0">
              <a:latin typeface="Vazir" panose="020B0603030804020204" pitchFamily="34" charset="-78"/>
              <a:cs typeface="Vazir" panose="020B0603030804020204" pitchFamily="34" charset="-78"/>
            </a:endParaRPr>
          </a:p>
        </p:txBody>
      </p:sp>
      <p:pic>
        <p:nvPicPr>
          <p:cNvPr id="5" name="Picture 4">
            <a:extLst>
              <a:ext uri="{FF2B5EF4-FFF2-40B4-BE49-F238E27FC236}">
                <a16:creationId xmlns:a16="http://schemas.microsoft.com/office/drawing/2014/main" id="{EE6C0E08-4BE5-E6CE-2281-3C1ACCC633B9}"/>
              </a:ext>
            </a:extLst>
          </p:cNvPr>
          <p:cNvPicPr>
            <a:picLocks noChangeAspect="1"/>
          </p:cNvPicPr>
          <p:nvPr/>
        </p:nvPicPr>
        <p:blipFill>
          <a:blip r:embed="rId2">
            <a:extLst>
              <a:ext uri="{28A0092B-C50C-407E-A947-70E740481C1C}">
                <a14:useLocalDpi xmlns:a14="http://schemas.microsoft.com/office/drawing/2010/main" val="0"/>
              </a:ext>
            </a:extLst>
          </a:blip>
          <a:srcRect l="18969" t="11849" r="20560" b="11849"/>
          <a:stretch>
            <a:fillRect/>
          </a:stretch>
        </p:blipFill>
        <p:spPr>
          <a:xfrm>
            <a:off x="156760" y="3461333"/>
            <a:ext cx="2689493" cy="2924530"/>
          </a:xfrm>
          <a:prstGeom prst="rect">
            <a:avLst/>
          </a:prstGeom>
        </p:spPr>
      </p:pic>
      <p:sp>
        <p:nvSpPr>
          <p:cNvPr id="15" name="TextBox 14">
            <a:extLst>
              <a:ext uri="{FF2B5EF4-FFF2-40B4-BE49-F238E27FC236}">
                <a16:creationId xmlns:a16="http://schemas.microsoft.com/office/drawing/2014/main" id="{11848138-F94C-352E-0186-B04930E3CE1D}"/>
              </a:ext>
            </a:extLst>
          </p:cNvPr>
          <p:cNvSpPr txBox="1"/>
          <p:nvPr/>
        </p:nvSpPr>
        <p:spPr>
          <a:xfrm>
            <a:off x="587828"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7</a:t>
            </a:fld>
            <a:endParaRPr lang="en-US" sz="1200" dirty="0">
              <a:solidFill>
                <a:schemeClr val="bg1"/>
              </a:solidFill>
              <a:cs typeface="2  Titr" panose="00000700000000000000" pitchFamily="2" charset="-78"/>
            </a:endParaRPr>
          </a:p>
        </p:txBody>
      </p:sp>
      <p:graphicFrame>
        <p:nvGraphicFramePr>
          <p:cNvPr id="16" name="Object 15">
            <a:extLst>
              <a:ext uri="{FF2B5EF4-FFF2-40B4-BE49-F238E27FC236}">
                <a16:creationId xmlns:a16="http://schemas.microsoft.com/office/drawing/2014/main" id="{96E27BCE-1E04-FAE7-BBCC-84B0E57075F8}"/>
              </a:ext>
            </a:extLst>
          </p:cNvPr>
          <p:cNvGraphicFramePr>
            <a:graphicFrameLocks noChangeAspect="1"/>
          </p:cNvGraphicFramePr>
          <p:nvPr>
            <p:extLst>
              <p:ext uri="{D42A27DB-BD31-4B8C-83A1-F6EECF244321}">
                <p14:modId xmlns:p14="http://schemas.microsoft.com/office/powerpoint/2010/main" val="1604735728"/>
              </p:ext>
            </p:extLst>
          </p:nvPr>
        </p:nvGraphicFramePr>
        <p:xfrm>
          <a:off x="2781298" y="4737100"/>
          <a:ext cx="1047312" cy="1568450"/>
        </p:xfrm>
        <a:graphic>
          <a:graphicData uri="http://schemas.openxmlformats.org/presentationml/2006/ole">
            <mc:AlternateContent xmlns:mc="http://schemas.openxmlformats.org/markup-compatibility/2006">
              <mc:Choice xmlns:v="urn:schemas-microsoft-com:vml" Requires="v">
                <p:oleObj r:id="rId3" imgW="6076507" imgH="9091269" progId="">
                  <p:embed/>
                </p:oleObj>
              </mc:Choice>
              <mc:Fallback>
                <p:oleObj r:id="rId3" imgW="6076507" imgH="9091269" progId="">
                  <p:embed/>
                  <p:pic>
                    <p:nvPicPr>
                      <p:cNvPr id="0" name=""/>
                      <p:cNvPicPr/>
                      <p:nvPr/>
                    </p:nvPicPr>
                    <p:blipFill>
                      <a:blip r:embed="rId4"/>
                      <a:stretch>
                        <a:fillRect/>
                      </a:stretch>
                    </p:blipFill>
                    <p:spPr>
                      <a:xfrm>
                        <a:off x="2781298" y="4737100"/>
                        <a:ext cx="1047312" cy="1568450"/>
                      </a:xfrm>
                      <a:prstGeom prst="rect">
                        <a:avLst/>
                      </a:prstGeom>
                    </p:spPr>
                  </p:pic>
                </p:oleObj>
              </mc:Fallback>
            </mc:AlternateContent>
          </a:graphicData>
        </a:graphic>
      </p:graphicFrame>
    </p:spTree>
    <p:extLst>
      <p:ext uri="{BB962C8B-B14F-4D97-AF65-F5344CB8AC3E}">
        <p14:creationId xmlns:p14="http://schemas.microsoft.com/office/powerpoint/2010/main" val="3691817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AEDA1-D7ED-9530-65FC-1F57BC239E3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BA6B217-2AD1-8F3C-9FE3-2C1D634CC070}"/>
              </a:ext>
            </a:extLst>
          </p:cNvPr>
          <p:cNvSpPr txBox="1"/>
          <p:nvPr/>
        </p:nvSpPr>
        <p:spPr>
          <a:xfrm>
            <a:off x="4461164" y="306119"/>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پرایمر مخصوص رنگ ها و کفپوش های اپوکسی</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3D4EAA14-8A03-371C-68F6-F77CADE0E731}"/>
              </a:ext>
            </a:extLst>
          </p:cNvPr>
          <p:cNvSpPr txBox="1"/>
          <p:nvPr/>
        </p:nvSpPr>
        <p:spPr>
          <a:xfrm>
            <a:off x="2292927" y="812637"/>
            <a:ext cx="7308275" cy="1077218"/>
          </a:xfrm>
          <a:prstGeom prst="rect">
            <a:avLst/>
          </a:prstGeom>
          <a:noFill/>
        </p:spPr>
        <p:txBody>
          <a:bodyPr wrap="square" rtlCol="0">
            <a:spAutoFit/>
          </a:bodyPr>
          <a:lstStyle/>
          <a:p>
            <a:pPr marL="285750" indent="-285750" algn="just" rtl="1">
              <a:buFont typeface="Wingdings" panose="05000000000000000000" pitchFamily="2" charset="2"/>
              <a:buChar char="v"/>
            </a:pPr>
            <a:r>
              <a:rPr lang="fa-IR" sz="1600" b="1" dirty="0">
                <a:latin typeface="Vazir" panose="020B0603030804020204" pitchFamily="34" charset="-78"/>
                <a:cs typeface="Vazir" panose="020B0603030804020204" pitchFamily="34" charset="-78"/>
              </a:rPr>
              <a:t>پرایمر مخصوص 30%   </a:t>
            </a:r>
            <a:r>
              <a:rPr lang="en-US" sz="1600" b="1" dirty="0">
                <a:latin typeface="Vazir" panose="020B0603030804020204" pitchFamily="34" charset="-78"/>
                <a:cs typeface="Vazir" panose="020B0603030804020204" pitchFamily="34" charset="-78"/>
              </a:rPr>
              <a:t>UNI-P300</a:t>
            </a:r>
          </a:p>
          <a:p>
            <a:pPr marL="285750" indent="-285750" algn="just" rtl="1">
              <a:buFont typeface="Wingdings" panose="05000000000000000000" pitchFamily="2" charset="2"/>
              <a:buChar char="v"/>
            </a:pPr>
            <a:r>
              <a:rPr lang="fa-IR" sz="1600" b="1" dirty="0">
                <a:latin typeface="Vazir" panose="020B0603030804020204" pitchFamily="34" charset="-78"/>
                <a:cs typeface="Vazir" panose="020B0603030804020204" pitchFamily="34" charset="-78"/>
              </a:rPr>
              <a:t>پرایمر مخصوص 50%   </a:t>
            </a:r>
            <a:r>
              <a:rPr lang="en-US" sz="1600" b="1" dirty="0">
                <a:latin typeface="Vazir" panose="020B0603030804020204" pitchFamily="34" charset="-78"/>
                <a:cs typeface="Vazir" panose="020B0603030804020204" pitchFamily="34" charset="-78"/>
              </a:rPr>
              <a:t>UNI-P500</a:t>
            </a:r>
          </a:p>
          <a:p>
            <a:pPr algn="just" rtl="1"/>
            <a:endParaRPr lang="en-US" sz="1600" dirty="0">
              <a:latin typeface="Vazir" panose="020B0603030804020204" pitchFamily="34" charset="-78"/>
              <a:cs typeface="Vazir" panose="020B0603030804020204" pitchFamily="34" charset="-78"/>
            </a:endParaRPr>
          </a:p>
          <a:p>
            <a:pPr algn="just" rtl="1"/>
            <a:endParaRPr lang="en-US" sz="1600" dirty="0">
              <a:latin typeface="Vazir" panose="020B0603030804020204" pitchFamily="34" charset="-78"/>
              <a:cs typeface="Vazir" panose="020B0603030804020204" pitchFamily="34" charset="-78"/>
            </a:endParaRPr>
          </a:p>
        </p:txBody>
      </p:sp>
      <p:graphicFrame>
        <p:nvGraphicFramePr>
          <p:cNvPr id="2" name="Table 1">
            <a:extLst>
              <a:ext uri="{FF2B5EF4-FFF2-40B4-BE49-F238E27FC236}">
                <a16:creationId xmlns:a16="http://schemas.microsoft.com/office/drawing/2014/main" id="{F80B6B3F-3096-4338-7557-859BDA0F2407}"/>
              </a:ext>
            </a:extLst>
          </p:cNvPr>
          <p:cNvGraphicFramePr>
            <a:graphicFrameLocks noGrp="1"/>
          </p:cNvGraphicFramePr>
          <p:nvPr/>
        </p:nvGraphicFramePr>
        <p:xfrm>
          <a:off x="4343400" y="3792450"/>
          <a:ext cx="5199206" cy="2423883"/>
        </p:xfrm>
        <a:graphic>
          <a:graphicData uri="http://schemas.openxmlformats.org/drawingml/2006/table">
            <a:tbl>
              <a:tblPr rtl="1" firstRow="1" firstCol="1" bandRow="1">
                <a:tableStyleId>{69012ECD-51FC-41F1-AA8D-1B2483CD663E}</a:tableStyleId>
              </a:tblPr>
              <a:tblGrid>
                <a:gridCol w="2101831">
                  <a:extLst>
                    <a:ext uri="{9D8B030D-6E8A-4147-A177-3AD203B41FA5}">
                      <a16:colId xmlns:a16="http://schemas.microsoft.com/office/drawing/2014/main" val="1975929580"/>
                    </a:ext>
                  </a:extLst>
                </a:gridCol>
                <a:gridCol w="3097375">
                  <a:extLst>
                    <a:ext uri="{9D8B030D-6E8A-4147-A177-3AD203B41FA5}">
                      <a16:colId xmlns:a16="http://schemas.microsoft.com/office/drawing/2014/main" val="697148362"/>
                    </a:ext>
                  </a:extLst>
                </a:gridCol>
              </a:tblGrid>
              <a:tr h="220353">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2803423538"/>
                  </a:ext>
                </a:extLst>
              </a:tr>
              <a:tr h="22035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نوع ترکیب</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دو جزئی (بیس رزین اپوکسی + هاردنر پلی‌آمین)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105154461"/>
                  </a:ext>
                </a:extLst>
              </a:tr>
              <a:tr h="220353">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شفاف یا شیری روشن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648763055"/>
                  </a:ext>
                </a:extLst>
              </a:tr>
              <a:tr h="22035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نسبت اختلاط</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2:1  (50%)    3:1  (30%)    5:1 (20%)</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95593714"/>
                  </a:ext>
                </a:extLst>
              </a:tr>
              <a:tr h="22035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ویسکوزیته</a:t>
                      </a:r>
                      <a:r>
                        <a:rPr lang="en-US"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در دمای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روانی بالا برای نفوذ در بتن</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239481309"/>
                  </a:ext>
                </a:extLst>
              </a:tr>
              <a:tr h="22035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زمان خشک‌ شدن سطحی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حدود 4 تا 6 ساعت در دمای محیط </a:t>
                      </a:r>
                      <a:r>
                        <a:rPr lang="en-US" sz="1200" kern="100">
                          <a:effectLst/>
                          <a:latin typeface="Vazir" panose="020B0603030804020204" pitchFamily="34" charset="-78"/>
                          <a:cs typeface="Vazir" panose="020B0603030804020204" pitchFamily="34" charset="-78"/>
                        </a:rPr>
                        <a:t>°C</a:t>
                      </a:r>
                      <a:r>
                        <a:rPr lang="ar-SA" sz="1200" kern="100">
                          <a:effectLst/>
                          <a:latin typeface="Vazir" panose="020B0603030804020204" pitchFamily="34" charset="-78"/>
                          <a:cs typeface="Vazir" panose="020B0603030804020204" pitchFamily="34" charset="-78"/>
                        </a:rPr>
                        <a:t>25</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891919968"/>
                  </a:ext>
                </a:extLst>
              </a:tr>
              <a:tr h="22035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اعمال لایه بعدی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پس از 8 تا 12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360643628"/>
                  </a:ext>
                </a:extLst>
              </a:tr>
              <a:tr h="22035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چگالی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0">
                        <a:lnSpc>
                          <a:spcPct val="115000"/>
                        </a:lnSpc>
                        <a:spcAft>
                          <a:spcPts val="800"/>
                        </a:spcAft>
                        <a:buNone/>
                      </a:pPr>
                      <a:r>
                        <a:rPr lang="ar-SA" sz="1200" kern="100">
                          <a:effectLst/>
                          <a:latin typeface="Vazir" panose="020B0603030804020204" pitchFamily="34" charset="-78"/>
                          <a:cs typeface="Vazir" panose="020B0603030804020204" pitchFamily="34" charset="-78"/>
                        </a:rPr>
                        <a:t> </a:t>
                      </a:r>
                      <a:r>
                        <a:rPr lang="en-US" sz="1200" kern="100">
                          <a:effectLst/>
                          <a:latin typeface="Vazir" panose="020B0603030804020204" pitchFamily="34" charset="-78"/>
                          <a:cs typeface="Vazir" panose="020B0603030804020204" pitchFamily="34" charset="-78"/>
                        </a:rPr>
                        <a:t>g/cm³</a:t>
                      </a:r>
                      <a:r>
                        <a:rPr lang="ar-SA" sz="1200" kern="100">
                          <a:effectLst/>
                          <a:latin typeface="Vazir" panose="020B0603030804020204" pitchFamily="34" charset="-78"/>
                          <a:cs typeface="Vazir" panose="020B0603030804020204" pitchFamily="34" charset="-78"/>
                        </a:rPr>
                        <a:t>1.05  </a:t>
                      </a:r>
                      <a:r>
                        <a:rPr lang="en-US" sz="1200" kern="100">
                          <a:effectLst/>
                          <a:latin typeface="Vazir" panose="020B0603030804020204" pitchFamily="34" charset="-78"/>
                          <a:cs typeface="Vazir" panose="020B0603030804020204" pitchFamily="34" charset="-78"/>
                        </a:rPr>
                        <a:t>~</a:t>
                      </a:r>
                      <a:r>
                        <a:rPr lang="ar-SA" sz="1200" kern="100">
                          <a:effectLst/>
                          <a:latin typeface="Vazir" panose="020B0603030804020204" pitchFamily="34" charset="-78"/>
                          <a:cs typeface="Vazir" panose="020B0603030804020204" pitchFamily="34" charset="-78"/>
                        </a:rPr>
                        <a:t>1.15 </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17467921"/>
                  </a:ext>
                </a:extLst>
              </a:tr>
              <a:tr h="22035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پیشنهادی فیلم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75 تا 150 میکرون به‌صورت تک‌لایه</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870815218"/>
                  </a:ext>
                </a:extLst>
              </a:tr>
              <a:tr h="220353">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مقاومت چسبندگی به بتن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کمتر از </a:t>
                      </a:r>
                      <a:r>
                        <a:rPr lang="fa-IR" sz="1200" kern="100" dirty="0">
                          <a:effectLst/>
                          <a:latin typeface="Vazir" panose="020B0603030804020204" pitchFamily="34" charset="-78"/>
                          <a:cs typeface="Vazir" panose="020B0603030804020204" pitchFamily="34" charset="-78"/>
                        </a:rPr>
                        <a:t>2</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5</a:t>
                      </a:r>
                      <a:r>
                        <a:rPr lang="ar-SA" sz="1200" kern="100" dirty="0">
                          <a:effectLst/>
                          <a:latin typeface="Vazir" panose="020B0603030804020204" pitchFamily="34" charset="-78"/>
                          <a:cs typeface="Vazir" panose="020B0603030804020204" pitchFamily="34" charset="-78"/>
                        </a:rPr>
                        <a:t> مگاپاسکال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846962259"/>
                  </a:ext>
                </a:extLst>
              </a:tr>
              <a:tr h="220353">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درجه مقاومت شیمیایی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مقاوم در برابر نفت، روغن، مواد شوینده و رطوبت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16485479"/>
                  </a:ext>
                </a:extLst>
              </a:tr>
            </a:tbl>
          </a:graphicData>
        </a:graphic>
      </p:graphicFrame>
      <p:sp>
        <p:nvSpPr>
          <p:cNvPr id="7" name="TextBox 6">
            <a:extLst>
              <a:ext uri="{FF2B5EF4-FFF2-40B4-BE49-F238E27FC236}">
                <a16:creationId xmlns:a16="http://schemas.microsoft.com/office/drawing/2014/main" id="{DA6431CC-B85D-2837-95A9-2C485DB969FE}"/>
              </a:ext>
            </a:extLst>
          </p:cNvPr>
          <p:cNvSpPr txBox="1"/>
          <p:nvPr/>
        </p:nvSpPr>
        <p:spPr>
          <a:xfrm>
            <a:off x="304798" y="1730347"/>
            <a:ext cx="4953000" cy="1731243"/>
          </a:xfrm>
          <a:prstGeom prst="rect">
            <a:avLst/>
          </a:prstGeom>
          <a:noFill/>
        </p:spPr>
        <p:txBody>
          <a:bodyPr wrap="square">
            <a:spAutoFit/>
          </a:bodyPr>
          <a:lstStyle/>
          <a:p>
            <a:pPr algn="just" rtl="1">
              <a:lnSpc>
                <a:spcPct val="150000"/>
              </a:lnSpc>
            </a:pPr>
            <a:r>
              <a:rPr lang="en-US" sz="1200" b="1"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نکات اجرایی مهم</a:t>
            </a:r>
            <a:endParaRPr lang="fa-IR" sz="1200" b="1" dirty="0">
              <a:latin typeface="Vazir" panose="020B0603030804020204" pitchFamily="34" charset="-78"/>
              <a:cs typeface="Vazir" panose="020B0603030804020204" pitchFamily="34" charset="-78"/>
            </a:endParaRPr>
          </a:p>
          <a:p>
            <a:pPr marL="40163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سطح باید تمیز، خشک و بدون چربی یا گردوغبار باشد</a:t>
            </a:r>
            <a:endParaRPr lang="en-US" sz="1200" dirty="0">
              <a:latin typeface="Vazir" panose="020B0603030804020204" pitchFamily="34" charset="-78"/>
              <a:cs typeface="Vazir" panose="020B0603030804020204" pitchFamily="34" charset="-78"/>
            </a:endParaRPr>
          </a:p>
          <a:p>
            <a:pPr marL="40163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قبل از اختلاط باید دو جز</a:t>
            </a:r>
            <a:r>
              <a:rPr lang="fa-IR" sz="1200" dirty="0">
                <a:latin typeface="Vazir" panose="020B0603030804020204" pitchFamily="34" charset="-78"/>
                <a:cs typeface="Vazir" panose="020B0603030804020204" pitchFamily="34" charset="-78"/>
              </a:rPr>
              <a:t>ء</a:t>
            </a:r>
            <a:r>
              <a:rPr lang="ar-SA" sz="1200" dirty="0">
                <a:latin typeface="Vazir" panose="020B0603030804020204" pitchFamily="34" charset="-78"/>
                <a:cs typeface="Vazir" panose="020B0603030804020204" pitchFamily="34" charset="-78"/>
              </a:rPr>
              <a:t> را دقیق مطابق نسبت ذکرشده وزن‌کشی کرده و با همزن </a:t>
            </a:r>
            <a:r>
              <a:rPr lang="fa-IR" sz="1200" dirty="0">
                <a:latin typeface="Vazir" panose="020B0603030804020204" pitchFamily="34" charset="-78"/>
                <a:cs typeface="Vazir" panose="020B0603030804020204" pitchFamily="34" charset="-78"/>
              </a:rPr>
              <a:t>برقی </a:t>
            </a:r>
            <a:r>
              <a:rPr lang="ar-SA" sz="1200" dirty="0">
                <a:latin typeface="Vazir" panose="020B0603030804020204" pitchFamily="34" charset="-78"/>
                <a:cs typeface="Vazir" panose="020B0603030804020204" pitchFamily="34" charset="-78"/>
              </a:rPr>
              <a:t>ترکیب کنید</a:t>
            </a:r>
            <a:endParaRPr lang="en-US" sz="1200" dirty="0">
              <a:latin typeface="Vazir" panose="020B0603030804020204" pitchFamily="34" charset="-78"/>
              <a:cs typeface="Vazir" panose="020B0603030804020204" pitchFamily="34" charset="-78"/>
            </a:endParaRPr>
          </a:p>
          <a:p>
            <a:pPr marL="40163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پس از مخلوط کردن، زمان مصرف</a:t>
            </a:r>
            <a:r>
              <a:rPr lang="en-US" sz="1200" dirty="0">
                <a:latin typeface="Vazir" panose="020B0603030804020204" pitchFamily="34" charset="-78"/>
                <a:cs typeface="Vazir" panose="020B0603030804020204" pitchFamily="34" charset="-78"/>
              </a:rPr>
              <a:t> (Pot Life) </a:t>
            </a:r>
            <a:r>
              <a:rPr lang="fa-IR" sz="1200" dirty="0">
                <a:latin typeface="Vazir" panose="020B0603030804020204" pitchFamily="34" charset="-78"/>
                <a:cs typeface="Vazir" panose="020B0603030804020204" pitchFamily="34" charset="-78"/>
              </a:rPr>
              <a:t>حداکثر</a:t>
            </a:r>
            <a:r>
              <a:rPr lang="ar-SA" sz="1200" dirty="0">
                <a:latin typeface="Vazir" panose="020B0603030804020204" pitchFamily="34" charset="-78"/>
                <a:cs typeface="Vazir" panose="020B0603030804020204" pitchFamily="34" charset="-78"/>
              </a:rPr>
              <a:t> 30 تا </a:t>
            </a:r>
            <a:r>
              <a:rPr lang="en-US" sz="1200" dirty="0">
                <a:latin typeface="Vazir" panose="020B0603030804020204" pitchFamily="34" charset="-78"/>
                <a:cs typeface="Vazir" panose="020B0603030804020204" pitchFamily="34" charset="-78"/>
              </a:rPr>
              <a:t> </a:t>
            </a:r>
            <a:r>
              <a:rPr lang="ar-SA" sz="1200" dirty="0">
                <a:latin typeface="Vazir" panose="020B0603030804020204" pitchFamily="34" charset="-78"/>
                <a:cs typeface="Vazir" panose="020B0603030804020204" pitchFamily="34" charset="-78"/>
              </a:rPr>
              <a:t>45 دقیقه در دمای </a:t>
            </a:r>
            <a:r>
              <a:rPr lang="en-US" sz="1200" dirty="0">
                <a:latin typeface="Vazir" panose="020B0603030804020204" pitchFamily="34" charset="-78"/>
                <a:cs typeface="Vazir" panose="020B0603030804020204" pitchFamily="34" charset="-78"/>
              </a:rPr>
              <a:t>°C </a:t>
            </a:r>
            <a:r>
              <a:rPr lang="fa-IR" sz="1200" dirty="0">
                <a:latin typeface="Vazir" panose="020B0603030804020204" pitchFamily="34" charset="-78"/>
                <a:cs typeface="Vazir" panose="020B0603030804020204" pitchFamily="34" charset="-78"/>
              </a:rPr>
              <a:t> </a:t>
            </a:r>
            <a:r>
              <a:rPr lang="ar-SA" sz="1200" dirty="0">
                <a:latin typeface="Vazir" panose="020B0603030804020204" pitchFamily="34" charset="-78"/>
                <a:cs typeface="Vazir" panose="020B0603030804020204" pitchFamily="34" charset="-78"/>
              </a:rPr>
              <a:t>25</a:t>
            </a:r>
            <a:r>
              <a:rPr lang="fa-IR" sz="1200" dirty="0">
                <a:latin typeface="Vazir" panose="020B0603030804020204" pitchFamily="34" charset="-78"/>
                <a:cs typeface="Vazir" panose="020B0603030804020204" pitchFamily="34" charset="-78"/>
              </a:rPr>
              <a:t> می باشد</a:t>
            </a:r>
            <a:endParaRPr lang="en-US" sz="1200" dirty="0">
              <a:latin typeface="Vazir" panose="020B0603030804020204" pitchFamily="34" charset="-78"/>
              <a:cs typeface="Vazir" panose="020B0603030804020204" pitchFamily="34" charset="-78"/>
            </a:endParaRPr>
          </a:p>
        </p:txBody>
      </p:sp>
      <p:sp>
        <p:nvSpPr>
          <p:cNvPr id="9" name="TextBox 8">
            <a:extLst>
              <a:ext uri="{FF2B5EF4-FFF2-40B4-BE49-F238E27FC236}">
                <a16:creationId xmlns:a16="http://schemas.microsoft.com/office/drawing/2014/main" id="{4026CD6D-A657-2876-F60D-F6C8400AAC43}"/>
              </a:ext>
            </a:extLst>
          </p:cNvPr>
          <p:cNvSpPr txBox="1"/>
          <p:nvPr/>
        </p:nvSpPr>
        <p:spPr>
          <a:xfrm>
            <a:off x="5522686" y="1730089"/>
            <a:ext cx="4078516" cy="1777410"/>
          </a:xfrm>
          <a:prstGeom prst="rect">
            <a:avLst/>
          </a:prstGeom>
          <a:noFill/>
        </p:spPr>
        <p:txBody>
          <a:bodyPr wrap="square">
            <a:spAutoFit/>
          </a:bodyPr>
          <a:lstStyle/>
          <a:p>
            <a:pPr algn="just" rtl="1">
              <a:lnSpc>
                <a:spcPct val="150000"/>
              </a:lnSpc>
            </a:pPr>
            <a:r>
              <a:rPr lang="en-US" sz="1400" dirty="0">
                <a:latin typeface="Vazir" panose="020B0603030804020204" pitchFamily="34" charset="-78"/>
                <a:cs typeface="Vazir" panose="020B0603030804020204" pitchFamily="34" charset="-78"/>
              </a:rPr>
              <a:t>✅ </a:t>
            </a:r>
            <a:r>
              <a:rPr lang="ar-SA" sz="1400" b="1" dirty="0">
                <a:latin typeface="Vazir" panose="020B0603030804020204" pitchFamily="34" charset="-78"/>
                <a:cs typeface="Vazir" panose="020B0603030804020204" pitchFamily="34" charset="-78"/>
              </a:rPr>
              <a:t>مزایا</a:t>
            </a:r>
            <a:endParaRPr lang="fa-IR" sz="1400" b="1"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افزایش چسبندگی پوشش اپوکسی به بتن</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جلوگیری از حباب‌زایی در لایه نهایی</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نفوذ عمیق در سطح متخلخل بتن</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محافظت در برابر رطوبت و مواد شیمیایی</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تسهیل تمیزکاری و آماده‌سازی سطح</a:t>
            </a:r>
            <a:endParaRPr lang="fa-IR" sz="1200" dirty="0">
              <a:latin typeface="Vazir" panose="020B0603030804020204" pitchFamily="34" charset="-78"/>
              <a:cs typeface="Vazir" panose="020B0603030804020204" pitchFamily="34" charset="-78"/>
            </a:endParaRPr>
          </a:p>
        </p:txBody>
      </p:sp>
      <p:sp>
        <p:nvSpPr>
          <p:cNvPr id="11" name="TextBox 10">
            <a:extLst>
              <a:ext uri="{FF2B5EF4-FFF2-40B4-BE49-F238E27FC236}">
                <a16:creationId xmlns:a16="http://schemas.microsoft.com/office/drawing/2014/main" id="{FA0BCA52-0BCE-6213-6B9E-577F911CF10D}"/>
              </a:ext>
            </a:extLst>
          </p:cNvPr>
          <p:cNvSpPr txBox="1"/>
          <p:nvPr/>
        </p:nvSpPr>
        <p:spPr>
          <a:xfrm>
            <a:off x="4648202" y="6216586"/>
            <a:ext cx="4953000"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اسپری بدون هوا</a:t>
            </a:r>
            <a:r>
              <a:rPr lang="en-US" sz="1600" b="1" dirty="0">
                <a:latin typeface="Vazir" panose="020B0603030804020204" pitchFamily="34" charset="-78"/>
                <a:cs typeface="Vazir" panose="020B0603030804020204" pitchFamily="34" charset="-78"/>
              </a:rPr>
              <a:t> </a:t>
            </a:r>
            <a:endParaRPr lang="en-US" sz="1600" b="1" dirty="0"/>
          </a:p>
        </p:txBody>
      </p:sp>
      <p:sp>
        <p:nvSpPr>
          <p:cNvPr id="13" name="TextBox 12">
            <a:extLst>
              <a:ext uri="{FF2B5EF4-FFF2-40B4-BE49-F238E27FC236}">
                <a16:creationId xmlns:a16="http://schemas.microsoft.com/office/drawing/2014/main" id="{A1DED2A3-6B58-8446-F82C-8CC0F54E4801}"/>
              </a:ext>
            </a:extLst>
          </p:cNvPr>
          <p:cNvSpPr txBox="1"/>
          <p:nvPr/>
        </p:nvSpPr>
        <p:spPr>
          <a:xfrm>
            <a:off x="304798" y="1175381"/>
            <a:ext cx="5683046" cy="338554"/>
          </a:xfrm>
          <a:prstGeom prst="rect">
            <a:avLst/>
          </a:prstGeom>
          <a:noFill/>
        </p:spPr>
        <p:txBody>
          <a:bodyPr wrap="square">
            <a:spAutoFit/>
          </a:bodyPr>
          <a:lstStyle/>
          <a:p>
            <a:pPr algn="ctr" rtl="1"/>
            <a:r>
              <a:rPr lang="fa-IR" sz="1600" b="1" dirty="0">
                <a:latin typeface="Vazir" panose="020B0603030804020204" pitchFamily="34" charset="-78"/>
                <a:cs typeface="Vazir" panose="020B0603030804020204" pitchFamily="34" charset="-78"/>
              </a:rPr>
              <a:t>کاربرد : </a:t>
            </a:r>
            <a:r>
              <a:rPr lang="ar-SA" sz="1600" b="1" dirty="0">
                <a:latin typeface="Vazir" panose="020B0603030804020204" pitchFamily="34" charset="-78"/>
                <a:cs typeface="Vazir" panose="020B0603030804020204" pitchFamily="34" charset="-78"/>
              </a:rPr>
              <a:t>آماده‌سازی سطح بتن برای رنگ یا پوشش اپوکسی</a:t>
            </a:r>
            <a:endParaRPr lang="fa-IR" sz="1600" b="1" dirty="0">
              <a:latin typeface="Vazir" panose="020B0603030804020204" pitchFamily="34" charset="-78"/>
              <a:cs typeface="Vazir" panose="020B0603030804020204" pitchFamily="34" charset="-78"/>
            </a:endParaRPr>
          </a:p>
        </p:txBody>
      </p:sp>
      <p:pic>
        <p:nvPicPr>
          <p:cNvPr id="5" name="Picture 4">
            <a:extLst>
              <a:ext uri="{FF2B5EF4-FFF2-40B4-BE49-F238E27FC236}">
                <a16:creationId xmlns:a16="http://schemas.microsoft.com/office/drawing/2014/main" id="{808F4DDB-B033-94A7-2564-AF03040454EB}"/>
              </a:ext>
            </a:extLst>
          </p:cNvPr>
          <p:cNvPicPr>
            <a:picLocks noChangeAspect="1"/>
          </p:cNvPicPr>
          <p:nvPr/>
        </p:nvPicPr>
        <p:blipFill>
          <a:blip r:embed="rId2">
            <a:extLst>
              <a:ext uri="{28A0092B-C50C-407E-A947-70E740481C1C}">
                <a14:useLocalDpi xmlns:a14="http://schemas.microsoft.com/office/drawing/2010/main" val="0"/>
              </a:ext>
            </a:extLst>
          </a:blip>
          <a:srcRect l="18969" t="11849" r="20560" b="11849"/>
          <a:stretch>
            <a:fillRect/>
          </a:stretch>
        </p:blipFill>
        <p:spPr>
          <a:xfrm>
            <a:off x="156760" y="3429001"/>
            <a:ext cx="2689493" cy="2956862"/>
          </a:xfrm>
          <a:prstGeom prst="rect">
            <a:avLst/>
          </a:prstGeom>
        </p:spPr>
      </p:pic>
      <p:graphicFrame>
        <p:nvGraphicFramePr>
          <p:cNvPr id="16" name="Object 15">
            <a:extLst>
              <a:ext uri="{FF2B5EF4-FFF2-40B4-BE49-F238E27FC236}">
                <a16:creationId xmlns:a16="http://schemas.microsoft.com/office/drawing/2014/main" id="{BC2A9CC4-3342-AE03-B40E-E8D47CF8485C}"/>
              </a:ext>
            </a:extLst>
          </p:cNvPr>
          <p:cNvGraphicFramePr>
            <a:graphicFrameLocks noChangeAspect="1"/>
          </p:cNvGraphicFramePr>
          <p:nvPr>
            <p:extLst>
              <p:ext uri="{D42A27DB-BD31-4B8C-83A1-F6EECF244321}">
                <p14:modId xmlns:p14="http://schemas.microsoft.com/office/powerpoint/2010/main" val="2543653013"/>
              </p:ext>
            </p:extLst>
          </p:nvPr>
        </p:nvGraphicFramePr>
        <p:xfrm>
          <a:off x="2781298" y="4861863"/>
          <a:ext cx="1017631" cy="1524000"/>
        </p:xfrm>
        <a:graphic>
          <a:graphicData uri="http://schemas.openxmlformats.org/presentationml/2006/ole">
            <mc:AlternateContent xmlns:mc="http://schemas.openxmlformats.org/markup-compatibility/2006">
              <mc:Choice xmlns:v="urn:schemas-microsoft-com:vml" Requires="v">
                <p:oleObj r:id="rId3" imgW="6076507" imgH="9091269" progId="">
                  <p:embed/>
                </p:oleObj>
              </mc:Choice>
              <mc:Fallback>
                <p:oleObj r:id="rId3" imgW="6076507" imgH="9091269" progId="">
                  <p:embed/>
                  <p:pic>
                    <p:nvPicPr>
                      <p:cNvPr id="16" name="Object 15">
                        <a:extLst>
                          <a:ext uri="{FF2B5EF4-FFF2-40B4-BE49-F238E27FC236}">
                            <a16:creationId xmlns:a16="http://schemas.microsoft.com/office/drawing/2014/main" id="{96E27BCE-1E04-FAE7-BBCC-84B0E57075F8}"/>
                          </a:ext>
                        </a:extLst>
                      </p:cNvPr>
                      <p:cNvPicPr/>
                      <p:nvPr/>
                    </p:nvPicPr>
                    <p:blipFill>
                      <a:blip r:embed="rId4"/>
                      <a:stretch>
                        <a:fillRect/>
                      </a:stretch>
                    </p:blipFill>
                    <p:spPr>
                      <a:xfrm>
                        <a:off x="2781298" y="4861863"/>
                        <a:ext cx="1017631" cy="1524000"/>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8237DE1C-9E37-2505-9ADB-68231F3EF93C}"/>
              </a:ext>
            </a:extLst>
          </p:cNvPr>
          <p:cNvSpPr txBox="1"/>
          <p:nvPr/>
        </p:nvSpPr>
        <p:spPr>
          <a:xfrm>
            <a:off x="587828" y="6645892"/>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8</a:t>
            </a:fld>
            <a:endParaRPr lang="en-US" sz="1200" dirty="0">
              <a:solidFill>
                <a:schemeClr val="bg1"/>
              </a:solidFill>
              <a:cs typeface="2  Titr" panose="00000700000000000000" pitchFamily="2" charset="-78"/>
            </a:endParaRPr>
          </a:p>
        </p:txBody>
      </p:sp>
    </p:spTree>
    <p:extLst>
      <p:ext uri="{BB962C8B-B14F-4D97-AF65-F5344CB8AC3E}">
        <p14:creationId xmlns:p14="http://schemas.microsoft.com/office/powerpoint/2010/main" val="3061390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00FED-B1BD-68EF-5BFE-1CDE9C93AD9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145FE96-27E0-5529-1D20-AAF02094FABE}"/>
              </a:ext>
            </a:extLst>
          </p:cNvPr>
          <p:cNvSpPr txBox="1"/>
          <p:nvPr/>
        </p:nvSpPr>
        <p:spPr>
          <a:xfrm>
            <a:off x="4461164" y="306119"/>
            <a:ext cx="5243951" cy="461665"/>
          </a:xfrm>
          <a:prstGeom prst="rect">
            <a:avLst/>
          </a:prstGeom>
          <a:noFill/>
        </p:spPr>
        <p:txBody>
          <a:bodyPr wrap="square" rtlCol="0">
            <a:spAutoFit/>
          </a:bodyPr>
          <a:lstStyle/>
          <a:p>
            <a:pPr algn="r"/>
            <a:r>
              <a:rPr lang="fa-IR"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rPr>
              <a:t>پرایمر مخصوص کفپوش آنتی استاتیک</a:t>
            </a:r>
            <a:endParaRPr lang="en-US" sz="2400" b="1" dirty="0">
              <a:solidFill>
                <a:schemeClr val="bg1"/>
              </a:solidFill>
              <a:effectLst>
                <a:outerShdw blurRad="38100" dist="38100" dir="2700000" algn="tl">
                  <a:srgbClr val="000000">
                    <a:alpha val="43137"/>
                  </a:srgbClr>
                </a:outerShdw>
              </a:effectLst>
              <a:latin typeface="Vazir" panose="020B0603030804020204" pitchFamily="34" charset="-78"/>
              <a:cs typeface="B Titr" panose="00000700000000000000" pitchFamily="2" charset="-78"/>
            </a:endParaRPr>
          </a:p>
        </p:txBody>
      </p:sp>
      <p:sp>
        <p:nvSpPr>
          <p:cNvPr id="6" name="TextBox 5">
            <a:extLst>
              <a:ext uri="{FF2B5EF4-FFF2-40B4-BE49-F238E27FC236}">
                <a16:creationId xmlns:a16="http://schemas.microsoft.com/office/drawing/2014/main" id="{68AA9A01-4C5A-646F-18C3-03D321A6FCD0}"/>
              </a:ext>
            </a:extLst>
          </p:cNvPr>
          <p:cNvSpPr txBox="1"/>
          <p:nvPr/>
        </p:nvSpPr>
        <p:spPr>
          <a:xfrm>
            <a:off x="2292927" y="812637"/>
            <a:ext cx="7308275" cy="584775"/>
          </a:xfrm>
          <a:prstGeom prst="rect">
            <a:avLst/>
          </a:prstGeom>
          <a:noFill/>
        </p:spPr>
        <p:txBody>
          <a:bodyPr wrap="square" rtlCol="0">
            <a:spAutoFit/>
          </a:bodyPr>
          <a:lstStyle/>
          <a:p>
            <a:pPr algn="just" rtl="1"/>
            <a:endParaRPr lang="en-US" sz="1600" dirty="0">
              <a:latin typeface="Vazir" panose="020B0603030804020204" pitchFamily="34" charset="-78"/>
              <a:cs typeface="Vazir" panose="020B0603030804020204" pitchFamily="34" charset="-78"/>
            </a:endParaRPr>
          </a:p>
          <a:p>
            <a:pPr algn="just" rtl="1"/>
            <a:endParaRPr lang="en-US" sz="1600" dirty="0">
              <a:latin typeface="Vazir" panose="020B0603030804020204" pitchFamily="34" charset="-78"/>
              <a:cs typeface="Vazir" panose="020B0603030804020204" pitchFamily="34" charset="-78"/>
            </a:endParaRPr>
          </a:p>
        </p:txBody>
      </p:sp>
      <p:graphicFrame>
        <p:nvGraphicFramePr>
          <p:cNvPr id="2" name="Table 1">
            <a:extLst>
              <a:ext uri="{FF2B5EF4-FFF2-40B4-BE49-F238E27FC236}">
                <a16:creationId xmlns:a16="http://schemas.microsoft.com/office/drawing/2014/main" id="{ECAC2445-39DA-4601-C112-8055FE0EB361}"/>
              </a:ext>
            </a:extLst>
          </p:cNvPr>
          <p:cNvGraphicFramePr>
            <a:graphicFrameLocks noGrp="1"/>
          </p:cNvGraphicFramePr>
          <p:nvPr>
            <p:extLst>
              <p:ext uri="{D42A27DB-BD31-4B8C-83A1-F6EECF244321}">
                <p14:modId xmlns:p14="http://schemas.microsoft.com/office/powerpoint/2010/main" val="3039974416"/>
              </p:ext>
            </p:extLst>
          </p:nvPr>
        </p:nvGraphicFramePr>
        <p:xfrm>
          <a:off x="4158342" y="3906750"/>
          <a:ext cx="5384264" cy="2313432"/>
        </p:xfrm>
        <a:graphic>
          <a:graphicData uri="http://schemas.openxmlformats.org/drawingml/2006/table">
            <a:tbl>
              <a:tblPr rtl="1" firstRow="1" firstCol="1" bandRow="1">
                <a:tableStyleId>{69012ECD-51FC-41F1-AA8D-1B2483CD663E}</a:tableStyleId>
              </a:tblPr>
              <a:tblGrid>
                <a:gridCol w="2176643">
                  <a:extLst>
                    <a:ext uri="{9D8B030D-6E8A-4147-A177-3AD203B41FA5}">
                      <a16:colId xmlns:a16="http://schemas.microsoft.com/office/drawing/2014/main" val="1975929580"/>
                    </a:ext>
                  </a:extLst>
                </a:gridCol>
                <a:gridCol w="3207621">
                  <a:extLst>
                    <a:ext uri="{9D8B030D-6E8A-4147-A177-3AD203B41FA5}">
                      <a16:colId xmlns:a16="http://schemas.microsoft.com/office/drawing/2014/main" val="697148362"/>
                    </a:ext>
                  </a:extLst>
                </a:gridCol>
              </a:tblGrid>
              <a:tr h="193660">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ویژگی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tc>
                  <a:txBody>
                    <a:bodyPr/>
                    <a:lstStyle/>
                    <a:p>
                      <a:pPr algn="ct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توضیحات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solidFill>
                      <a:srgbClr val="96A9B8"/>
                    </a:solidFill>
                  </a:tcPr>
                </a:tc>
                <a:extLst>
                  <a:ext uri="{0D108BD9-81ED-4DB2-BD59-A6C34878D82A}">
                    <a16:rowId xmlns:a16="http://schemas.microsoft.com/office/drawing/2014/main" val="2803423538"/>
                  </a:ext>
                </a:extLst>
              </a:tr>
              <a:tr h="19366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نوع ترکیب</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دو جزئی (بیس رزین اپوکسی + هاردنر پلی‌آمین)</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105154461"/>
                  </a:ext>
                </a:extLst>
              </a:tr>
              <a:tr h="193660">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فام</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مشکی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648763055"/>
                  </a:ext>
                </a:extLst>
              </a:tr>
              <a:tr h="19366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نسبت اختلاط</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fa-IR" sz="1200" kern="100" dirty="0">
                          <a:effectLst/>
                          <a:latin typeface="Vazir" panose="020B0603030804020204" pitchFamily="34" charset="-78"/>
                          <a:cs typeface="Vazir" panose="020B0603030804020204" pitchFamily="34" charset="-78"/>
                        </a:rPr>
                        <a:t>6</a:t>
                      </a:r>
                      <a:r>
                        <a:rPr lang="ar-SA" sz="1200" kern="100" dirty="0">
                          <a:effectLst/>
                          <a:latin typeface="Vazir" panose="020B0603030804020204" pitchFamily="34" charset="-78"/>
                          <a:cs typeface="Vazir" panose="020B0603030804020204" pitchFamily="34" charset="-78"/>
                        </a:rPr>
                        <a:t>:1  (</a:t>
                      </a:r>
                      <a:r>
                        <a:rPr lang="en-US"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15</a:t>
                      </a:r>
                      <a:r>
                        <a:rPr lang="ar-SA" sz="1200" kern="100" dirty="0">
                          <a:effectLst/>
                          <a:latin typeface="Vazir" panose="020B0603030804020204" pitchFamily="34" charset="-78"/>
                          <a:cs typeface="Vazir" panose="020B0603030804020204" pitchFamily="34" charset="-78"/>
                        </a:rPr>
                        <a:t>)</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695593714"/>
                  </a:ext>
                </a:extLst>
              </a:tr>
              <a:tr h="19366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ویسکوزیته</a:t>
                      </a:r>
                      <a:r>
                        <a:rPr lang="en-US" sz="1200" kern="100" dirty="0">
                          <a:effectLst/>
                          <a:latin typeface="Vazir" panose="020B0603030804020204" pitchFamily="34" charset="-78"/>
                          <a:cs typeface="Vazir" panose="020B0603030804020204" pitchFamily="34" charset="-78"/>
                        </a:rPr>
                        <a:t> </a:t>
                      </a:r>
                      <a:r>
                        <a:rPr lang="ar-SA" sz="1200" kern="100" dirty="0">
                          <a:effectLst/>
                          <a:latin typeface="Vazir" panose="020B0603030804020204" pitchFamily="34" charset="-78"/>
                          <a:cs typeface="Vazir" panose="020B0603030804020204" pitchFamily="34" charset="-78"/>
                        </a:rPr>
                        <a:t>در دمای </a:t>
                      </a:r>
                      <a:r>
                        <a:rPr lang="en-US" sz="1200" kern="100" dirty="0">
                          <a:effectLst/>
                          <a:latin typeface="Vazir" panose="020B0603030804020204" pitchFamily="34" charset="-78"/>
                          <a:cs typeface="Vazir" panose="020B0603030804020204" pitchFamily="34" charset="-78"/>
                        </a:rPr>
                        <a:t>°C</a:t>
                      </a:r>
                      <a:r>
                        <a:rPr lang="ar-SA" sz="1200" kern="100" dirty="0">
                          <a:effectLst/>
                          <a:latin typeface="Vazir" panose="020B0603030804020204" pitchFamily="34" charset="-78"/>
                          <a:cs typeface="Vazir" panose="020B0603030804020204" pitchFamily="34" charset="-78"/>
                        </a:rPr>
                        <a:t>25</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روانی بالا برای نفوذ در بتن</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239481309"/>
                  </a:ext>
                </a:extLst>
              </a:tr>
              <a:tr h="19366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خشک‌ شدن سطحی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حدود 4 تا 6 ساعت در دمای محیط </a:t>
                      </a:r>
                      <a:r>
                        <a:rPr lang="en-US" sz="1200" kern="100">
                          <a:effectLst/>
                          <a:latin typeface="Vazir" panose="020B0603030804020204" pitchFamily="34" charset="-78"/>
                          <a:cs typeface="Vazir" panose="020B0603030804020204" pitchFamily="34" charset="-78"/>
                        </a:rPr>
                        <a:t>°C</a:t>
                      </a:r>
                      <a:r>
                        <a:rPr lang="ar-SA" sz="1200" kern="100">
                          <a:effectLst/>
                          <a:latin typeface="Vazir" panose="020B0603030804020204" pitchFamily="34" charset="-78"/>
                          <a:cs typeface="Vazir" panose="020B0603030804020204" pitchFamily="34" charset="-78"/>
                        </a:rPr>
                        <a:t>25</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891919968"/>
                  </a:ext>
                </a:extLst>
              </a:tr>
              <a:tr h="19366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زمان اعمال لایه بعدی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پس از 8 تا 12 ساعت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360643628"/>
                  </a:ext>
                </a:extLst>
              </a:tr>
              <a:tr h="19366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چگالی</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0">
                        <a:lnSpc>
                          <a:spcPct val="115000"/>
                        </a:lnSpc>
                        <a:spcAft>
                          <a:spcPts val="800"/>
                        </a:spcAft>
                        <a:buNone/>
                      </a:pPr>
                      <a:r>
                        <a:rPr lang="ar-SA" sz="1200" kern="100">
                          <a:effectLst/>
                          <a:latin typeface="Vazir" panose="020B0603030804020204" pitchFamily="34" charset="-78"/>
                          <a:cs typeface="Vazir" panose="020B0603030804020204" pitchFamily="34" charset="-78"/>
                        </a:rPr>
                        <a:t> </a:t>
                      </a:r>
                      <a:r>
                        <a:rPr lang="en-US" sz="1200" kern="100">
                          <a:effectLst/>
                          <a:latin typeface="Vazir" panose="020B0603030804020204" pitchFamily="34" charset="-78"/>
                          <a:cs typeface="Vazir" panose="020B0603030804020204" pitchFamily="34" charset="-78"/>
                        </a:rPr>
                        <a:t>g/cm³</a:t>
                      </a:r>
                      <a:r>
                        <a:rPr lang="ar-SA" sz="1200" kern="100">
                          <a:effectLst/>
                          <a:latin typeface="Vazir" panose="020B0603030804020204" pitchFamily="34" charset="-78"/>
                          <a:cs typeface="Vazir" panose="020B0603030804020204" pitchFamily="34" charset="-78"/>
                        </a:rPr>
                        <a:t>1.05  </a:t>
                      </a:r>
                      <a:r>
                        <a:rPr lang="en-US" sz="1200" kern="100">
                          <a:effectLst/>
                          <a:latin typeface="Vazir" panose="020B0603030804020204" pitchFamily="34" charset="-78"/>
                          <a:cs typeface="Vazir" panose="020B0603030804020204" pitchFamily="34" charset="-78"/>
                        </a:rPr>
                        <a:t>~</a:t>
                      </a:r>
                      <a:r>
                        <a:rPr lang="ar-SA" sz="1200" kern="100">
                          <a:effectLst/>
                          <a:latin typeface="Vazir" panose="020B0603030804020204" pitchFamily="34" charset="-78"/>
                          <a:cs typeface="Vazir" panose="020B0603030804020204" pitchFamily="34" charset="-78"/>
                        </a:rPr>
                        <a:t>1.15 </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1817467921"/>
                  </a:ext>
                </a:extLst>
              </a:tr>
              <a:tr h="19366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ضخامت پیشنهادی فیلم خشک</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75 تا 150 میکرون به‌صورت تک‌لایه</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870815218"/>
                  </a:ext>
                </a:extLst>
              </a:tr>
              <a:tr h="193660">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مقاومت چسبندگی به </a:t>
                      </a:r>
                      <a:r>
                        <a:rPr lang="fa-IR" sz="1200" kern="100" dirty="0">
                          <a:effectLst/>
                          <a:latin typeface="Vazir" panose="020B0603030804020204" pitchFamily="34" charset="-78"/>
                          <a:cs typeface="Vazir" panose="020B0603030804020204" pitchFamily="34" charset="-78"/>
                        </a:rPr>
                        <a:t>اپوکسی زیر</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کمتر از </a:t>
                      </a:r>
                      <a:r>
                        <a:rPr lang="fa-IR" sz="1200" kern="100" dirty="0">
                          <a:effectLst/>
                          <a:latin typeface="Vazir" panose="020B0603030804020204" pitchFamily="34" charset="-78"/>
                          <a:cs typeface="Vazir" panose="020B0603030804020204" pitchFamily="34" charset="-78"/>
                        </a:rPr>
                        <a:t>2</a:t>
                      </a:r>
                      <a:r>
                        <a:rPr lang="ar-SA" sz="1200" kern="100" dirty="0">
                          <a:effectLst/>
                          <a:latin typeface="Vazir" panose="020B0603030804020204" pitchFamily="34" charset="-78"/>
                          <a:cs typeface="Vazir" panose="020B0603030804020204" pitchFamily="34" charset="-78"/>
                        </a:rPr>
                        <a:t>/</a:t>
                      </a:r>
                      <a:r>
                        <a:rPr lang="fa-IR" sz="1200" kern="100" dirty="0">
                          <a:effectLst/>
                          <a:latin typeface="Vazir" panose="020B0603030804020204" pitchFamily="34" charset="-78"/>
                          <a:cs typeface="Vazir" panose="020B0603030804020204" pitchFamily="34" charset="-78"/>
                        </a:rPr>
                        <a:t>5</a:t>
                      </a:r>
                      <a:r>
                        <a:rPr lang="ar-SA" sz="1200" kern="100" dirty="0">
                          <a:effectLst/>
                          <a:latin typeface="Vazir" panose="020B0603030804020204" pitchFamily="34" charset="-78"/>
                          <a:cs typeface="Vazir" panose="020B0603030804020204" pitchFamily="34" charset="-78"/>
                        </a:rPr>
                        <a:t> مگاپاسکال</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3846962259"/>
                  </a:ext>
                </a:extLst>
              </a:tr>
              <a:tr h="193660">
                <a:tc>
                  <a:txBody>
                    <a:bodyPr/>
                    <a:lstStyle/>
                    <a:p>
                      <a:pPr algn="r" rtl="1">
                        <a:lnSpc>
                          <a:spcPct val="115000"/>
                        </a:lnSpc>
                        <a:spcAft>
                          <a:spcPts val="800"/>
                        </a:spcAft>
                        <a:buNone/>
                      </a:pPr>
                      <a:r>
                        <a:rPr lang="ar-SA" sz="1200" kern="100">
                          <a:effectLst/>
                          <a:latin typeface="Vazir" panose="020B0603030804020204" pitchFamily="34" charset="-78"/>
                          <a:cs typeface="Vazir" panose="020B0603030804020204" pitchFamily="34" charset="-78"/>
                        </a:rPr>
                        <a:t>درجه مقاومت شیمیایی</a:t>
                      </a:r>
                      <a:endParaRPr lang="en-US" sz="1200" kern="10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tc>
                  <a:txBody>
                    <a:bodyPr/>
                    <a:lstStyle/>
                    <a:p>
                      <a:pPr algn="r" rtl="1">
                        <a:lnSpc>
                          <a:spcPct val="115000"/>
                        </a:lnSpc>
                        <a:spcAft>
                          <a:spcPts val="800"/>
                        </a:spcAft>
                        <a:buNone/>
                      </a:pPr>
                      <a:r>
                        <a:rPr lang="ar-SA" sz="1200" kern="100" dirty="0">
                          <a:effectLst/>
                          <a:latin typeface="Vazir" panose="020B0603030804020204" pitchFamily="34" charset="-78"/>
                          <a:cs typeface="Vazir" panose="020B0603030804020204" pitchFamily="34" charset="-78"/>
                        </a:rPr>
                        <a:t>مقاوم در برابر نفت، روغن، مواد شوینده و رطوبت</a:t>
                      </a:r>
                      <a:endParaRPr lang="en-US" sz="1200" kern="100" dirty="0">
                        <a:effectLst/>
                        <a:latin typeface="Vazir" panose="020B0603030804020204" pitchFamily="34" charset="-78"/>
                        <a:ea typeface="Calibri" panose="020F0502020204030204" pitchFamily="34" charset="0"/>
                        <a:cs typeface="Vazir" panose="020B0603030804020204" pitchFamily="34" charset="-78"/>
                      </a:endParaRPr>
                    </a:p>
                  </a:txBody>
                  <a:tcPr marL="68580" marR="68580" marT="0" marB="0"/>
                </a:tc>
                <a:extLst>
                  <a:ext uri="{0D108BD9-81ED-4DB2-BD59-A6C34878D82A}">
                    <a16:rowId xmlns:a16="http://schemas.microsoft.com/office/drawing/2014/main" val="2316485479"/>
                  </a:ext>
                </a:extLst>
              </a:tr>
            </a:tbl>
          </a:graphicData>
        </a:graphic>
      </p:graphicFrame>
      <p:sp>
        <p:nvSpPr>
          <p:cNvPr id="7" name="TextBox 6">
            <a:extLst>
              <a:ext uri="{FF2B5EF4-FFF2-40B4-BE49-F238E27FC236}">
                <a16:creationId xmlns:a16="http://schemas.microsoft.com/office/drawing/2014/main" id="{C6AC05DF-2E4E-BA7C-D0F3-4F3FA1F71230}"/>
              </a:ext>
            </a:extLst>
          </p:cNvPr>
          <p:cNvSpPr txBox="1"/>
          <p:nvPr/>
        </p:nvSpPr>
        <p:spPr>
          <a:xfrm>
            <a:off x="304798" y="1550238"/>
            <a:ext cx="4953000" cy="1731243"/>
          </a:xfrm>
          <a:prstGeom prst="rect">
            <a:avLst/>
          </a:prstGeom>
          <a:noFill/>
        </p:spPr>
        <p:txBody>
          <a:bodyPr wrap="square">
            <a:spAutoFit/>
          </a:bodyPr>
          <a:lstStyle/>
          <a:p>
            <a:pPr algn="just" rtl="1">
              <a:lnSpc>
                <a:spcPct val="150000"/>
              </a:lnSpc>
            </a:pPr>
            <a:r>
              <a:rPr lang="en-US" sz="1200" b="1"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نکات اجرایی مهم</a:t>
            </a:r>
            <a:endParaRPr lang="fa-IR" sz="1200" b="1" dirty="0">
              <a:latin typeface="Vazir" panose="020B0603030804020204" pitchFamily="34" charset="-78"/>
              <a:cs typeface="Vazir" panose="020B0603030804020204" pitchFamily="34" charset="-78"/>
            </a:endParaRPr>
          </a:p>
          <a:p>
            <a:pPr marL="400050" indent="-227013"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سطح باید تمیز، خشک و بدون چربی یا گردوغبار باشد</a:t>
            </a:r>
            <a:endParaRPr lang="en-US" sz="1200" dirty="0">
              <a:latin typeface="Vazir" panose="020B0603030804020204" pitchFamily="34" charset="-78"/>
              <a:cs typeface="Vazir" panose="020B0603030804020204" pitchFamily="34" charset="-78"/>
            </a:endParaRPr>
          </a:p>
          <a:p>
            <a:pPr marL="400050" indent="-227013"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قبل از اختلاط باید دو جز را دقیق مطابق نسبت ذکرشده وزن‌کشی کرده و با همزن </a:t>
            </a:r>
            <a:r>
              <a:rPr lang="fa-IR" sz="1200" dirty="0">
                <a:latin typeface="Vazir" panose="020B0603030804020204" pitchFamily="34" charset="-78"/>
                <a:cs typeface="Vazir" panose="020B0603030804020204" pitchFamily="34" charset="-78"/>
              </a:rPr>
              <a:t>برقی </a:t>
            </a:r>
            <a:r>
              <a:rPr lang="ar-SA" sz="1200" dirty="0">
                <a:latin typeface="Vazir" panose="020B0603030804020204" pitchFamily="34" charset="-78"/>
                <a:cs typeface="Vazir" panose="020B0603030804020204" pitchFamily="34" charset="-78"/>
              </a:rPr>
              <a:t>ترکیب کنید</a:t>
            </a:r>
            <a:endParaRPr lang="fa-IR" sz="1200" dirty="0">
              <a:latin typeface="Vazir" panose="020B0603030804020204" pitchFamily="34" charset="-78"/>
              <a:cs typeface="Vazir" panose="020B0603030804020204" pitchFamily="34" charset="-78"/>
            </a:endParaRPr>
          </a:p>
          <a:p>
            <a:pPr marL="400050" indent="-227013"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پس از مخلوط کردن، زمان مصرف</a:t>
            </a:r>
            <a:r>
              <a:rPr lang="en-US" sz="1200" dirty="0">
                <a:latin typeface="Vazir" panose="020B0603030804020204" pitchFamily="34" charset="-78"/>
                <a:cs typeface="Vazir" panose="020B0603030804020204" pitchFamily="34" charset="-78"/>
              </a:rPr>
              <a:t> (Pot Life) </a:t>
            </a:r>
            <a:r>
              <a:rPr lang="ar-SA" sz="1200" dirty="0">
                <a:latin typeface="Vazir" panose="020B0603030804020204" pitchFamily="34" charset="-78"/>
                <a:cs typeface="Vazir" panose="020B0603030804020204" pitchFamily="34" charset="-78"/>
              </a:rPr>
              <a:t>معمولاً 30 تا </a:t>
            </a:r>
            <a:r>
              <a:rPr lang="en-US" sz="1200" dirty="0">
                <a:latin typeface="Vazir" panose="020B0603030804020204" pitchFamily="34" charset="-78"/>
                <a:cs typeface="Vazir" panose="020B0603030804020204" pitchFamily="34" charset="-78"/>
              </a:rPr>
              <a:t> </a:t>
            </a:r>
            <a:r>
              <a:rPr lang="ar-SA" sz="1200" dirty="0">
                <a:latin typeface="Vazir" panose="020B0603030804020204" pitchFamily="34" charset="-78"/>
                <a:cs typeface="Vazir" panose="020B0603030804020204" pitchFamily="34" charset="-78"/>
              </a:rPr>
              <a:t>45 دقیقه در دمای </a:t>
            </a:r>
            <a:r>
              <a:rPr lang="en-US" sz="1200" dirty="0">
                <a:latin typeface="Vazir" panose="020B0603030804020204" pitchFamily="34" charset="-78"/>
                <a:cs typeface="Vazir" panose="020B0603030804020204" pitchFamily="34" charset="-78"/>
              </a:rPr>
              <a:t>°C </a:t>
            </a:r>
            <a:r>
              <a:rPr lang="fa-IR" sz="1200" dirty="0">
                <a:latin typeface="Vazir" panose="020B0603030804020204" pitchFamily="34" charset="-78"/>
                <a:cs typeface="Vazir" panose="020B0603030804020204" pitchFamily="34" charset="-78"/>
              </a:rPr>
              <a:t> </a:t>
            </a:r>
            <a:r>
              <a:rPr lang="ar-SA" sz="1200" dirty="0">
                <a:latin typeface="Vazir" panose="020B0603030804020204" pitchFamily="34" charset="-78"/>
                <a:cs typeface="Vazir" panose="020B0603030804020204" pitchFamily="34" charset="-78"/>
              </a:rPr>
              <a:t>25</a:t>
            </a:r>
            <a:r>
              <a:rPr lang="fa-IR" sz="1200" dirty="0">
                <a:latin typeface="Vazir" panose="020B0603030804020204" pitchFamily="34" charset="-78"/>
                <a:cs typeface="Vazir" panose="020B0603030804020204" pitchFamily="34" charset="-78"/>
              </a:rPr>
              <a:t> ا</a:t>
            </a:r>
            <a:r>
              <a:rPr lang="ar-SA" sz="1200" dirty="0">
                <a:latin typeface="Vazir" panose="020B0603030804020204" pitchFamily="34" charset="-78"/>
                <a:cs typeface="Vazir" panose="020B0603030804020204" pitchFamily="34" charset="-78"/>
              </a:rPr>
              <a:t>ست</a:t>
            </a:r>
            <a:endParaRPr lang="en-US" sz="1200" dirty="0">
              <a:latin typeface="Vazir" panose="020B0603030804020204" pitchFamily="34" charset="-78"/>
              <a:cs typeface="Vazir" panose="020B0603030804020204" pitchFamily="34" charset="-78"/>
            </a:endParaRPr>
          </a:p>
        </p:txBody>
      </p:sp>
      <p:sp>
        <p:nvSpPr>
          <p:cNvPr id="9" name="TextBox 8">
            <a:extLst>
              <a:ext uri="{FF2B5EF4-FFF2-40B4-BE49-F238E27FC236}">
                <a16:creationId xmlns:a16="http://schemas.microsoft.com/office/drawing/2014/main" id="{C7A91314-F357-9A26-E19A-CC7A19A4D765}"/>
              </a:ext>
            </a:extLst>
          </p:cNvPr>
          <p:cNvSpPr txBox="1"/>
          <p:nvPr/>
        </p:nvSpPr>
        <p:spPr>
          <a:xfrm>
            <a:off x="5257798" y="1549980"/>
            <a:ext cx="4343404" cy="2008242"/>
          </a:xfrm>
          <a:prstGeom prst="rect">
            <a:avLst/>
          </a:prstGeom>
          <a:noFill/>
        </p:spPr>
        <p:txBody>
          <a:bodyPr wrap="square">
            <a:spAutoFit/>
          </a:bodyPr>
          <a:lstStyle/>
          <a:p>
            <a:pPr algn="just" rtl="1">
              <a:lnSpc>
                <a:spcPct val="150000"/>
              </a:lnSpc>
            </a:pPr>
            <a:r>
              <a:rPr lang="en-US" sz="1200" dirty="0">
                <a:latin typeface="Vazir" panose="020B0603030804020204" pitchFamily="34" charset="-78"/>
                <a:cs typeface="Vazir" panose="020B0603030804020204" pitchFamily="34" charset="-78"/>
              </a:rPr>
              <a:t>✅ </a:t>
            </a:r>
            <a:r>
              <a:rPr lang="ar-SA" sz="1200" b="1" dirty="0">
                <a:latin typeface="Vazir" panose="020B0603030804020204" pitchFamily="34" charset="-78"/>
                <a:cs typeface="Vazir" panose="020B0603030804020204" pitchFamily="34" charset="-78"/>
              </a:rPr>
              <a:t>مزایا</a:t>
            </a:r>
            <a:endParaRPr lang="fa-IR" sz="1200" b="1"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افزایش چسبندگی پوشش </a:t>
            </a:r>
            <a:r>
              <a:rPr lang="fa-IR" sz="1200" dirty="0">
                <a:latin typeface="Vazir" panose="020B0603030804020204" pitchFamily="34" charset="-78"/>
                <a:cs typeface="Vazir" panose="020B0603030804020204" pitchFamily="34" charset="-78"/>
              </a:rPr>
              <a:t>اپوکسی به آنتی استاتیک رویه</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جلوگیری از حباب‌زایی در لایه نهایی</a:t>
            </a:r>
            <a:endParaRPr lang="fa-IR"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fa-IR" sz="1200" dirty="0">
                <a:latin typeface="Vazir" panose="020B0603030804020204" pitchFamily="34" charset="-78"/>
                <a:cs typeface="Vazir" panose="020B0603030804020204" pitchFamily="34" charset="-78"/>
              </a:rPr>
              <a:t>ایجاد رسانایی و انتقال بار به نوار</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نفوذ عمیق در سطح متخلخل بتن</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محافظت در برابر رطوبت و مواد شیمیایی</a:t>
            </a:r>
            <a:endParaRPr lang="en-US" sz="1200" dirty="0">
              <a:latin typeface="Vazir" panose="020B0603030804020204" pitchFamily="34" charset="-78"/>
              <a:cs typeface="Vazir" panose="020B0603030804020204" pitchFamily="34" charset="-78"/>
            </a:endParaRPr>
          </a:p>
          <a:p>
            <a:pPr marL="344487" indent="-285750" algn="just" rtl="1">
              <a:lnSpc>
                <a:spcPct val="150000"/>
              </a:lnSpc>
              <a:buFont typeface="Arial" panose="020B0604020202020204" pitchFamily="34" charset="0"/>
              <a:buChar char="•"/>
            </a:pPr>
            <a:r>
              <a:rPr lang="ar-SA" sz="1200" dirty="0">
                <a:latin typeface="Vazir" panose="020B0603030804020204" pitchFamily="34" charset="-78"/>
                <a:cs typeface="Vazir" panose="020B0603030804020204" pitchFamily="34" charset="-78"/>
              </a:rPr>
              <a:t>تسهیل تمیزکاری و آماده‌سازی سطح</a:t>
            </a:r>
            <a:endParaRPr lang="fa-IR" sz="1200" dirty="0">
              <a:latin typeface="Vazir" panose="020B0603030804020204" pitchFamily="34" charset="-78"/>
              <a:cs typeface="Vazir" panose="020B0603030804020204" pitchFamily="34" charset="-78"/>
            </a:endParaRPr>
          </a:p>
        </p:txBody>
      </p:sp>
      <p:sp>
        <p:nvSpPr>
          <p:cNvPr id="11" name="TextBox 10">
            <a:extLst>
              <a:ext uri="{FF2B5EF4-FFF2-40B4-BE49-F238E27FC236}">
                <a16:creationId xmlns:a16="http://schemas.microsoft.com/office/drawing/2014/main" id="{7C59B0CE-4887-54C2-1804-27ECA06DA812}"/>
              </a:ext>
            </a:extLst>
          </p:cNvPr>
          <p:cNvSpPr txBox="1"/>
          <p:nvPr/>
        </p:nvSpPr>
        <p:spPr>
          <a:xfrm>
            <a:off x="4633688" y="6245614"/>
            <a:ext cx="4953000" cy="338554"/>
          </a:xfrm>
          <a:prstGeom prst="rect">
            <a:avLst/>
          </a:prstGeom>
          <a:noFill/>
        </p:spPr>
        <p:txBody>
          <a:bodyPr wrap="square">
            <a:spAutoFit/>
          </a:bodyPr>
          <a:lstStyle/>
          <a:p>
            <a:pPr algn="just" rtl="1"/>
            <a:r>
              <a:rPr lang="ar-SA" sz="1600" b="1" dirty="0">
                <a:latin typeface="Vazir" panose="020B0603030804020204" pitchFamily="34" charset="-78"/>
                <a:cs typeface="Vazir" panose="020B0603030804020204" pitchFamily="34" charset="-78"/>
              </a:rPr>
              <a:t>نحوه اجرا: غلطک، </a:t>
            </a:r>
            <a:r>
              <a:rPr lang="fa-IR" sz="1600" b="1" dirty="0">
                <a:latin typeface="Vazir" panose="020B0603030804020204" pitchFamily="34" charset="-78"/>
                <a:cs typeface="Vazir" panose="020B0603030804020204" pitchFamily="34" charset="-78"/>
              </a:rPr>
              <a:t>قلم مو</a:t>
            </a:r>
            <a:r>
              <a:rPr lang="ar-SA" sz="1600" b="1" dirty="0">
                <a:latin typeface="Vazir" panose="020B0603030804020204" pitchFamily="34" charset="-78"/>
                <a:cs typeface="Vazir" panose="020B0603030804020204" pitchFamily="34" charset="-78"/>
              </a:rPr>
              <a:t> یا اسپری بدون هوا</a:t>
            </a:r>
            <a:r>
              <a:rPr lang="en-US" sz="1600" b="1" dirty="0">
                <a:latin typeface="Vazir" panose="020B0603030804020204" pitchFamily="34" charset="-78"/>
                <a:cs typeface="Vazir" panose="020B0603030804020204" pitchFamily="34" charset="-78"/>
              </a:rPr>
              <a:t> </a:t>
            </a:r>
            <a:endParaRPr lang="en-US" sz="1600" b="1" dirty="0"/>
          </a:p>
        </p:txBody>
      </p:sp>
      <p:sp>
        <p:nvSpPr>
          <p:cNvPr id="13" name="TextBox 12">
            <a:extLst>
              <a:ext uri="{FF2B5EF4-FFF2-40B4-BE49-F238E27FC236}">
                <a16:creationId xmlns:a16="http://schemas.microsoft.com/office/drawing/2014/main" id="{6CE3ADDE-0356-B0FC-04F3-D4B71D25CA7F}"/>
              </a:ext>
            </a:extLst>
          </p:cNvPr>
          <p:cNvSpPr txBox="1"/>
          <p:nvPr/>
        </p:nvSpPr>
        <p:spPr>
          <a:xfrm>
            <a:off x="3462941" y="976037"/>
            <a:ext cx="6242174" cy="338554"/>
          </a:xfrm>
          <a:prstGeom prst="rect">
            <a:avLst/>
          </a:prstGeom>
          <a:noFill/>
        </p:spPr>
        <p:txBody>
          <a:bodyPr wrap="square">
            <a:spAutoFit/>
          </a:bodyPr>
          <a:lstStyle/>
          <a:p>
            <a:pPr algn="ctr" rtl="1"/>
            <a:r>
              <a:rPr lang="ar-SA" sz="1600" b="1" dirty="0">
                <a:latin typeface="Vazir" panose="020B0603030804020204" pitchFamily="34" charset="-78"/>
                <a:cs typeface="Vazir" panose="020B0603030804020204" pitchFamily="34" charset="-78"/>
              </a:rPr>
              <a:t>کاربرد اصلی</a:t>
            </a:r>
            <a:r>
              <a:rPr lang="fa-IR" sz="1600" b="1" dirty="0">
                <a:latin typeface="Vazir" panose="020B0603030804020204" pitchFamily="34" charset="-78"/>
                <a:cs typeface="Vazir" panose="020B0603030804020204" pitchFamily="34" charset="-78"/>
              </a:rPr>
              <a:t>: آ</a:t>
            </a:r>
            <a:r>
              <a:rPr lang="ar-SA" sz="1600" b="1" dirty="0">
                <a:latin typeface="Vazir" panose="020B0603030804020204" pitchFamily="34" charset="-78"/>
                <a:cs typeface="Vazir" panose="020B0603030804020204" pitchFamily="34" charset="-78"/>
              </a:rPr>
              <a:t>ماده‌سازی سطح بتن برای پوشش اپوکسی </a:t>
            </a:r>
            <a:r>
              <a:rPr lang="fa-IR" sz="1600" b="1" dirty="0">
                <a:latin typeface="Vazir" panose="020B0603030804020204" pitchFamily="34" charset="-78"/>
                <a:cs typeface="Vazir" panose="020B0603030804020204" pitchFamily="34" charset="-78"/>
              </a:rPr>
              <a:t>آنتی آستاتیک </a:t>
            </a:r>
            <a:r>
              <a:rPr lang="ar-SA" sz="1600" b="1" dirty="0">
                <a:latin typeface="Vazir" panose="020B0603030804020204" pitchFamily="34" charset="-78"/>
                <a:cs typeface="Vazir" panose="020B0603030804020204" pitchFamily="34" charset="-78"/>
              </a:rPr>
              <a:t>کف</a:t>
            </a:r>
            <a:endParaRPr lang="fa-IR" sz="1600" b="1" dirty="0">
              <a:latin typeface="Vazir" panose="020B0603030804020204" pitchFamily="34" charset="-78"/>
              <a:cs typeface="Vazir" panose="020B0603030804020204" pitchFamily="34" charset="-78"/>
            </a:endParaRPr>
          </a:p>
        </p:txBody>
      </p:sp>
      <p:sp>
        <p:nvSpPr>
          <p:cNvPr id="5" name="TextBox 4">
            <a:extLst>
              <a:ext uri="{FF2B5EF4-FFF2-40B4-BE49-F238E27FC236}">
                <a16:creationId xmlns:a16="http://schemas.microsoft.com/office/drawing/2014/main" id="{7166413C-D51D-0C70-11DA-99AF500E4EF4}"/>
              </a:ext>
            </a:extLst>
          </p:cNvPr>
          <p:cNvSpPr txBox="1"/>
          <p:nvPr/>
        </p:nvSpPr>
        <p:spPr>
          <a:xfrm>
            <a:off x="2073457" y="350972"/>
            <a:ext cx="2084885" cy="461665"/>
          </a:xfrm>
          <a:prstGeom prst="rect">
            <a:avLst/>
          </a:prstGeom>
          <a:noFill/>
        </p:spPr>
        <p:txBody>
          <a:bodyPr wrap="square">
            <a:spAutoFit/>
          </a:bodyPr>
          <a:lstStyle/>
          <a:p>
            <a:r>
              <a:rPr lang="en-US" sz="2400" b="1" dirty="0">
                <a:solidFill>
                  <a:schemeClr val="bg1"/>
                </a:solidFill>
                <a:latin typeface="Vazir" panose="020B0603030804020204" pitchFamily="34" charset="-78"/>
                <a:cs typeface="Vazir" panose="020B0603030804020204" pitchFamily="34" charset="-78"/>
              </a:rPr>
              <a:t>UNI-P600</a:t>
            </a:r>
            <a:endParaRPr lang="en-US" sz="2400" dirty="0">
              <a:solidFill>
                <a:schemeClr val="bg1"/>
              </a:solidFill>
            </a:endParaRPr>
          </a:p>
        </p:txBody>
      </p:sp>
      <p:pic>
        <p:nvPicPr>
          <p:cNvPr id="8" name="Picture 7">
            <a:extLst>
              <a:ext uri="{FF2B5EF4-FFF2-40B4-BE49-F238E27FC236}">
                <a16:creationId xmlns:a16="http://schemas.microsoft.com/office/drawing/2014/main" id="{F4564D99-C9AE-61CF-CFE6-93FA6FF5D4FD}"/>
              </a:ext>
            </a:extLst>
          </p:cNvPr>
          <p:cNvPicPr>
            <a:picLocks noChangeAspect="1"/>
          </p:cNvPicPr>
          <p:nvPr/>
        </p:nvPicPr>
        <p:blipFill>
          <a:blip r:embed="rId2">
            <a:extLst>
              <a:ext uri="{28A0092B-C50C-407E-A947-70E740481C1C}">
                <a14:useLocalDpi xmlns:a14="http://schemas.microsoft.com/office/drawing/2010/main" val="0"/>
              </a:ext>
            </a:extLst>
          </a:blip>
          <a:srcRect l="24104" t="15522" r="25183" b="15859"/>
          <a:stretch>
            <a:fillRect/>
          </a:stretch>
        </p:blipFill>
        <p:spPr>
          <a:xfrm>
            <a:off x="243603" y="3663010"/>
            <a:ext cx="2740898" cy="2844018"/>
          </a:xfrm>
          <a:prstGeom prst="rect">
            <a:avLst/>
          </a:prstGeom>
        </p:spPr>
      </p:pic>
      <p:sp>
        <p:nvSpPr>
          <p:cNvPr id="3" name="TextBox 2">
            <a:extLst>
              <a:ext uri="{FF2B5EF4-FFF2-40B4-BE49-F238E27FC236}">
                <a16:creationId xmlns:a16="http://schemas.microsoft.com/office/drawing/2014/main" id="{05E35338-9C87-84F8-B62F-9269C8FD63F2}"/>
              </a:ext>
            </a:extLst>
          </p:cNvPr>
          <p:cNvSpPr txBox="1"/>
          <p:nvPr/>
        </p:nvSpPr>
        <p:spPr>
          <a:xfrm>
            <a:off x="523002" y="6652819"/>
            <a:ext cx="907143" cy="276999"/>
          </a:xfrm>
          <a:prstGeom prst="rect">
            <a:avLst/>
          </a:prstGeom>
          <a:noFill/>
        </p:spPr>
        <p:txBody>
          <a:bodyPr wrap="square" rtlCol="0">
            <a:spAutoFit/>
          </a:bodyPr>
          <a:lstStyle/>
          <a:p>
            <a:r>
              <a:rPr lang="fa-IR" sz="1200" dirty="0">
                <a:solidFill>
                  <a:schemeClr val="bg1"/>
                </a:solidFill>
                <a:cs typeface="2  Titr" panose="00000700000000000000" pitchFamily="2" charset="-78"/>
              </a:rPr>
              <a:t>صفحه </a:t>
            </a:r>
            <a:fld id="{2BA150CA-3C4C-48C0-8973-8C71E5D1ADEA}" type="slidenum">
              <a:rPr lang="fa-IR" sz="1200" smtClean="0">
                <a:solidFill>
                  <a:schemeClr val="bg1"/>
                </a:solidFill>
                <a:cs typeface="2  Titr" panose="00000700000000000000" pitchFamily="2" charset="-78"/>
              </a:rPr>
              <a:t>9</a:t>
            </a:fld>
            <a:endParaRPr lang="en-US" sz="1200" dirty="0">
              <a:solidFill>
                <a:schemeClr val="bg1"/>
              </a:solidFill>
              <a:cs typeface="2  Titr" panose="00000700000000000000" pitchFamily="2" charset="-78"/>
            </a:endParaRPr>
          </a:p>
        </p:txBody>
      </p:sp>
      <p:graphicFrame>
        <p:nvGraphicFramePr>
          <p:cNvPr id="10" name="Object 9">
            <a:extLst>
              <a:ext uri="{FF2B5EF4-FFF2-40B4-BE49-F238E27FC236}">
                <a16:creationId xmlns:a16="http://schemas.microsoft.com/office/drawing/2014/main" id="{6CFF1E86-205F-4C17-A13F-8FFFBE7D5A1C}"/>
              </a:ext>
            </a:extLst>
          </p:cNvPr>
          <p:cNvGraphicFramePr>
            <a:graphicFrameLocks noChangeAspect="1"/>
          </p:cNvGraphicFramePr>
          <p:nvPr>
            <p:extLst>
              <p:ext uri="{D42A27DB-BD31-4B8C-83A1-F6EECF244321}">
                <p14:modId xmlns:p14="http://schemas.microsoft.com/office/powerpoint/2010/main" val="2177765373"/>
              </p:ext>
            </p:extLst>
          </p:nvPr>
        </p:nvGraphicFramePr>
        <p:xfrm>
          <a:off x="2933839" y="5224683"/>
          <a:ext cx="939215" cy="1282345"/>
        </p:xfrm>
        <a:graphic>
          <a:graphicData uri="http://schemas.openxmlformats.org/presentationml/2006/ole">
            <mc:AlternateContent xmlns:mc="http://schemas.openxmlformats.org/markup-compatibility/2006">
              <mc:Choice xmlns:v="urn:schemas-microsoft-com:vml" Requires="v">
                <p:oleObj r:id="rId3" imgW="11363547" imgH="15514811" progId="">
                  <p:embed/>
                </p:oleObj>
              </mc:Choice>
              <mc:Fallback>
                <p:oleObj r:id="rId3" imgW="11363547" imgH="15514811" progId="">
                  <p:embed/>
                  <p:pic>
                    <p:nvPicPr>
                      <p:cNvPr id="9" name="Object 8">
                        <a:extLst>
                          <a:ext uri="{FF2B5EF4-FFF2-40B4-BE49-F238E27FC236}">
                            <a16:creationId xmlns:a16="http://schemas.microsoft.com/office/drawing/2014/main" id="{43D5C7F4-B08F-4D82-D858-961FAE33942A}"/>
                          </a:ext>
                        </a:extLst>
                      </p:cNvPr>
                      <p:cNvPicPr/>
                      <p:nvPr/>
                    </p:nvPicPr>
                    <p:blipFill>
                      <a:blip r:embed="rId4"/>
                      <a:stretch>
                        <a:fillRect/>
                      </a:stretch>
                    </p:blipFill>
                    <p:spPr>
                      <a:xfrm>
                        <a:off x="2933839" y="5224683"/>
                        <a:ext cx="939215" cy="1282345"/>
                      </a:xfrm>
                      <a:prstGeom prst="rect">
                        <a:avLst/>
                      </a:prstGeom>
                    </p:spPr>
                  </p:pic>
                </p:oleObj>
              </mc:Fallback>
            </mc:AlternateContent>
          </a:graphicData>
        </a:graphic>
      </p:graphicFrame>
    </p:spTree>
    <p:extLst>
      <p:ext uri="{BB962C8B-B14F-4D97-AF65-F5344CB8AC3E}">
        <p14:creationId xmlns:p14="http://schemas.microsoft.com/office/powerpoint/2010/main" val="40317037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5307</TotalTime>
  <Words>12970</Words>
  <Application>Microsoft Office PowerPoint</Application>
  <PresentationFormat>A4 Paper (210x297 mm)</PresentationFormat>
  <Paragraphs>2041</Paragraphs>
  <Slides>68</Slides>
  <Notes>26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77" baseType="lpstr">
      <vt:lpstr>2  Titr</vt:lpstr>
      <vt:lpstr>Arial</vt:lpstr>
      <vt:lpstr>Calibri</vt:lpstr>
      <vt:lpstr>Calibri Light</vt:lpstr>
      <vt:lpstr>Cambria Math</vt:lpstr>
      <vt:lpstr>Vazir</vt:lpstr>
      <vt:lpstr>Wingdings</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Asus</dc:creator>
  <cp:lastModifiedBy>Asus</cp:lastModifiedBy>
  <cp:revision>123</cp:revision>
  <cp:lastPrinted>2026-05-03T13:21:40Z</cp:lastPrinted>
  <dcterms:created xsi:type="dcterms:W3CDTF">2026-04-13T08:39:38Z</dcterms:created>
  <dcterms:modified xsi:type="dcterms:W3CDTF">2026-05-07T19:44:04Z</dcterms:modified>
</cp:coreProperties>
</file>